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68" r:id="rId2"/>
    <p:sldId id="260" r:id="rId3"/>
    <p:sldId id="261" r:id="rId4"/>
    <p:sldId id="262" r:id="rId5"/>
    <p:sldId id="269" r:id="rId6"/>
    <p:sldId id="263" r:id="rId7"/>
    <p:sldId id="264" r:id="rId8"/>
    <p:sldId id="265"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2" d="100"/>
          <a:sy n="102" d="100"/>
        </p:scale>
        <p:origin x="-114" y="-23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82786-84BD-4C7A-BBB2-DE816867CF43}" type="datetimeFigureOut">
              <a:rPr lang="en-IN" smtClean="0"/>
              <a:pPr/>
              <a:t>03-05-2018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99475D-D542-43B5-AD8C-9D4ACFE571DB}" type="slidenum">
              <a:rPr lang="en-IN" smtClean="0"/>
              <a:pPr/>
              <a:t>‹#›</a:t>
            </a:fld>
            <a:endParaRPr lang="en-IN"/>
          </a:p>
        </p:txBody>
      </p:sp>
    </p:spTree>
    <p:extLst>
      <p:ext uri="{BB962C8B-B14F-4D97-AF65-F5344CB8AC3E}">
        <p14:creationId xmlns="" xmlns:p14="http://schemas.microsoft.com/office/powerpoint/2010/main" val="3396719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04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lstStyle/>
          <a:p>
            <a:endParaRPr lang="en-IN" altLang="en-US" dirty="0" smtClean="0"/>
          </a:p>
        </p:txBody>
      </p:sp>
      <p:sp>
        <p:nvSpPr>
          <p:cNvPr id="20484" name="Slide Number Placeholder 3"/>
          <p:cNvSpPr txBox="1">
            <a:spLocks noGrp="1"/>
          </p:cNvSpPr>
          <p:nvPr/>
        </p:nvSpPr>
        <p:spPr bwMode="auto">
          <a:xfrm>
            <a:off x="3850444" y="9378515"/>
            <a:ext cx="2945659" cy="494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918BE823-7DAD-41A3-85DB-6DE0C1D43438}" type="slidenum">
              <a:rPr lang="en-US" altLang="en-US" sz="1200">
                <a:solidFill>
                  <a:srgbClr val="000000"/>
                </a:solidFill>
              </a:rPr>
              <a:pPr algn="r" eaLnBrk="1" hangingPunct="1"/>
              <a:t>1</a:t>
            </a:fld>
            <a:endParaRPr lang="en-US" altLang="en-US" sz="1200">
              <a:solidFill>
                <a:srgbClr val="000000"/>
              </a:solidFill>
            </a:endParaRPr>
          </a:p>
        </p:txBody>
      </p:sp>
    </p:spTree>
    <p:extLst>
      <p:ext uri="{BB962C8B-B14F-4D97-AF65-F5344CB8AC3E}">
        <p14:creationId xmlns="" xmlns:p14="http://schemas.microsoft.com/office/powerpoint/2010/main" val="2486493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20" name="Footer Placeholder 19"/>
          <p:cNvSpPr>
            <a:spLocks noGrp="1"/>
          </p:cNvSpPr>
          <p:nvPr>
            <p:ph type="ftr" sz="quarter" idx="11"/>
          </p:nvPr>
        </p:nvSpPr>
        <p:spPr/>
        <p:txBody>
          <a:bodyPr/>
          <a:lstStyle>
            <a:extLst/>
          </a:lstStyle>
          <a:p>
            <a:endParaRPr lang="en-IN"/>
          </a:p>
        </p:txBody>
      </p:sp>
      <p:sp>
        <p:nvSpPr>
          <p:cNvPr id="10" name="Slide Number Placeholder 9"/>
          <p:cNvSpPr>
            <a:spLocks noGrp="1"/>
          </p:cNvSpPr>
          <p:nvPr>
            <p:ph type="sldNum" sz="quarter" idx="12"/>
          </p:nvPr>
        </p:nvSpPr>
        <p:spPr/>
        <p:txBody>
          <a:bodyPr/>
          <a:lstStyle>
            <a:extLst/>
          </a:lstStyle>
          <a:p>
            <a:fld id="{D3A211C8-49F3-48F5-8FC0-EF8C5EF2F3D2}" type="slidenum">
              <a:rPr lang="en-IN" smtClean="0"/>
              <a:pPr/>
              <a:t>‹#›</a:t>
            </a:fld>
            <a:endParaRPr lang="en-IN"/>
          </a:p>
        </p:txBody>
      </p:sp>
      <p:sp>
        <p:nvSpPr>
          <p:cNvPr id="8" name="Oval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39"/>
            <a:ext cx="24384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24000" y="274640"/>
            <a:ext cx="7416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D3A211C8-49F3-48F5-8FC0-EF8C5EF2F3D2}" type="slidenum">
              <a:rPr lang="en-IN" smtClean="0"/>
              <a:pPr/>
              <a:t>‹#›</a:t>
            </a:fld>
            <a:endParaRPr lang="en-IN"/>
          </a:p>
        </p:txBody>
      </p:sp>
      <p:sp>
        <p:nvSpPr>
          <p:cNvPr id="10" name="Rectangle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D3A211C8-49F3-48F5-8FC0-EF8C5EF2F3D2}" type="slidenum">
              <a:rPr lang="en-IN" smtClean="0"/>
              <a:pPr/>
              <a:t>‹#›</a:t>
            </a:fld>
            <a:endParaRPr lang="en-IN"/>
          </a:p>
        </p:txBody>
      </p:sp>
      <p:sp>
        <p:nvSpPr>
          <p:cNvPr id="6" name="Rectangle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D3A211C8-49F3-48F5-8FC0-EF8C5EF2F3D2}"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1FCB9E3-8D10-4EE6-803B-B7A9388FFE1C}" type="datetimeFigureOut">
              <a:rPr lang="en-IN" smtClean="0"/>
              <a:pPr/>
              <a:t>03-05-2018</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D3A211C8-49F3-48F5-8FC0-EF8C5EF2F3D2}" type="slidenum">
              <a:rPr lang="en-IN" smtClean="0"/>
              <a:pPr/>
              <a:t>‹#›</a:t>
            </a:fld>
            <a:endParaRPr lang="en-IN"/>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1FCB9E3-8D10-4EE6-803B-B7A9388FFE1C}" type="datetimeFigureOut">
              <a:rPr lang="en-IN" smtClean="0"/>
              <a:pPr/>
              <a:t>03-05-2018</a:t>
            </a:fld>
            <a:endParaRPr lang="en-IN"/>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3A211C8-49F3-48F5-8FC0-EF8C5EF2F3D2}" type="slidenum">
              <a:rPr lang="en-IN" smtClean="0"/>
              <a:pPr/>
              <a:t>‹#›</a:t>
            </a:fld>
            <a:endParaRPr lang="en-IN"/>
          </a:p>
        </p:txBody>
      </p:sp>
      <p:sp>
        <p:nvSpPr>
          <p:cNvPr id="15" name="Rectangle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 xmlns:a14="http://schemas.microsoft.com/office/drawing/2010/main" val="0"/>
              </a:ext>
            </a:extLst>
          </a:blip>
          <a:srcRect t="2988" r="7197"/>
          <a:stretch/>
        </p:blipFill>
        <p:spPr>
          <a:xfrm>
            <a:off x="5638800" y="1524000"/>
            <a:ext cx="2106204" cy="2618792"/>
          </a:xfrm>
          <a:prstGeom prst="rect">
            <a:avLst/>
          </a:prstGeom>
          <a:ln>
            <a:noFill/>
          </a:ln>
          <a:effectLst>
            <a:softEdge rad="112500"/>
          </a:effectLst>
        </p:spPr>
      </p:pic>
      <p:sp>
        <p:nvSpPr>
          <p:cNvPr id="12" name="Title 1"/>
          <p:cNvSpPr txBox="1">
            <a:spLocks/>
          </p:cNvSpPr>
          <p:nvPr/>
        </p:nvSpPr>
        <p:spPr>
          <a:xfrm>
            <a:off x="3013788" y="158620"/>
            <a:ext cx="7620000" cy="1156995"/>
          </a:xfrm>
          <a:prstGeom prst="rect">
            <a:avLst/>
          </a:prstGeom>
          <a:noFill/>
          <a:ln>
            <a:noFill/>
          </a:ln>
          <a:effectLst/>
        </p:spPr>
        <p:style>
          <a:lnRef idx="1">
            <a:schemeClr val="accent1"/>
          </a:lnRef>
          <a:fillRef idx="1001">
            <a:schemeClr val="lt1"/>
          </a:fillRef>
          <a:effectRef idx="2">
            <a:schemeClr val="accent1"/>
          </a:effectRef>
          <a:fontRef idx="minor">
            <a:schemeClr val="lt1"/>
          </a:fontRef>
        </p:style>
        <p:txBody>
          <a:bodyPr/>
          <a:lstStyle/>
          <a:p>
            <a:pPr algn="ctr">
              <a:defRPr/>
            </a:pPr>
            <a:r>
              <a:rPr lang="en-US" altLang="en-US" sz="3600" b="1" dirty="0">
                <a:solidFill>
                  <a:srgbClr val="0070C0"/>
                </a:solidFill>
                <a:latin typeface="Tw Cen MT Condensed" panose="020B0806020104020203" pitchFamily="34" charset="0"/>
              </a:rPr>
              <a:t>TELANGANA STATE LOAD DESPATCH </a:t>
            </a:r>
            <a:r>
              <a:rPr lang="en-US" altLang="en-US" sz="3600" b="1" dirty="0" smtClean="0">
                <a:solidFill>
                  <a:srgbClr val="0070C0"/>
                </a:solidFill>
                <a:latin typeface="Tw Cen MT Condensed" panose="020B0806020104020203" pitchFamily="34" charset="0"/>
              </a:rPr>
              <a:t>CENTRE</a:t>
            </a:r>
          </a:p>
          <a:p>
            <a:pPr algn="ctr">
              <a:defRPr/>
            </a:pPr>
            <a:r>
              <a:rPr lang="en-IN" altLang="en-US" sz="3600" b="1" dirty="0" smtClean="0">
                <a:solidFill>
                  <a:srgbClr val="0070C0"/>
                </a:solidFill>
                <a:latin typeface="Tw Cen MT Condensed" panose="020B0806020104020203" pitchFamily="34" charset="0"/>
              </a:rPr>
              <a:t>TSTRANSCO</a:t>
            </a:r>
            <a:endParaRPr lang="en-IN" altLang="en-US" sz="3600" b="1" dirty="0">
              <a:solidFill>
                <a:srgbClr val="0070C0"/>
              </a:solidFill>
              <a:latin typeface="Tw Cen MT Condensed" panose="020B0806020104020203" pitchFamily="34" charset="0"/>
            </a:endParaRPr>
          </a:p>
        </p:txBody>
      </p:sp>
      <p:pic>
        <p:nvPicPr>
          <p:cNvPr id="13" name="Picture 2" descr="ztstransco logo"/>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361213" y="0"/>
            <a:ext cx="1633727" cy="838200"/>
          </a:xfrm>
          <a:prstGeom prst="rect">
            <a:avLst/>
          </a:prstGeom>
          <a:noFill/>
          <a:extLst>
            <a:ext uri="{909E8E84-426E-40DD-AFC4-6F175D3DCCD1}">
              <a14:hiddenFill xmlns="" xmlns:a14="http://schemas.microsoft.com/office/drawing/2010/main">
                <a:solidFill>
                  <a:srgbClr val="FFFFFF"/>
                </a:solidFill>
              </a14:hiddenFill>
            </a:ext>
          </a:extLst>
        </p:spPr>
      </p:pic>
      <p:sp>
        <p:nvSpPr>
          <p:cNvPr id="23554" name="AutoShape 2" descr="Image result for solar pane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6" name="AutoShape 4" descr="Image result for solar pane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8" name="AutoShape 6" descr="Image result for solar pane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0" name="AutoShape 8" descr="Image result for solar pane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61" name="Picture 9"/>
          <p:cNvPicPr>
            <a:picLocks noChangeAspect="1" noChangeArrowheads="1"/>
          </p:cNvPicPr>
          <p:nvPr/>
        </p:nvPicPr>
        <p:blipFill>
          <a:blip r:embed="rId5" cstate="print"/>
          <a:srcRect/>
          <a:stretch>
            <a:fillRect/>
          </a:stretch>
        </p:blipFill>
        <p:spPr bwMode="auto">
          <a:xfrm>
            <a:off x="3405285" y="4310743"/>
            <a:ext cx="5829300" cy="2547257"/>
          </a:xfrm>
          <a:prstGeom prst="rect">
            <a:avLst/>
          </a:prstGeom>
          <a:noFill/>
          <a:ln w="9525">
            <a:noFill/>
            <a:miter lim="800000"/>
            <a:headEnd/>
            <a:tailEnd/>
          </a:ln>
        </p:spPr>
      </p:pic>
    </p:spTree>
    <p:extLst>
      <p:ext uri="{BB962C8B-B14F-4D97-AF65-F5344CB8AC3E}">
        <p14:creationId xmlns="" xmlns:p14="http://schemas.microsoft.com/office/powerpoint/2010/main" val="3801443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sz="4000" b="1" dirty="0">
                <a:solidFill>
                  <a:srgbClr val="00B0F0"/>
                </a:solidFill>
              </a:rPr>
              <a:t>Data Integration Architecture for RE Generators</a:t>
            </a:r>
            <a:endParaRPr lang="en-US" sz="4000" b="1" dirty="0">
              <a:solidFill>
                <a:srgbClr val="00B0F0"/>
              </a:solidFill>
            </a:endParaRPr>
          </a:p>
        </p:txBody>
      </p:sp>
      <p:sp>
        <p:nvSpPr>
          <p:cNvPr id="3" name="Content Placeholder 2"/>
          <p:cNvSpPr>
            <a:spLocks noGrp="1"/>
          </p:cNvSpPr>
          <p:nvPr>
            <p:ph idx="1"/>
          </p:nvPr>
        </p:nvSpPr>
        <p:spPr/>
        <p:txBody>
          <a:bodyPr/>
          <a:lstStyle/>
          <a:p>
            <a:pPr marL="93663" indent="-11113" algn="just">
              <a:buNone/>
            </a:pPr>
            <a:r>
              <a:rPr lang="en-IN" dirty="0" smtClean="0"/>
              <a:t>The real time operational data communication from renewable energy sources to SLDC is broadly categorised as </a:t>
            </a:r>
          </a:p>
          <a:p>
            <a:pPr marL="1073150" indent="-531813" algn="just">
              <a:buAutoNum type="romanLcParenR"/>
            </a:pPr>
            <a:r>
              <a:rPr lang="en-IN" dirty="0" smtClean="0"/>
              <a:t>Generators connecting at 132kV Voltage Level and above</a:t>
            </a:r>
          </a:p>
          <a:p>
            <a:pPr marL="1073150" indent="-531813" algn="just">
              <a:buAutoNum type="romanLcParenR"/>
            </a:pPr>
            <a:r>
              <a:rPr lang="en-IN" dirty="0" smtClean="0"/>
              <a:t>Generators connecting at 33kV Voltage level and below</a:t>
            </a:r>
          </a:p>
          <a:p>
            <a:endParaRPr lang="en-US" dirty="0"/>
          </a:p>
        </p:txBody>
      </p:sp>
    </p:spTree>
    <p:extLst>
      <p:ext uri="{BB962C8B-B14F-4D97-AF65-F5344CB8AC3E}">
        <p14:creationId xmlns="" xmlns:p14="http://schemas.microsoft.com/office/powerpoint/2010/main" val="3239237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6" name="Title 1"/>
          <p:cNvSpPr>
            <a:spLocks noGrp="1"/>
          </p:cNvSpPr>
          <p:nvPr>
            <p:ph type="title"/>
          </p:nvPr>
        </p:nvSpPr>
        <p:spPr>
          <a:xfrm>
            <a:off x="2438400" y="228600"/>
            <a:ext cx="8229600" cy="1011222"/>
          </a:xfrm>
        </p:spPr>
        <p:txBody>
          <a:bodyPr>
            <a:normAutofit fontScale="90000"/>
          </a:bodyPr>
          <a:lstStyle/>
          <a:p>
            <a:r>
              <a:rPr lang="en-IN" sz="4000" b="1" dirty="0">
                <a:solidFill>
                  <a:srgbClr val="00B0F0"/>
                </a:solidFill>
              </a:rPr>
              <a:t>Generators </a:t>
            </a:r>
            <a:r>
              <a:rPr lang="en-IN" b="1" dirty="0">
                <a:solidFill>
                  <a:srgbClr val="00B0F0"/>
                </a:solidFill>
              </a:rPr>
              <a:t>connecting</a:t>
            </a:r>
            <a:r>
              <a:rPr lang="en-IN" sz="4000" b="1" dirty="0">
                <a:solidFill>
                  <a:srgbClr val="00B0F0"/>
                </a:solidFill>
              </a:rPr>
              <a:t> at </a:t>
            </a:r>
            <a:r>
              <a:rPr lang="en-IN" b="1" dirty="0">
                <a:solidFill>
                  <a:srgbClr val="00B0F0"/>
                </a:solidFill>
              </a:rPr>
              <a:t>132kV</a:t>
            </a:r>
            <a:r>
              <a:rPr lang="en-IN" sz="4000" b="1" dirty="0">
                <a:solidFill>
                  <a:srgbClr val="00B0F0"/>
                </a:solidFill>
              </a:rPr>
              <a:t> Voltage Level and above</a:t>
            </a:r>
            <a:endParaRPr lang="en-IN" b="1" dirty="0">
              <a:solidFill>
                <a:srgbClr val="00B0F0"/>
              </a:solidFill>
            </a:endParaRPr>
          </a:p>
        </p:txBody>
      </p:sp>
      <p:sp>
        <p:nvSpPr>
          <p:cNvPr id="1048587" name="Content Placeholder 2"/>
          <p:cNvSpPr>
            <a:spLocks noGrp="1"/>
          </p:cNvSpPr>
          <p:nvPr>
            <p:ph idx="1"/>
          </p:nvPr>
        </p:nvSpPr>
        <p:spPr/>
        <p:txBody>
          <a:bodyPr>
            <a:normAutofit fontScale="88750"/>
          </a:bodyPr>
          <a:lstStyle/>
          <a:p>
            <a:pPr marL="719138" indent="-636588" algn="just"/>
            <a:r>
              <a:rPr lang="en-IN" dirty="0" smtClean="0"/>
              <a:t>The </a:t>
            </a:r>
            <a:r>
              <a:rPr lang="en-IN" dirty="0"/>
              <a:t>data acquisition of generators connecting at 132 KV Voltage level and above is being done through PLCC / fibre on IEC 101 and 104 protocols necessitating Substation Automation System (SAS) at the plant end.</a:t>
            </a:r>
          </a:p>
          <a:p>
            <a:pPr marL="719138" indent="-636588" algn="just"/>
            <a:r>
              <a:rPr lang="en-IN" dirty="0"/>
              <a:t> </a:t>
            </a:r>
            <a:r>
              <a:rPr lang="en-IN" dirty="0" smtClean="0"/>
              <a:t>It </a:t>
            </a:r>
            <a:r>
              <a:rPr lang="en-IN" dirty="0"/>
              <a:t>is made mandatory for all the generators to establish data connectivity to SLDC before </a:t>
            </a:r>
            <a:r>
              <a:rPr lang="en-IN" dirty="0" smtClean="0"/>
              <a:t>synchronisation </a:t>
            </a:r>
            <a:r>
              <a:rPr lang="en-IN" dirty="0"/>
              <a:t>of the plant. </a:t>
            </a:r>
            <a:endParaRPr lang="en-IN" dirty="0" smtClean="0"/>
          </a:p>
          <a:p>
            <a:pPr marL="719138" indent="-636588" algn="just"/>
            <a:r>
              <a:rPr lang="en-IN" dirty="0" smtClean="0"/>
              <a:t>Further</a:t>
            </a:r>
            <a:r>
              <a:rPr lang="en-IN" dirty="0"/>
              <a:t>, the generator is made to transmit data up to the nearest data collection </a:t>
            </a:r>
            <a:r>
              <a:rPr lang="en-IN" dirty="0" smtClean="0"/>
              <a:t>point (wideband location) </a:t>
            </a:r>
            <a:r>
              <a:rPr lang="en-IN" dirty="0"/>
              <a:t>from where data is communicated to SLDC over existing communication network.</a:t>
            </a:r>
          </a:p>
          <a:p>
            <a:endParaRPr lang="en-IN" dirty="0"/>
          </a:p>
        </p:txBody>
      </p:sp>
    </p:spTree>
    <p:extLst>
      <p:ext uri="{BB962C8B-B14F-4D97-AF65-F5344CB8AC3E}">
        <p14:creationId xmlns="" xmlns:p14="http://schemas.microsoft.com/office/powerpoint/2010/main" val="3613532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8" name="Title 1"/>
          <p:cNvSpPr>
            <a:spLocks noGrp="1"/>
          </p:cNvSpPr>
          <p:nvPr>
            <p:ph type="title"/>
          </p:nvPr>
        </p:nvSpPr>
        <p:spPr>
          <a:xfrm>
            <a:off x="2514599" y="228600"/>
            <a:ext cx="7646437" cy="1143000"/>
          </a:xfrm>
        </p:spPr>
        <p:txBody>
          <a:bodyPr>
            <a:normAutofit fontScale="90000"/>
          </a:bodyPr>
          <a:lstStyle/>
          <a:p>
            <a:pPr algn="ctr"/>
            <a:r>
              <a:rPr lang="en-IN" b="1" dirty="0">
                <a:solidFill>
                  <a:srgbClr val="00B0F0"/>
                </a:solidFill>
              </a:rPr>
              <a:t>Generators connecting </a:t>
            </a:r>
            <a:r>
              <a:rPr lang="en-IN" b="1" dirty="0" smtClean="0">
                <a:solidFill>
                  <a:srgbClr val="00B0F0"/>
                </a:solidFill>
              </a:rPr>
              <a:t>at 33KV  voltage </a:t>
            </a:r>
            <a:r>
              <a:rPr lang="en-IN" b="1" dirty="0">
                <a:solidFill>
                  <a:srgbClr val="00B0F0"/>
                </a:solidFill>
              </a:rPr>
              <a:t>level and </a:t>
            </a:r>
            <a:r>
              <a:rPr lang="en-IN" b="1" dirty="0" smtClean="0">
                <a:solidFill>
                  <a:srgbClr val="00B0F0"/>
                </a:solidFill>
              </a:rPr>
              <a:t>below</a:t>
            </a:r>
            <a:endParaRPr lang="en-IN" b="1" dirty="0">
              <a:solidFill>
                <a:srgbClr val="00B0F0"/>
              </a:solidFill>
            </a:endParaRPr>
          </a:p>
        </p:txBody>
      </p:sp>
      <p:sp>
        <p:nvSpPr>
          <p:cNvPr id="1048589" name="Content Placeholder 2"/>
          <p:cNvSpPr>
            <a:spLocks noGrp="1"/>
          </p:cNvSpPr>
          <p:nvPr>
            <p:ph idx="1"/>
          </p:nvPr>
        </p:nvSpPr>
        <p:spPr>
          <a:xfrm>
            <a:off x="2514600" y="1600201"/>
            <a:ext cx="7696200" cy="4525963"/>
          </a:xfrm>
        </p:spPr>
        <p:txBody>
          <a:bodyPr>
            <a:normAutofit fontScale="65000" lnSpcReduction="20000"/>
          </a:bodyPr>
          <a:lstStyle/>
          <a:p>
            <a:pPr algn="just"/>
            <a:r>
              <a:rPr lang="en-IN" dirty="0"/>
              <a:t>For </a:t>
            </a:r>
            <a:r>
              <a:rPr lang="en-IN" dirty="0" err="1"/>
              <a:t>Discom</a:t>
            </a:r>
            <a:r>
              <a:rPr lang="en-IN" dirty="0"/>
              <a:t> embedded Renewable energy generators (except roof top solar) connecting at 33 KV Voltage level and below, the plant data is being transmitted to SLDC through Leased Line over MPLS on </a:t>
            </a:r>
            <a:r>
              <a:rPr lang="en-IN" dirty="0" smtClean="0"/>
              <a:t>IEC-60870-5-104 </a:t>
            </a:r>
            <a:r>
              <a:rPr lang="en-IN" dirty="0"/>
              <a:t>protocol in secured VPN </a:t>
            </a:r>
            <a:r>
              <a:rPr lang="en-IN" dirty="0" smtClean="0"/>
              <a:t>network.</a:t>
            </a:r>
          </a:p>
          <a:p>
            <a:pPr algn="just"/>
            <a:r>
              <a:rPr lang="en-IN" dirty="0" smtClean="0"/>
              <a:t>For ensuring reliable data, it is made mandatory to have </a:t>
            </a:r>
            <a:r>
              <a:rPr lang="en-US" altLang="en-IN" dirty="0" smtClean="0"/>
              <a:t>KEMA certification for IEC 101 and 104 protocols for the RTUs to be erected at Plant end. SLDC will approve the DAS equipment to be installed at Plant end. The plant will be permitted to synchronize only after SLDC clearance is issued. </a:t>
            </a:r>
          </a:p>
          <a:p>
            <a:pPr algn="just"/>
            <a:r>
              <a:rPr lang="en-IN" dirty="0" smtClean="0"/>
              <a:t>The HUBs of BSNL, AIRTEL, IDEA and RELIANCE service providers were established at SLDC facilitating RE Generators to choose any of these service providers as a medium for data integration to SLDC.</a:t>
            </a:r>
          </a:p>
          <a:p>
            <a:pPr algn="just"/>
            <a:r>
              <a:rPr lang="en-US" dirty="0" smtClean="0"/>
              <a:t>For communicating with plant directly, IP phone installation at plant has been made mandatory </a:t>
            </a:r>
            <a:endParaRPr lang="en-IN" dirty="0" smtClean="0"/>
          </a:p>
          <a:p>
            <a:pPr algn="just"/>
            <a:endParaRPr lang="en-IN" dirty="0"/>
          </a:p>
        </p:txBody>
      </p:sp>
    </p:spTree>
    <p:extLst>
      <p:ext uri="{BB962C8B-B14F-4D97-AF65-F5344CB8AC3E}">
        <p14:creationId xmlns="" xmlns:p14="http://schemas.microsoft.com/office/powerpoint/2010/main" val="4220718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33KV Solar-Wind Architecture-Approved"/>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13432" y="531039"/>
            <a:ext cx="7653528" cy="57370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004119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p:cNvGraphicFramePr>
            <a:graphicFrameLocks noGrp="1"/>
          </p:cNvGraphicFramePr>
          <p:nvPr/>
        </p:nvGraphicFramePr>
        <p:xfrm>
          <a:off x="3200401" y="990600"/>
          <a:ext cx="6774905" cy="4412702"/>
        </p:xfrm>
        <a:graphic>
          <a:graphicData uri="http://schemas.openxmlformats.org/drawingml/2006/table">
            <a:tbl>
              <a:tblPr>
                <a:tableStyleId>{35758FB7-9AC5-4552-8A53-C91805E547FA}</a:tableStyleId>
              </a:tblPr>
              <a:tblGrid>
                <a:gridCol w="582217"/>
                <a:gridCol w="792088"/>
                <a:gridCol w="1152128"/>
                <a:gridCol w="648072"/>
                <a:gridCol w="634144"/>
                <a:gridCol w="806016"/>
                <a:gridCol w="1008112"/>
                <a:gridCol w="1152128"/>
              </a:tblGrid>
              <a:tr h="869667">
                <a:tc>
                  <a:txBody>
                    <a:bodyPr/>
                    <a:lstStyle/>
                    <a:p>
                      <a:pPr algn="ctr" fontAlgn="ctr"/>
                      <a:r>
                        <a:rPr lang="en-IN" sz="1600" b="1" u="none" strike="noStrike" dirty="0" err="1"/>
                        <a:t>Sl.No</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u="none" strike="noStrike" dirty="0"/>
                        <a:t>Voltage level</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i="0" u="none" strike="noStrike" dirty="0" smtClean="0">
                          <a:solidFill>
                            <a:srgbClr val="000000"/>
                          </a:solidFill>
                          <a:latin typeface="Arial"/>
                        </a:rPr>
                        <a:t>No. of Generators</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u="none" strike="noStrike" dirty="0" smtClean="0"/>
                        <a:t>Solar (</a:t>
                      </a:r>
                      <a:r>
                        <a:rPr lang="en-IN" sz="1600" b="1" u="none" strike="noStrike" dirty="0"/>
                        <a:t>MW)</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u="none" strike="noStrike" dirty="0" smtClean="0"/>
                        <a:t>Wind (</a:t>
                      </a:r>
                      <a:r>
                        <a:rPr lang="en-IN" sz="1600" b="1" u="none" strike="noStrike" dirty="0"/>
                        <a:t>MW)</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u="none" strike="noStrike" dirty="0" smtClean="0"/>
                        <a:t>Total</a:t>
                      </a:r>
                    </a:p>
                    <a:p>
                      <a:pPr algn="ctr" fontAlgn="ctr"/>
                      <a:r>
                        <a:rPr lang="en-IN" sz="1600" b="1" u="none" strike="noStrike" dirty="0" smtClean="0"/>
                        <a:t>(</a:t>
                      </a:r>
                      <a:r>
                        <a:rPr lang="en-IN" sz="1600" b="1" u="none" strike="noStrike" dirty="0"/>
                        <a:t>MW)</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i="0" u="none" strike="noStrike" dirty="0" smtClean="0">
                          <a:solidFill>
                            <a:srgbClr val="000000"/>
                          </a:solidFill>
                          <a:latin typeface="Arial"/>
                        </a:rPr>
                        <a:t>Integrated with SLDC</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i="0" u="none" strike="noStrike" dirty="0" smtClean="0">
                          <a:solidFill>
                            <a:srgbClr val="000000"/>
                          </a:solidFill>
                          <a:latin typeface="Arial"/>
                        </a:rPr>
                        <a:t>% Integrated with SLDC</a:t>
                      </a:r>
                      <a:endParaRPr lang="en-IN" sz="1600" b="1" i="0" u="none" strike="noStrike" dirty="0">
                        <a:solidFill>
                          <a:srgbClr val="000000"/>
                        </a:solidFill>
                        <a:latin typeface="Arial"/>
                      </a:endParaRPr>
                    </a:p>
                  </a:txBody>
                  <a:tcPr marL="7345" marR="7345" marT="7345" marB="0" anchor="ctr"/>
                </a:tc>
              </a:tr>
              <a:tr h="749712">
                <a:tc>
                  <a:txBody>
                    <a:bodyPr/>
                    <a:lstStyle/>
                    <a:p>
                      <a:pPr algn="ctr" fontAlgn="ctr"/>
                      <a:r>
                        <a:rPr lang="en-IN" sz="1600" u="none" strike="noStrike" dirty="0"/>
                        <a:t>1</a:t>
                      </a:r>
                      <a:endParaRPr lang="en-IN" sz="1600" b="0" i="0" u="none" strike="noStrike" dirty="0">
                        <a:solidFill>
                          <a:srgbClr val="000000"/>
                        </a:solidFill>
                        <a:latin typeface="Arial"/>
                      </a:endParaRPr>
                    </a:p>
                  </a:txBody>
                  <a:tcPr marL="7345" marR="7345" marT="7345" marB="0" anchor="ctr"/>
                </a:tc>
                <a:tc>
                  <a:txBody>
                    <a:bodyPr/>
                    <a:lstStyle/>
                    <a:p>
                      <a:pPr algn="ctr" fontAlgn="ctr"/>
                      <a:r>
                        <a:rPr lang="en-IN" sz="1600" u="none" strike="noStrike" dirty="0"/>
                        <a:t>220 KV</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7</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708</a:t>
                      </a:r>
                      <a:endParaRPr lang="en-IN" sz="1600" u="none" strike="noStrike" kern="1200" dirty="0">
                        <a:solidFill>
                          <a:schemeClr val="dk1"/>
                        </a:solidFill>
                        <a:latin typeface="+mn-lt"/>
                        <a:ea typeface="+mn-ea"/>
                        <a:cs typeface="+mn-cs"/>
                      </a:endParaRPr>
                    </a:p>
                  </a:txBody>
                  <a:tcPr marL="9525" marR="9525" marT="9525" marB="0" anchor="ctr"/>
                </a:tc>
                <a:tc>
                  <a:txBody>
                    <a:bodyPr/>
                    <a:lstStyle/>
                    <a:p>
                      <a:pPr algn="ctr" fontAlgn="ctr"/>
                      <a:r>
                        <a:rPr lang="en-IN" sz="1600" u="none" strike="noStrike" dirty="0"/>
                        <a:t>0</a:t>
                      </a:r>
                      <a:endParaRPr lang="en-IN" sz="1600" b="0" i="0" u="none" strike="noStrike" dirty="0">
                        <a:solidFill>
                          <a:srgbClr val="000000"/>
                        </a:solidFill>
                        <a:latin typeface="Arial"/>
                      </a:endParaRPr>
                    </a:p>
                  </a:txBody>
                  <a:tcPr marL="7345" marR="7345" marT="7345" marB="0" anchor="ctr"/>
                </a:tc>
                <a:tc>
                  <a:txBody>
                    <a:bodyPr/>
                    <a:lstStyle/>
                    <a:p>
                      <a:pPr algn="ctr" fontAlgn="ctr"/>
                      <a:r>
                        <a:rPr lang="en-IN" sz="1600" u="none" strike="noStrike" dirty="0" smtClean="0"/>
                        <a:t>708</a:t>
                      </a:r>
                      <a:endParaRPr lang="en-IN" sz="1600" b="0" i="0" u="none" strike="noStrike" dirty="0">
                        <a:solidFill>
                          <a:srgbClr val="000000"/>
                        </a:solidFill>
                        <a:latin typeface="Arial"/>
                      </a:endParaRPr>
                    </a:p>
                  </a:txBody>
                  <a:tcPr marL="7345" marR="7345" marT="7345" marB="0" anchor="ctr"/>
                </a:tc>
                <a:tc>
                  <a:txBody>
                    <a:bodyPr/>
                    <a:lstStyle/>
                    <a:p>
                      <a:pPr algn="ctr" fontAlgn="ctr"/>
                      <a:r>
                        <a:rPr lang="en-IN" sz="1600" b="0" i="0" u="none" strike="noStrike" dirty="0" smtClean="0">
                          <a:solidFill>
                            <a:srgbClr val="000000"/>
                          </a:solidFill>
                          <a:latin typeface="Arial"/>
                        </a:rPr>
                        <a:t>708</a:t>
                      </a:r>
                      <a:endParaRPr lang="en-IN" sz="1600" b="0" i="0" u="none" strike="noStrike" dirty="0">
                        <a:solidFill>
                          <a:srgbClr val="000000"/>
                        </a:solidFill>
                        <a:latin typeface="Arial"/>
                      </a:endParaRPr>
                    </a:p>
                  </a:txBody>
                  <a:tcPr marL="7345" marR="7345" marT="7345" marB="0" anchor="ctr"/>
                </a:tc>
                <a:tc>
                  <a:txBody>
                    <a:bodyPr/>
                    <a:lstStyle/>
                    <a:p>
                      <a:pPr algn="ctr" fontAlgn="ctr"/>
                      <a:r>
                        <a:rPr lang="en-IN" sz="1600" b="0" i="0" u="none" strike="noStrike" dirty="0" smtClean="0">
                          <a:solidFill>
                            <a:srgbClr val="000000"/>
                          </a:solidFill>
                          <a:latin typeface="Arial"/>
                        </a:rPr>
                        <a:t>100</a:t>
                      </a:r>
                      <a:endParaRPr lang="en-IN" sz="1600" b="0" i="0" u="none" strike="noStrike" dirty="0">
                        <a:solidFill>
                          <a:srgbClr val="000000"/>
                        </a:solidFill>
                        <a:latin typeface="Arial"/>
                      </a:endParaRPr>
                    </a:p>
                  </a:txBody>
                  <a:tcPr marL="7345" marR="7345" marT="7345" marB="0" anchor="ctr"/>
                </a:tc>
              </a:tr>
              <a:tr h="749712">
                <a:tc>
                  <a:txBody>
                    <a:bodyPr/>
                    <a:lstStyle/>
                    <a:p>
                      <a:pPr algn="ctr" fontAlgn="ctr"/>
                      <a:r>
                        <a:rPr lang="en-IN" sz="1600" u="none" strike="noStrike" dirty="0"/>
                        <a:t>2</a:t>
                      </a:r>
                      <a:endParaRPr lang="en-IN" sz="1600" b="0" i="0" u="none" strike="noStrike" dirty="0">
                        <a:solidFill>
                          <a:srgbClr val="000000"/>
                        </a:solidFill>
                        <a:latin typeface="Arial"/>
                      </a:endParaRPr>
                    </a:p>
                  </a:txBody>
                  <a:tcPr marL="7345" marR="7345" marT="7345" marB="0" anchor="ctr"/>
                </a:tc>
                <a:tc>
                  <a:txBody>
                    <a:bodyPr/>
                    <a:lstStyle/>
                    <a:p>
                      <a:pPr algn="ctr" fontAlgn="ctr"/>
                      <a:r>
                        <a:rPr lang="en-IN" sz="1600" u="none" strike="noStrike" dirty="0"/>
                        <a:t>132 KV</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37</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1409.9</a:t>
                      </a:r>
                      <a:endParaRPr lang="en-IN" sz="1600" u="none" strike="noStrike" kern="1200" dirty="0">
                        <a:solidFill>
                          <a:schemeClr val="dk1"/>
                        </a:solidFill>
                        <a:latin typeface="+mn-lt"/>
                        <a:ea typeface="+mn-ea"/>
                        <a:cs typeface="+mn-cs"/>
                      </a:endParaRPr>
                    </a:p>
                  </a:txBody>
                  <a:tcPr marL="9525" marR="9525" marT="9525" marB="0" anchor="ctr"/>
                </a:tc>
                <a:tc>
                  <a:txBody>
                    <a:bodyPr/>
                    <a:lstStyle/>
                    <a:p>
                      <a:pPr algn="ctr" fontAlgn="ctr"/>
                      <a:r>
                        <a:rPr lang="en-IN" sz="1600" u="none" strike="noStrike" dirty="0" smtClean="0"/>
                        <a:t>100.8</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1510.7</a:t>
                      </a: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1510.7</a:t>
                      </a: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100</a:t>
                      </a:r>
                    </a:p>
                  </a:txBody>
                  <a:tcPr marL="9525" marR="9525" marT="9525" marB="0" anchor="ctr"/>
                </a:tc>
              </a:tr>
              <a:tr h="694129">
                <a:tc>
                  <a:txBody>
                    <a:bodyPr/>
                    <a:lstStyle/>
                    <a:p>
                      <a:pPr algn="ctr" fontAlgn="ctr"/>
                      <a:r>
                        <a:rPr lang="en-IN" sz="1600" u="none" strike="noStrike"/>
                        <a:t>3</a:t>
                      </a:r>
                      <a:endParaRPr lang="en-IN" sz="1600" b="0" i="0" u="none" strike="noStrike">
                        <a:solidFill>
                          <a:srgbClr val="000000"/>
                        </a:solidFill>
                        <a:latin typeface="Arial"/>
                      </a:endParaRPr>
                    </a:p>
                  </a:txBody>
                  <a:tcPr marL="7345" marR="7345" marT="7345" marB="0" anchor="ctr"/>
                </a:tc>
                <a:tc>
                  <a:txBody>
                    <a:bodyPr/>
                    <a:lstStyle/>
                    <a:p>
                      <a:pPr algn="ctr" fontAlgn="ctr"/>
                      <a:r>
                        <a:rPr lang="en-IN" sz="1600" u="none" strike="noStrike" dirty="0"/>
                        <a:t>33 KV</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119</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1141.3</a:t>
                      </a:r>
                      <a:endParaRPr lang="en-IN" sz="1600" u="none" strike="noStrike" kern="1200" dirty="0">
                        <a:solidFill>
                          <a:schemeClr val="dk1"/>
                        </a:solidFill>
                        <a:latin typeface="+mn-lt"/>
                        <a:ea typeface="+mn-ea"/>
                        <a:cs typeface="+mn-cs"/>
                      </a:endParaRPr>
                    </a:p>
                  </a:txBody>
                  <a:tcPr marL="9525" marR="9525" marT="9525" marB="0" anchor="ctr"/>
                </a:tc>
                <a:tc>
                  <a:txBody>
                    <a:bodyPr/>
                    <a:lstStyle/>
                    <a:p>
                      <a:pPr algn="ctr" fontAlgn="ctr"/>
                      <a:r>
                        <a:rPr lang="en-IN" sz="1600" u="none" strike="noStrike" dirty="0"/>
                        <a:t>0</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1141.3</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923.9</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81</a:t>
                      </a:r>
                      <a:endParaRPr lang="en-IN" sz="1600" u="none" strike="noStrike" kern="1200" dirty="0">
                        <a:solidFill>
                          <a:schemeClr val="dk1"/>
                        </a:solidFill>
                        <a:latin typeface="+mn-lt"/>
                        <a:ea typeface="+mn-ea"/>
                        <a:cs typeface="+mn-cs"/>
                      </a:endParaRPr>
                    </a:p>
                  </a:txBody>
                  <a:tcPr marL="9525" marR="9525" marT="9525" marB="0" anchor="ctr"/>
                </a:tc>
              </a:tr>
              <a:tr h="599770">
                <a:tc>
                  <a:txBody>
                    <a:bodyPr/>
                    <a:lstStyle/>
                    <a:p>
                      <a:pPr algn="ctr" fontAlgn="ctr"/>
                      <a:r>
                        <a:rPr lang="en-IN" sz="1600" u="none" strike="noStrike"/>
                        <a:t>4</a:t>
                      </a:r>
                      <a:endParaRPr lang="en-IN" sz="1600" b="0" i="0" u="none" strike="noStrike">
                        <a:solidFill>
                          <a:srgbClr val="000000"/>
                        </a:solidFill>
                        <a:latin typeface="Arial"/>
                      </a:endParaRPr>
                    </a:p>
                  </a:txBody>
                  <a:tcPr marL="7345" marR="7345" marT="7345" marB="0" anchor="ctr"/>
                </a:tc>
                <a:tc>
                  <a:txBody>
                    <a:bodyPr/>
                    <a:lstStyle/>
                    <a:p>
                      <a:pPr algn="ctr" fontAlgn="ctr"/>
                      <a:r>
                        <a:rPr lang="en-IN" sz="1600" u="none" strike="noStrike" dirty="0"/>
                        <a:t>11 KV</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5</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a:solidFill>
                            <a:schemeClr val="dk1"/>
                          </a:solidFill>
                          <a:latin typeface="+mn-lt"/>
                          <a:ea typeface="+mn-ea"/>
                          <a:cs typeface="+mn-cs"/>
                        </a:rPr>
                        <a:t>4.75</a:t>
                      </a:r>
                    </a:p>
                  </a:txBody>
                  <a:tcPr marL="9525" marR="9525" marT="9525" marB="0" anchor="ctr"/>
                </a:tc>
                <a:tc>
                  <a:txBody>
                    <a:bodyPr/>
                    <a:lstStyle/>
                    <a:p>
                      <a:pPr algn="ctr" fontAlgn="ctr"/>
                      <a:r>
                        <a:rPr lang="en-IN" sz="1600" u="none" strike="noStrike" dirty="0"/>
                        <a:t>0</a:t>
                      </a:r>
                      <a:endParaRPr lang="en-IN" sz="1600" b="0" i="0" u="none" strike="noStrike" dirty="0">
                        <a:solidFill>
                          <a:srgbClr val="000000"/>
                        </a:solidFill>
                        <a:latin typeface="Arial"/>
                      </a:endParaRPr>
                    </a:p>
                  </a:txBody>
                  <a:tcPr marL="7345" marR="7345" marT="7345" marB="0" anchor="ctr"/>
                </a:tc>
                <a:tc>
                  <a:txBody>
                    <a:bodyPr/>
                    <a:lstStyle/>
                    <a:p>
                      <a:pPr marL="0" algn="ctr" defTabSz="914400" rtl="0" eaLnBrk="1" fontAlgn="ctr" latinLnBrk="0" hangingPunct="1"/>
                      <a:r>
                        <a:rPr lang="en-IN" sz="1600" u="none" strike="noStrike" kern="1200" dirty="0">
                          <a:solidFill>
                            <a:schemeClr val="dk1"/>
                          </a:solidFill>
                          <a:latin typeface="+mn-lt"/>
                          <a:ea typeface="+mn-ea"/>
                          <a:cs typeface="+mn-cs"/>
                        </a:rPr>
                        <a:t>4.75</a:t>
                      </a: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0</a:t>
                      </a:r>
                      <a:endParaRPr lang="en-IN" sz="1600" u="none" strike="noStrike" kern="1200" dirty="0">
                        <a:solidFill>
                          <a:schemeClr val="dk1"/>
                        </a:solidFill>
                        <a:latin typeface="+mn-lt"/>
                        <a:ea typeface="+mn-ea"/>
                        <a:cs typeface="+mn-cs"/>
                      </a:endParaRPr>
                    </a:p>
                  </a:txBody>
                  <a:tcPr marL="9525" marR="9525" marT="9525" marB="0" anchor="ctr"/>
                </a:tc>
                <a:tc>
                  <a:txBody>
                    <a:bodyPr/>
                    <a:lstStyle/>
                    <a:p>
                      <a:pPr marL="0" algn="ctr" defTabSz="914400" rtl="0" eaLnBrk="1" fontAlgn="ctr" latinLnBrk="0" hangingPunct="1"/>
                      <a:r>
                        <a:rPr lang="en-IN" sz="1600" u="none" strike="noStrike" kern="1200" dirty="0" smtClean="0">
                          <a:solidFill>
                            <a:schemeClr val="dk1"/>
                          </a:solidFill>
                          <a:latin typeface="+mn-lt"/>
                          <a:ea typeface="+mn-ea"/>
                          <a:cs typeface="+mn-cs"/>
                        </a:rPr>
                        <a:t>0</a:t>
                      </a:r>
                      <a:endParaRPr lang="en-IN" sz="1600" u="none" strike="noStrike" kern="1200" dirty="0">
                        <a:solidFill>
                          <a:schemeClr val="dk1"/>
                        </a:solidFill>
                        <a:latin typeface="+mn-lt"/>
                        <a:ea typeface="+mn-ea"/>
                        <a:cs typeface="+mn-cs"/>
                      </a:endParaRPr>
                    </a:p>
                  </a:txBody>
                  <a:tcPr marL="9525" marR="9525" marT="9525" marB="0" anchor="ctr"/>
                </a:tc>
              </a:tr>
              <a:tr h="749712">
                <a:tc gridSpan="2">
                  <a:txBody>
                    <a:bodyPr/>
                    <a:lstStyle/>
                    <a:p>
                      <a:pPr algn="ctr" fontAlgn="ctr"/>
                      <a:r>
                        <a:rPr lang="en-IN" sz="1600" b="1" u="none" strike="noStrike" dirty="0"/>
                        <a:t>Total</a:t>
                      </a:r>
                      <a:endParaRPr lang="en-IN" sz="1600" b="1" i="0" u="none" strike="noStrike" dirty="0">
                        <a:solidFill>
                          <a:srgbClr val="000000"/>
                        </a:solidFill>
                        <a:latin typeface="Arial"/>
                      </a:endParaRPr>
                    </a:p>
                  </a:txBody>
                  <a:tcPr marL="7345" marR="7345" marT="7345" marB="0" anchor="ctr"/>
                </a:tc>
                <a:tc hMerge="1">
                  <a:txBody>
                    <a:bodyPr/>
                    <a:lstStyle/>
                    <a:p>
                      <a:endParaRPr lang="en-IN"/>
                    </a:p>
                  </a:txBody>
                  <a:tcPr/>
                </a:tc>
                <a:tc>
                  <a:txBody>
                    <a:bodyPr/>
                    <a:lstStyle/>
                    <a:p>
                      <a:pPr algn="ctr" fontAlgn="ctr"/>
                      <a:r>
                        <a:rPr lang="en-IN" sz="1600" b="1" i="0" u="none" strike="noStrike" dirty="0" smtClean="0">
                          <a:solidFill>
                            <a:srgbClr val="000000"/>
                          </a:solidFill>
                          <a:latin typeface="Arial"/>
                        </a:rPr>
                        <a:t>168</a:t>
                      </a:r>
                      <a:endParaRPr lang="en-IN" sz="1600" b="1" i="0" u="none" strike="noStrike" dirty="0">
                        <a:solidFill>
                          <a:srgbClr val="000000"/>
                        </a:solidFill>
                        <a:latin typeface="Arial"/>
                      </a:endParaRPr>
                    </a:p>
                  </a:txBody>
                  <a:tcPr marL="7345" marR="7345" marT="7345" marB="0" anchor="ctr"/>
                </a:tc>
                <a:tc>
                  <a:txBody>
                    <a:bodyPr/>
                    <a:lstStyle/>
                    <a:p>
                      <a:pPr algn="ctr" fontAlgn="ctr"/>
                      <a:r>
                        <a:rPr kumimoji="0" lang="en-IN" sz="1600" b="1" i="0" u="none" strike="noStrike" kern="1200" dirty="0" smtClean="0">
                          <a:solidFill>
                            <a:srgbClr val="000000"/>
                          </a:solidFill>
                          <a:latin typeface="Arial"/>
                          <a:ea typeface="+mn-ea"/>
                          <a:cs typeface="+mn-cs"/>
                        </a:rPr>
                        <a:t>3263.9</a:t>
                      </a:r>
                      <a:endParaRPr kumimoji="0" lang="en-IN" sz="1600" b="1" i="0" u="none" strike="noStrike" kern="1200" dirty="0">
                        <a:solidFill>
                          <a:srgbClr val="000000"/>
                        </a:solidFill>
                        <a:latin typeface="Arial"/>
                        <a:ea typeface="+mn-ea"/>
                        <a:cs typeface="+mn-cs"/>
                      </a:endParaRPr>
                    </a:p>
                  </a:txBody>
                  <a:tcPr marL="7345" marR="7345" marT="7345" marB="0" anchor="ctr"/>
                </a:tc>
                <a:tc>
                  <a:txBody>
                    <a:bodyPr/>
                    <a:lstStyle/>
                    <a:p>
                      <a:pPr algn="ctr" fontAlgn="ctr"/>
                      <a:r>
                        <a:rPr kumimoji="0" lang="en-IN" sz="1600" b="1" i="0" u="none" strike="noStrike" kern="1200" dirty="0" smtClean="0">
                          <a:solidFill>
                            <a:srgbClr val="000000"/>
                          </a:solidFill>
                          <a:latin typeface="Arial"/>
                          <a:ea typeface="+mn-ea"/>
                          <a:cs typeface="+mn-cs"/>
                        </a:rPr>
                        <a:t>100.8</a:t>
                      </a:r>
                      <a:endParaRPr kumimoji="0" lang="en-IN" sz="1600" b="1" i="0" u="none" strike="noStrike" kern="1200" dirty="0">
                        <a:solidFill>
                          <a:srgbClr val="000000"/>
                        </a:solidFill>
                        <a:latin typeface="Arial"/>
                        <a:ea typeface="+mn-ea"/>
                        <a:cs typeface="+mn-cs"/>
                      </a:endParaRPr>
                    </a:p>
                  </a:txBody>
                  <a:tcPr marL="7345" marR="7345" marT="7345" marB="0" anchor="ctr"/>
                </a:tc>
                <a:tc>
                  <a:txBody>
                    <a:bodyPr/>
                    <a:lstStyle/>
                    <a:p>
                      <a:pPr algn="ctr" fontAlgn="ctr"/>
                      <a:r>
                        <a:rPr lang="en-IN" sz="1600" b="1" i="0" u="none" strike="noStrike" dirty="0" smtClean="0">
                          <a:solidFill>
                            <a:srgbClr val="000000"/>
                          </a:solidFill>
                          <a:latin typeface="Arial"/>
                        </a:rPr>
                        <a:t>3364.7</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i="0" u="none" strike="noStrike" dirty="0" smtClean="0">
                          <a:solidFill>
                            <a:srgbClr val="000000"/>
                          </a:solidFill>
                          <a:latin typeface="Arial"/>
                        </a:rPr>
                        <a:t>3142.6</a:t>
                      </a:r>
                      <a:endParaRPr lang="en-IN" sz="1600" b="1" i="0" u="none" strike="noStrike" dirty="0">
                        <a:solidFill>
                          <a:srgbClr val="000000"/>
                        </a:solidFill>
                        <a:latin typeface="Arial"/>
                      </a:endParaRPr>
                    </a:p>
                  </a:txBody>
                  <a:tcPr marL="7345" marR="7345" marT="7345" marB="0" anchor="ctr"/>
                </a:tc>
                <a:tc>
                  <a:txBody>
                    <a:bodyPr/>
                    <a:lstStyle/>
                    <a:p>
                      <a:pPr algn="ctr" fontAlgn="ctr"/>
                      <a:r>
                        <a:rPr lang="en-IN" sz="1600" b="1" i="0" u="none" strike="noStrike" dirty="0" smtClean="0">
                          <a:solidFill>
                            <a:srgbClr val="000000"/>
                          </a:solidFill>
                          <a:latin typeface="Arial"/>
                        </a:rPr>
                        <a:t>93.4%</a:t>
                      </a:r>
                      <a:endParaRPr lang="en-IN" sz="1600" b="1" i="0" u="none" strike="noStrike" dirty="0">
                        <a:solidFill>
                          <a:srgbClr val="000000"/>
                        </a:solidFill>
                        <a:latin typeface="Arial"/>
                      </a:endParaRPr>
                    </a:p>
                  </a:txBody>
                  <a:tcPr marL="7345" marR="7345" marT="7345" marB="0" anchor="ctr"/>
                </a:tc>
              </a:tr>
            </a:tbl>
          </a:graphicData>
        </a:graphic>
      </p:graphicFrame>
      <p:sp>
        <p:nvSpPr>
          <p:cNvPr id="3" name="Title 1"/>
          <p:cNvSpPr txBox="1">
            <a:spLocks/>
          </p:cNvSpPr>
          <p:nvPr/>
        </p:nvSpPr>
        <p:spPr>
          <a:xfrm>
            <a:off x="2438400" y="228600"/>
            <a:ext cx="8229600" cy="1143000"/>
          </a:xfrm>
          <a:prstGeom prst="rect">
            <a:avLst/>
          </a:prstGeom>
        </p:spPr>
        <p:txBody>
          <a:bodyPr>
            <a:normAutofit fontScale="90000"/>
          </a:bodyPr>
          <a:lstStyle/>
          <a:p>
            <a:pPr algn="ctr">
              <a:spcBef>
                <a:spcPct val="0"/>
              </a:spcBef>
              <a:defRPr/>
            </a:pPr>
            <a:r>
              <a:rPr lang="en-IN" sz="4400" b="1" dirty="0">
                <a:solidFill>
                  <a:srgbClr val="00B0F0"/>
                </a:solidFill>
                <a:latin typeface="+mj-lt"/>
                <a:ea typeface="+mj-ea"/>
                <a:cs typeface="+mj-cs"/>
              </a:rPr>
              <a:t>RE Data Integration with SLDC</a:t>
            </a:r>
          </a:p>
        </p:txBody>
      </p:sp>
      <p:sp>
        <p:nvSpPr>
          <p:cNvPr id="4" name="Rectangle 3"/>
          <p:cNvSpPr/>
          <p:nvPr/>
        </p:nvSpPr>
        <p:spPr>
          <a:xfrm>
            <a:off x="2351584" y="5445224"/>
            <a:ext cx="7632848" cy="978729"/>
          </a:xfrm>
          <a:prstGeom prst="rect">
            <a:avLst/>
          </a:prstGeom>
        </p:spPr>
        <p:txBody>
          <a:bodyPr wrap="square">
            <a:spAutoFit/>
          </a:bodyPr>
          <a:lstStyle/>
          <a:p>
            <a:pPr marL="342900" indent="-342900" algn="just">
              <a:spcBef>
                <a:spcPct val="20000"/>
              </a:spcBef>
              <a:buFont typeface="Arial" pitchFamily="34" charset="0"/>
              <a:buChar char="•"/>
            </a:pPr>
            <a:r>
              <a:rPr lang="en-IN" dirty="0" smtClean="0"/>
              <a:t>The </a:t>
            </a:r>
            <a:r>
              <a:rPr lang="en-IN" dirty="0"/>
              <a:t>real time data is established </a:t>
            </a:r>
            <a:r>
              <a:rPr lang="en-IN" dirty="0" err="1" smtClean="0"/>
              <a:t>upto</a:t>
            </a:r>
            <a:r>
              <a:rPr lang="en-IN" dirty="0" smtClean="0"/>
              <a:t> </a:t>
            </a:r>
            <a:r>
              <a:rPr lang="en-IN" dirty="0"/>
              <a:t>inverter block level for all the RE generators. </a:t>
            </a:r>
            <a:endParaRPr lang="en-IN" dirty="0" smtClean="0"/>
          </a:p>
          <a:p>
            <a:pPr marL="342900" indent="-342900" algn="just">
              <a:spcBef>
                <a:spcPct val="20000"/>
              </a:spcBef>
              <a:buFont typeface="Arial" pitchFamily="34" charset="0"/>
              <a:buChar char="•"/>
            </a:pPr>
            <a:r>
              <a:rPr lang="en-IN" dirty="0" smtClean="0"/>
              <a:t>The </a:t>
            </a:r>
            <a:r>
              <a:rPr lang="en-IN" dirty="0"/>
              <a:t>control feature </a:t>
            </a:r>
            <a:r>
              <a:rPr lang="en-IN" dirty="0" err="1" smtClean="0"/>
              <a:t>upto</a:t>
            </a:r>
            <a:r>
              <a:rPr lang="en-IN" dirty="0" smtClean="0"/>
              <a:t> </a:t>
            </a:r>
            <a:r>
              <a:rPr lang="en-IN" dirty="0"/>
              <a:t>inverter block level is enabled.</a:t>
            </a:r>
          </a:p>
        </p:txBody>
      </p:sp>
    </p:spTree>
    <p:extLst>
      <p:ext uri="{BB962C8B-B14F-4D97-AF65-F5344CB8AC3E}">
        <p14:creationId xmlns="" xmlns:p14="http://schemas.microsoft.com/office/powerpoint/2010/main" val="1722250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SCADA\Desktop\PratimeshSLDC.PNG"/>
          <p:cNvPicPr>
            <a:picLocks noChangeAspect="1" noChangeArrowheads="1"/>
          </p:cNvPicPr>
          <p:nvPr/>
        </p:nvPicPr>
        <p:blipFill>
          <a:blip r:embed="rId2" cstate="print"/>
          <a:srcRect/>
          <a:stretch>
            <a:fillRect/>
          </a:stretch>
        </p:blipFill>
        <p:spPr bwMode="auto">
          <a:xfrm>
            <a:off x="1524000" y="0"/>
            <a:ext cx="9144000" cy="6858000"/>
          </a:xfrm>
          <a:prstGeom prst="rect">
            <a:avLst/>
          </a:prstGeom>
          <a:noFill/>
        </p:spPr>
      </p:pic>
      <p:cxnSp>
        <p:nvCxnSpPr>
          <p:cNvPr id="8" name="Straight Arrow Connector 7"/>
          <p:cNvCxnSpPr/>
          <p:nvPr/>
        </p:nvCxnSpPr>
        <p:spPr>
          <a:xfrm>
            <a:off x="3431704" y="3645024"/>
            <a:ext cx="144016" cy="2448272"/>
          </a:xfrm>
          <a:prstGeom prst="straightConnector1">
            <a:avLst/>
          </a:prstGeom>
          <a:ln>
            <a:solidFill>
              <a:schemeClr val="bg1"/>
            </a:solidFill>
            <a:tailEnd type="arrow"/>
          </a:ln>
        </p:spPr>
        <p:style>
          <a:lnRef idx="1">
            <a:schemeClr val="accent2"/>
          </a:lnRef>
          <a:fillRef idx="0">
            <a:schemeClr val="accent2"/>
          </a:fillRef>
          <a:effectRef idx="0">
            <a:schemeClr val="accent2"/>
          </a:effectRef>
          <a:fontRef idx="minor">
            <a:schemeClr val="tx1"/>
          </a:fontRef>
        </p:style>
      </p:cxnSp>
      <p:cxnSp>
        <p:nvCxnSpPr>
          <p:cNvPr id="32" name="Curved Connector 31"/>
          <p:cNvCxnSpPr/>
          <p:nvPr/>
        </p:nvCxnSpPr>
        <p:spPr>
          <a:xfrm rot="16200000" flipH="1">
            <a:off x="1109192" y="4959424"/>
            <a:ext cx="2376264" cy="899592"/>
          </a:xfrm>
          <a:prstGeom prst="curvedConnector3">
            <a:avLst>
              <a:gd name="adj1" fmla="val 104326"/>
            </a:avLst>
          </a:prstGeom>
          <a:ln>
            <a:solidFill>
              <a:schemeClr val="bg1"/>
            </a:solidFill>
            <a:headEnd type="arrow"/>
            <a:tailEnd type="arrow"/>
          </a:ln>
          <a:scene3d>
            <a:camera prst="orthographicFront">
              <a:rot lat="0" lon="18299978" rev="0"/>
            </a:camera>
            <a:lightRig rig="threePt" dir="t"/>
          </a:scene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029603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38400" y="274638"/>
            <a:ext cx="8229600" cy="1143000"/>
          </a:xfrm>
          <a:prstGeom prst="rect">
            <a:avLst/>
          </a:prstGeom>
        </p:spPr>
        <p:txBody>
          <a:bodyPr>
            <a:normAutofit fontScale="97500"/>
          </a:bodyPr>
          <a:lstStyle/>
          <a:p>
            <a:pPr algn="ctr">
              <a:spcBef>
                <a:spcPct val="0"/>
              </a:spcBef>
              <a:defRPr/>
            </a:pPr>
            <a:r>
              <a:rPr lang="en-IN" sz="4400" b="1" dirty="0">
                <a:solidFill>
                  <a:srgbClr val="00B0F0"/>
                </a:solidFill>
                <a:latin typeface="+mj-lt"/>
                <a:ea typeface="+mj-ea"/>
                <a:cs typeface="+mj-cs"/>
              </a:rPr>
              <a:t>Imposing Grid Discipline</a:t>
            </a:r>
          </a:p>
        </p:txBody>
      </p:sp>
      <p:sp>
        <p:nvSpPr>
          <p:cNvPr id="3" name="Content Placeholder 2"/>
          <p:cNvSpPr txBox="1">
            <a:spLocks/>
          </p:cNvSpPr>
          <p:nvPr/>
        </p:nvSpPr>
        <p:spPr>
          <a:xfrm>
            <a:off x="2438400" y="1066801"/>
            <a:ext cx="8229600" cy="4525963"/>
          </a:xfrm>
          <a:prstGeom prst="rect">
            <a:avLst/>
          </a:prstGeom>
        </p:spPr>
        <p:txBody>
          <a:bodyPr>
            <a:normAutofit fontScale="95000"/>
          </a:bodyPr>
          <a:lstStyle/>
          <a:p>
            <a:pPr marL="342900" indent="-342900" algn="just">
              <a:spcBef>
                <a:spcPct val="20000"/>
              </a:spcBef>
              <a:buFont typeface="Arial" pitchFamily="34" charset="0"/>
              <a:buChar char="•"/>
              <a:defRPr/>
            </a:pPr>
            <a:endParaRPr lang="en-IN" sz="3200" dirty="0"/>
          </a:p>
          <a:p>
            <a:pPr marL="342900" indent="-342900" algn="just">
              <a:spcBef>
                <a:spcPct val="20000"/>
              </a:spcBef>
              <a:buFont typeface="Arial" pitchFamily="34" charset="0"/>
              <a:buChar char="•"/>
            </a:pPr>
            <a:r>
              <a:rPr lang="en-IN" sz="3200" dirty="0"/>
              <a:t>The data loss from RE generators for a continuous period of one week will be recommended for stoppage of bills till data is restored.</a:t>
            </a:r>
          </a:p>
          <a:p>
            <a:pPr marL="342900" indent="-342900" algn="just">
              <a:spcBef>
                <a:spcPct val="20000"/>
              </a:spcBef>
              <a:buFont typeface="Arial" pitchFamily="34" charset="0"/>
              <a:buChar char="•"/>
            </a:pPr>
            <a:r>
              <a:rPr lang="en-IN" sz="3200" dirty="0"/>
              <a:t>By implementing these measures data availability has improved to a great extent</a:t>
            </a:r>
            <a:r>
              <a:rPr lang="en-IN" sz="3200" dirty="0" smtClean="0"/>
              <a:t>.</a:t>
            </a:r>
          </a:p>
          <a:p>
            <a:pPr marL="342900" indent="-342900" algn="just">
              <a:spcBef>
                <a:spcPct val="20000"/>
              </a:spcBef>
              <a:buFont typeface="Arial" pitchFamily="34" charset="0"/>
              <a:buChar char="•"/>
            </a:pPr>
            <a:endParaRPr lang="en-IN" sz="3200" dirty="0"/>
          </a:p>
          <a:p>
            <a:pPr marL="342900" indent="-342900" algn="just">
              <a:spcBef>
                <a:spcPct val="20000"/>
              </a:spcBef>
            </a:pPr>
            <a:endParaRPr lang="en-IN" sz="3200" dirty="0"/>
          </a:p>
        </p:txBody>
      </p:sp>
    </p:spTree>
    <p:extLst>
      <p:ext uri="{BB962C8B-B14F-4D97-AF65-F5344CB8AC3E}">
        <p14:creationId xmlns="" xmlns:p14="http://schemas.microsoft.com/office/powerpoint/2010/main" val="2050804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4409" y="2527040"/>
            <a:ext cx="10464800" cy="923330"/>
          </a:xfrm>
          <a:prstGeom prst="rect">
            <a:avLst/>
          </a:prstGeom>
          <a:noFill/>
        </p:spPr>
        <p:txBody>
          <a:bodyPr wrap="square" rtlCol="0">
            <a:spAutoFit/>
          </a:bodyPr>
          <a:lstStyle/>
          <a:p>
            <a:pPr algn="ctr"/>
            <a:r>
              <a:rPr lang="en-US" sz="5400" dirty="0" smtClean="0"/>
              <a:t> THANK YOU</a:t>
            </a:r>
            <a:endParaRPr lang="en-US" sz="5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1798</TotalTime>
  <Words>445</Words>
  <Application>Microsoft Office PowerPoint</Application>
  <PresentationFormat>Custom</PresentationFormat>
  <Paragraphs>72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Slide 1</vt:lpstr>
      <vt:lpstr>Data Integration Architecture for RE Generators</vt:lpstr>
      <vt:lpstr>Generators connecting at 132kV Voltage Level and above</vt:lpstr>
      <vt:lpstr>Generators connecting at 33KV  voltage level and below</vt:lpstr>
      <vt:lpstr>Slide 5</vt:lpstr>
      <vt:lpstr>Slide 6</vt:lpstr>
      <vt:lpstr>Slide 7</vt:lpstr>
      <vt:lpstr>Slide 8</vt:lpstr>
      <vt:lpstr>Slide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DESCADA</cp:lastModifiedBy>
  <cp:revision>31</cp:revision>
  <dcterms:created xsi:type="dcterms:W3CDTF">2018-04-25T07:27:53Z</dcterms:created>
  <dcterms:modified xsi:type="dcterms:W3CDTF">2018-05-03T08:53:52Z</dcterms:modified>
</cp:coreProperties>
</file>