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71" r:id="rId4"/>
    <p:sldId id="284" r:id="rId5"/>
    <p:sldId id="280" r:id="rId6"/>
    <p:sldId id="281" r:id="rId7"/>
    <p:sldId id="282" r:id="rId8"/>
    <p:sldId id="285" r:id="rId9"/>
    <p:sldId id="283" r:id="rId10"/>
    <p:sldId id="286" r:id="rId11"/>
    <p:sldId id="287" r:id="rId12"/>
    <p:sldId id="278" r:id="rId13"/>
    <p:sldId id="279" r:id="rId14"/>
    <p:sldId id="256" r:id="rId15"/>
    <p:sldId id="257" r:id="rId16"/>
    <p:sldId id="258" r:id="rId17"/>
    <p:sldId id="259" r:id="rId18"/>
    <p:sldId id="260" r:id="rId19"/>
    <p:sldId id="261" r:id="rId20"/>
    <p:sldId id="262" r:id="rId21"/>
    <p:sldId id="263" r:id="rId22"/>
    <p:sldId id="267" r:id="rId23"/>
    <p:sldId id="264" r:id="rId24"/>
    <p:sldId id="265" r:id="rId25"/>
    <p:sldId id="266" r:id="rId26"/>
    <p:sldId id="273" r:id="rId27"/>
    <p:sldId id="274" r:id="rId28"/>
    <p:sldId id="277" r:id="rId29"/>
    <p:sldId id="275" r:id="rId30"/>
    <p:sldId id="27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1713" autoAdjust="0"/>
  </p:normalViewPr>
  <p:slideViewPr>
    <p:cSldViewPr snapToGrid="0">
      <p:cViewPr varScale="1">
        <p:scale>
          <a:sx n="67" d="100"/>
          <a:sy n="67" d="100"/>
        </p:scale>
        <p:origin x="8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11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51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3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0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835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13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75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83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62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53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35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BD9A6F-600D-4DBD-94B5-1E04271C1E2E}" type="datetimeFigureOut">
              <a:rPr lang="en-US" smtClean="0"/>
              <a:t>5/6/2018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CC68B-620A-4114-B5F9-738478E1ED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88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18DD249-7BAF-43E4-96D2-897DF827702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99584" y="0"/>
            <a:ext cx="6192415" cy="68580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FD65E3-4E8F-40F8-B00F-C3CA65D8A3B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4711" y="3474720"/>
            <a:ext cx="3007289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FA2231-FFDF-4250-983C-D460855A37B8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4616" y="3474720"/>
            <a:ext cx="3007289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3709A93-4FBF-496D-9228-3D3DBCF5064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5999" y="0"/>
            <a:ext cx="6095906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6F8F5A-EAFE-459F-8F54-9D86D539F12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0991" y="3474720"/>
            <a:ext cx="3007289" cy="3383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0637" y="507049"/>
            <a:ext cx="2310307" cy="255989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6562" y="4290266"/>
            <a:ext cx="2552990" cy="20606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0908" y="4290265"/>
            <a:ext cx="2364317" cy="206068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94532" y="1327150"/>
            <a:ext cx="4474140" cy="360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100" b="1" dirty="0">
                <a:latin typeface="+mj-lt"/>
                <a:ea typeface="+mj-ea"/>
                <a:cs typeface="+mj-cs"/>
              </a:rPr>
              <a:t>Renewable Energy Generation Data Availability</a:t>
            </a:r>
          </a:p>
        </p:txBody>
      </p:sp>
    </p:spTree>
    <p:extLst>
      <p:ext uri="{BB962C8B-B14F-4D97-AF65-F5344CB8AC3E}">
        <p14:creationId xmlns:p14="http://schemas.microsoft.com/office/powerpoint/2010/main" val="33248715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753252F-4873-4F63-801D-CC719279A7D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202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2353" r="31240"/>
          <a:stretch/>
        </p:blipFill>
        <p:spPr>
          <a:xfrm>
            <a:off x="4305300" y="505514"/>
            <a:ext cx="6762750" cy="5938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All India Solar Generation</a:t>
            </a:r>
          </a:p>
        </p:txBody>
      </p:sp>
    </p:spTree>
    <p:extLst>
      <p:ext uri="{BB962C8B-B14F-4D97-AF65-F5344CB8AC3E}">
        <p14:creationId xmlns:p14="http://schemas.microsoft.com/office/powerpoint/2010/main" val="209881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2127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931" r="27513"/>
          <a:stretch/>
        </p:blipFill>
        <p:spPr>
          <a:xfrm>
            <a:off x="3995496" y="552450"/>
            <a:ext cx="7186854" cy="56805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All India Wind Generation</a:t>
            </a:r>
          </a:p>
        </p:txBody>
      </p:sp>
    </p:spTree>
    <p:extLst>
      <p:ext uri="{BB962C8B-B14F-4D97-AF65-F5344CB8AC3E}">
        <p14:creationId xmlns:p14="http://schemas.microsoft.com/office/powerpoint/2010/main" val="3814373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753252F-4873-4F63-801D-CC719279A7D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7C8CCB-F95D-4249-92DD-651249D3535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4D5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1596" t="16406" r="21962" b="13086"/>
          <a:stretch/>
        </p:blipFill>
        <p:spPr>
          <a:xfrm>
            <a:off x="4032514" y="609600"/>
            <a:ext cx="8024689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080" y="2074363"/>
            <a:ext cx="2752354" cy="270927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b="1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SCADA Snapshot of Renewable Energy Generation of Maharashtra State Electricity Transmission Co. Ltd.</a:t>
            </a:r>
          </a:p>
        </p:txBody>
      </p:sp>
    </p:spTree>
    <p:extLst>
      <p:ext uri="{BB962C8B-B14F-4D97-AF65-F5344CB8AC3E}">
        <p14:creationId xmlns:p14="http://schemas.microsoft.com/office/powerpoint/2010/main" val="2476007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0">
            <a:extLst>
              <a:ext uri="{FF2B5EF4-FFF2-40B4-BE49-F238E27FC236}">
                <a16:creationId xmlns:a16="http://schemas.microsoft.com/office/drawing/2014/main" id="{3D83F26F-C55B-4A92-9AFF-4894D14E27C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253414"/>
            <a:ext cx="0" cy="2120900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3866" y="249420"/>
            <a:ext cx="4943156" cy="57513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5429" y="485802"/>
            <a:ext cx="5458816" cy="5514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3294" y="5328996"/>
            <a:ext cx="11156955" cy="12072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400" b="1" dirty="0">
                <a:latin typeface="+mj-lt"/>
                <a:ea typeface="+mj-ea"/>
                <a:cs typeface="+mj-cs"/>
              </a:rPr>
              <a:t>SCADA Snapshot of Renewable Energy Generation of Gujarat State Load </a:t>
            </a:r>
            <a:r>
              <a:rPr lang="en-US" sz="2400" b="1" dirty="0" err="1">
                <a:latin typeface="+mj-lt"/>
                <a:ea typeface="+mj-ea"/>
                <a:cs typeface="+mj-cs"/>
              </a:rPr>
              <a:t>Despatch</a:t>
            </a:r>
            <a:r>
              <a:rPr lang="en-US" sz="2400" b="1" dirty="0">
                <a:latin typeface="+mj-lt"/>
                <a:ea typeface="+mj-ea"/>
                <a:cs typeface="+mj-cs"/>
              </a:rPr>
              <a:t> Centre</a:t>
            </a:r>
          </a:p>
        </p:txBody>
      </p:sp>
    </p:spTree>
    <p:extLst>
      <p:ext uri="{BB962C8B-B14F-4D97-AF65-F5344CB8AC3E}">
        <p14:creationId xmlns:p14="http://schemas.microsoft.com/office/powerpoint/2010/main" val="36079937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7279"/>
          <a:stretch/>
        </p:blipFill>
        <p:spPr>
          <a:xfrm>
            <a:off x="0" y="457199"/>
            <a:ext cx="12191980" cy="60016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5B0D04-0535-47B6-9370-2FD45214C8F2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196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Generation for Northern Region</a:t>
            </a:r>
          </a:p>
        </p:txBody>
      </p:sp>
    </p:spTree>
    <p:extLst>
      <p:ext uri="{BB962C8B-B14F-4D97-AF65-F5344CB8AC3E}">
        <p14:creationId xmlns:p14="http://schemas.microsoft.com/office/powerpoint/2010/main" val="359186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66" y="138544"/>
            <a:ext cx="11466667" cy="6508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9E726D-F1B9-4D73-A4BF-8D65474F6B73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1521190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290946"/>
            <a:ext cx="11468100" cy="618242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1201F4-EF6C-4828-9740-383541CB5DF4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3803818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110837"/>
            <a:ext cx="11468100" cy="62196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2A2C225-D271-491E-BE71-196AEBE10F43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4167189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554182"/>
            <a:ext cx="11468100" cy="58747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7B67DD-527B-4C46-BDF8-245DEC4C5314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554005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360218"/>
            <a:ext cx="11468100" cy="60687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0178FBD-CFCF-4238-841D-988B1FC95AB0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93492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FF99BD-075F-4761-A995-6FC574BD25E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7B21A54-9BA3-4EA9-B460-5A829ADD905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6FA8F714-B9D8-488A-8CCA-E9948FF913A9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477" y="1357671"/>
            <a:ext cx="9951041" cy="4136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508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29491"/>
            <a:ext cx="11468100" cy="60838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56DFE08-9E3C-4234-8479-A24A7FFEF252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1077706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50" y="484910"/>
            <a:ext cx="11468100" cy="59721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1A7924-503C-4DB0-B55D-1466F336120F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599002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0" y="201371"/>
            <a:ext cx="12287250" cy="62574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7FAB5DB-450E-4951-BACC-055F9C7D9398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offline Data reported at NLDC</a:t>
            </a:r>
          </a:p>
        </p:txBody>
      </p:sp>
    </p:spTree>
    <p:extLst>
      <p:ext uri="{BB962C8B-B14F-4D97-AF65-F5344CB8AC3E}">
        <p14:creationId xmlns:p14="http://schemas.microsoft.com/office/powerpoint/2010/main" val="2176044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29811"/>
            <a:ext cx="12115800" cy="6429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CDA67AD-3C1A-4CE8-B46B-B3097C94A7D3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offline Data reported at NLDC</a:t>
            </a:r>
          </a:p>
        </p:txBody>
      </p:sp>
    </p:spTree>
    <p:extLst>
      <p:ext uri="{BB962C8B-B14F-4D97-AF65-F5344CB8AC3E}">
        <p14:creationId xmlns:p14="http://schemas.microsoft.com/office/powerpoint/2010/main" val="2394146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9811"/>
            <a:ext cx="12115800" cy="64435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B87AA8-5106-49B4-95DA-7D41A8597C4C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offline Data reported at NLDC</a:t>
            </a:r>
          </a:p>
        </p:txBody>
      </p:sp>
    </p:spTree>
    <p:extLst>
      <p:ext uri="{BB962C8B-B14F-4D97-AF65-F5344CB8AC3E}">
        <p14:creationId xmlns:p14="http://schemas.microsoft.com/office/powerpoint/2010/main" val="2147768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9811"/>
            <a:ext cx="12115800" cy="642904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874202-ED48-4A70-899C-FA53E7F41404}"/>
              </a:ext>
            </a:extLst>
          </p:cNvPr>
          <p:cNvSpPr txBox="1"/>
          <p:nvPr/>
        </p:nvSpPr>
        <p:spPr>
          <a:xfrm>
            <a:off x="420914" y="6458857"/>
            <a:ext cx="8142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offline Data reported at NLDC</a:t>
            </a:r>
          </a:p>
        </p:txBody>
      </p:sp>
    </p:spTree>
    <p:extLst>
      <p:ext uri="{BB962C8B-B14F-4D97-AF65-F5344CB8AC3E}">
        <p14:creationId xmlns:p14="http://schemas.microsoft.com/office/powerpoint/2010/main" val="13817845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238" y="171450"/>
            <a:ext cx="11582400" cy="64008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76238" y="6572250"/>
            <a:ext cx="482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4203717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42875"/>
            <a:ext cx="11582400" cy="62579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6400800"/>
            <a:ext cx="482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5446437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50" y="200025"/>
            <a:ext cx="11582400" cy="63722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6238" y="6572250"/>
            <a:ext cx="482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27923478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4" y="138113"/>
            <a:ext cx="10601325" cy="626268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6238" y="6572250"/>
            <a:ext cx="482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380357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34B6F6-6DAB-44B9-A8A6-60DA333A217A}"/>
              </a:ext>
            </a:extLst>
          </p:cNvPr>
          <p:cNvSpPr txBox="1"/>
          <p:nvPr/>
        </p:nvSpPr>
        <p:spPr>
          <a:xfrm>
            <a:off x="1007160" y="6373068"/>
            <a:ext cx="8496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/>
              <a:t>As per data furnished by respective SLDCs.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450" y="0"/>
            <a:ext cx="11237976" cy="36406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E78352-AAF8-4FE3-86AF-1B85AE278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450" y="3640652"/>
            <a:ext cx="11237976" cy="273241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9290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"/>
            <a:ext cx="11582400" cy="645795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6238" y="6572250"/>
            <a:ext cx="48244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/>
              <a:t>As per SCADA Data at NLDC</a:t>
            </a:r>
          </a:p>
        </p:txBody>
      </p:sp>
    </p:spTree>
    <p:extLst>
      <p:ext uri="{BB962C8B-B14F-4D97-AF65-F5344CB8AC3E}">
        <p14:creationId xmlns:p14="http://schemas.microsoft.com/office/powerpoint/2010/main" val="3653553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6ED0CCB-1890-40A9-A447-B13E96717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2" y="604837"/>
            <a:ext cx="10663238" cy="37195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88655E-3BE0-4843-ABCD-BF60719FDC60}"/>
              </a:ext>
            </a:extLst>
          </p:cNvPr>
          <p:cNvSpPr txBox="1"/>
          <p:nvPr/>
        </p:nvSpPr>
        <p:spPr>
          <a:xfrm>
            <a:off x="180979" y="6488668"/>
            <a:ext cx="8496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b="1" dirty="0"/>
              <a:t>As per data furnished by respective SLDCs.</a:t>
            </a:r>
          </a:p>
        </p:txBody>
      </p:sp>
    </p:spTree>
    <p:extLst>
      <p:ext uri="{BB962C8B-B14F-4D97-AF65-F5344CB8AC3E}">
        <p14:creationId xmlns:p14="http://schemas.microsoft.com/office/powerpoint/2010/main" val="3226555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639" y="63237"/>
            <a:ext cx="8824912" cy="67947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072563" y="1971676"/>
            <a:ext cx="277177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Telemetry Issues</a:t>
            </a:r>
          </a:p>
          <a:p>
            <a:pPr algn="ctr"/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Sudden jumps in value which distorts real time trends as well as data archives.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issues are quite frequent as far as renewable data telemetry is concerned.</a:t>
            </a:r>
          </a:p>
        </p:txBody>
      </p:sp>
    </p:spTree>
    <p:extLst>
      <p:ext uri="{BB962C8B-B14F-4D97-AF65-F5344CB8AC3E}">
        <p14:creationId xmlns:p14="http://schemas.microsoft.com/office/powerpoint/2010/main" val="521364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8" y="64579"/>
            <a:ext cx="8943975" cy="67934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9072563" y="1971676"/>
            <a:ext cx="27717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Telemetry Issues</a:t>
            </a:r>
          </a:p>
          <a:p>
            <a:pPr algn="ctr"/>
            <a:endParaRPr lang="en-US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Incorrect Solar Generation (data freeze) during night or early morning hours.</a:t>
            </a:r>
          </a:p>
        </p:txBody>
      </p:sp>
    </p:spTree>
    <p:extLst>
      <p:ext uri="{BB962C8B-B14F-4D97-AF65-F5344CB8AC3E}">
        <p14:creationId xmlns:p14="http://schemas.microsoft.com/office/powerpoint/2010/main" val="1409880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0025" y="101202"/>
            <a:ext cx="114871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Real-Time Data Telemetry Requirement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5738" y="362812"/>
            <a:ext cx="7843837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Wind turbine generating plants</a:t>
            </a:r>
          </a:p>
          <a:p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Turbine Generation (MW/MVAR)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Speed (meter/second)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Generator Status (on/off- line)-this is requires for calculation of availability of the WTG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Wind Direction (degrees from true north)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(Volt)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Ambient air temperature (deg. C)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Barometric Pressure (Pascal)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humidity (in %)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Density (kg/m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Solar generating plants</a:t>
            </a:r>
          </a:p>
          <a:p>
            <a:endParaRPr lang="en-US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Generation Unit/ Inverter-wise (MW and MVAR)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Voltage at interconnection point (Volt)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Generator/Inverter Status (on/off-line)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Global horizontal irradiance (GHI)-Watt per meter square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Ambient Temperature (</a:t>
            </a:r>
            <a:r>
              <a:rPr 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Diffuse Irradiance- Watt per meter square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Cloud Cover- (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Okta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Direct Irradiance- Watt per meter square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Sun-rise and sunset Timing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Rainfall (mm)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 humidity (%)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Performance Ratio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6514" y="2357437"/>
            <a:ext cx="5600700" cy="22467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As per </a:t>
            </a:r>
          </a:p>
          <a:p>
            <a:pPr algn="ctr"/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 for implementation of the framework on forecasting, scheduling and </a:t>
            </a:r>
          </a:p>
          <a:p>
            <a:pPr algn="ctr"/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imbalance handling for renewable energy (RE) generating stations including power parks based on wind and solar at inter-state level </a:t>
            </a:r>
          </a:p>
          <a:p>
            <a:pPr algn="ctr"/>
            <a:r>
              <a:rPr lang="en-US" sz="2000" dirty="0"/>
              <a:t>issued by CERC dated 3</a:t>
            </a:r>
            <a:r>
              <a:rPr lang="en-US" sz="2000" baseline="30000" dirty="0"/>
              <a:t>rd</a:t>
            </a:r>
            <a:r>
              <a:rPr lang="en-US" sz="2000" dirty="0"/>
              <a:t> March, 2017.</a:t>
            </a:r>
          </a:p>
        </p:txBody>
      </p:sp>
    </p:spTree>
    <p:extLst>
      <p:ext uri="{BB962C8B-B14F-4D97-AF65-F5344CB8AC3E}">
        <p14:creationId xmlns:p14="http://schemas.microsoft.com/office/powerpoint/2010/main" val="1438265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Discussions- Real Time data availability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IN" dirty="0"/>
              <a:t>All data should be integrated with SCADA available at RLDC/SLDC</a:t>
            </a:r>
          </a:p>
          <a:p>
            <a:endParaRPr lang="en-IN" dirty="0"/>
          </a:p>
          <a:p>
            <a:r>
              <a:rPr lang="en-IN" dirty="0"/>
              <a:t>Modality to be finalised for data integration with SCADA </a:t>
            </a:r>
          </a:p>
          <a:p>
            <a:endParaRPr lang="en-IN" dirty="0"/>
          </a:p>
          <a:p>
            <a:r>
              <a:rPr lang="en-IN" dirty="0"/>
              <a:t>Communication media should be as per Technical Standards of communication for Power Sector being prepared by CEA.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53698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2650" y="2533650"/>
            <a:ext cx="8248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6315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442</Words>
  <Application>Microsoft Office PowerPoint</Application>
  <PresentationFormat>Widescreen</PresentationFormat>
  <Paragraphs>70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Discussions- Real Time data availability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POSOCO</dc:creator>
  <cp:lastModifiedBy>ashok rajput</cp:lastModifiedBy>
  <cp:revision>33</cp:revision>
  <dcterms:created xsi:type="dcterms:W3CDTF">2018-04-30T12:17:33Z</dcterms:created>
  <dcterms:modified xsi:type="dcterms:W3CDTF">2018-05-06T16:17:24Z</dcterms:modified>
</cp:coreProperties>
</file>