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IWTMA-GRIDConnect</a:t>
            </a:r>
            <a:endParaRPr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</a:t>
            </a:r>
            <a:r>
              <a:rPr lang="en"/>
              <a:t> Screens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21 July 2017  to 31 July 2017</a:t>
            </a:r>
            <a:endParaRPr/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00" y="1185150"/>
            <a:ext cx="8886599" cy="277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 Nov 2017 to 30 Nov 2018</a:t>
            </a:r>
            <a:endParaRPr/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575" y="1100575"/>
            <a:ext cx="8949325" cy="399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1-Nov-2017</a:t>
            </a:r>
            <a:endParaRPr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300" y="1017725"/>
            <a:ext cx="8849524" cy="3961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310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4-May-2018</a:t>
            </a:r>
            <a:endParaRPr/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83375"/>
            <a:ext cx="9040426" cy="412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List of PSS not sharing Forecast</a:t>
            </a:r>
            <a:endParaRPr/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11700" y="1152475"/>
            <a:ext cx="2507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1) Mythra Mokal  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2) Mythra Nidhi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3) Ostro - Rajghar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4) Suzlon-Kaladunger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5) Suzlon-Basni Danwara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6) Suzlon-Bhopalgarh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7) Suzlon-Moolana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8) Suzlon-Osiyan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/>
        </p:nvSpPr>
        <p:spPr>
          <a:xfrm>
            <a:off x="5087350" y="1114375"/>
            <a:ext cx="2874900" cy="3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rgbClr val="222222"/>
                </a:solidFill>
              </a:rPr>
              <a:t>9) Suzlon-RKB Ketu Kalan</a:t>
            </a:r>
            <a:endParaRPr b="1" sz="1100">
              <a:solidFill>
                <a:srgbClr val="222222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10) Suzlon-Tejuva-1</a:t>
            </a:r>
            <a:endParaRPr b="1" sz="1100">
              <a:solidFill>
                <a:srgbClr val="222222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11) Suzlon-Phalodi</a:t>
            </a:r>
            <a:endParaRPr b="1" sz="1100">
              <a:solidFill>
                <a:srgbClr val="222222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12) Suzlon-Tejuva-2</a:t>
            </a:r>
            <a:endParaRPr b="1" sz="1100">
              <a:solidFill>
                <a:srgbClr val="222222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13) Suzlon-Bhesada</a:t>
            </a:r>
            <a:endParaRPr b="1" sz="1100">
              <a:solidFill>
                <a:srgbClr val="222222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14) Inox -Dangri</a:t>
            </a:r>
            <a:endParaRPr b="1" sz="1100">
              <a:solidFill>
                <a:srgbClr val="222222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1100">
                <a:solidFill>
                  <a:srgbClr val="222222"/>
                </a:solidFill>
              </a:rPr>
              <a:t>15) Greenko-Tanot</a:t>
            </a:r>
            <a:endParaRPr b="1" sz="1100">
              <a:solidFill>
                <a:srgbClr val="222222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