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7" r:id="rId2"/>
    <p:sldId id="272" r:id="rId3"/>
    <p:sldId id="274" r:id="rId4"/>
    <p:sldId id="273" r:id="rId5"/>
    <p:sldId id="258" r:id="rId6"/>
    <p:sldId id="259" r:id="rId7"/>
    <p:sldId id="275" r:id="rId8"/>
    <p:sldId id="263" r:id="rId9"/>
    <p:sldId id="276" r:id="rId10"/>
    <p:sldId id="264" r:id="rId11"/>
    <p:sldId id="265" r:id="rId12"/>
    <p:sldId id="277" r:id="rId13"/>
    <p:sldId id="267" r:id="rId14"/>
    <p:sldId id="269" r:id="rId15"/>
    <p:sldId id="270" r:id="rId16"/>
    <p:sldId id="271" r:id="rId17"/>
    <p:sldId id="278" r:id="rId18"/>
    <p:sldId id="279" r:id="rId19"/>
    <p:sldId id="282" r:id="rId20"/>
    <p:sldId id="283" r:id="rId21"/>
    <p:sldId id="284" r:id="rId22"/>
    <p:sldId id="280" r:id="rId23"/>
    <p:sldId id="28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>
        <p:scale>
          <a:sx n="75" d="100"/>
          <a:sy n="75" d="100"/>
        </p:scale>
        <p:origin x="-547" y="94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A55A1-3A4B-4811-A23B-7625F265F8C0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F3B49B-AF90-44EE-8B1B-D90E022E58E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0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FDDB1-BC01-47C1-B826-E6BA73E36A38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181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FDDB1-BC01-47C1-B826-E6BA73E36A38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181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FDDB1-BC01-47C1-B826-E6BA73E36A38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1818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FDDB1-BC01-47C1-B826-E6BA73E36A38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181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FDDB1-BC01-47C1-B826-E6BA73E36A38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181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FDDB1-BC01-47C1-B826-E6BA73E36A38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1818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FDDB1-BC01-47C1-B826-E6BA73E36A38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181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4E91AA-1C4F-4655-B6F8-CC0D46D1D5D4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D6BDAC9-4ACA-4142-8496-954FBE020DA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18" Type="http://schemas.openxmlformats.org/officeDocument/2006/relationships/image" Target="../media/image24.wmf"/><Relationship Id="rId3" Type="http://schemas.openxmlformats.org/officeDocument/2006/relationships/image" Target="../media/image9.tiff"/><Relationship Id="rId7" Type="http://schemas.openxmlformats.org/officeDocument/2006/relationships/image" Target="../media/image13.wmf"/><Relationship Id="rId12" Type="http://schemas.openxmlformats.org/officeDocument/2006/relationships/image" Target="../media/image18.png"/><Relationship Id="rId17" Type="http://schemas.openxmlformats.org/officeDocument/2006/relationships/image" Target="../media/image23.wmf"/><Relationship Id="rId2" Type="http://schemas.openxmlformats.org/officeDocument/2006/relationships/image" Target="../media/image8.emf"/><Relationship Id="rId16" Type="http://schemas.openxmlformats.org/officeDocument/2006/relationships/image" Target="../media/image2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wmf"/><Relationship Id="rId5" Type="http://schemas.openxmlformats.org/officeDocument/2006/relationships/image" Target="../media/image11.tiff"/><Relationship Id="rId15" Type="http://schemas.openxmlformats.org/officeDocument/2006/relationships/image" Target="../media/image21.tiff"/><Relationship Id="rId10" Type="http://schemas.openxmlformats.org/officeDocument/2006/relationships/image" Target="../media/image16.jpeg"/><Relationship Id="rId19" Type="http://schemas.openxmlformats.org/officeDocument/2006/relationships/image" Target="../media/image25.png"/><Relationship Id="rId4" Type="http://schemas.openxmlformats.org/officeDocument/2006/relationships/image" Target="../media/image10.tiff"/><Relationship Id="rId9" Type="http://schemas.openxmlformats.org/officeDocument/2006/relationships/image" Target="../media/image15.png"/><Relationship Id="rId14" Type="http://schemas.openxmlformats.org/officeDocument/2006/relationships/image" Target="../media/image20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mathur.sanjay@rvpn.co.in" TargetMode="External"/><Relationship Id="rId2" Type="http://schemas.openxmlformats.org/officeDocument/2006/relationships/hyperlink" Target="mailto:kale.va@rvpn.co.in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0168" cy="128850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WELCOME TO</a:t>
            </a:r>
            <a:b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RAJASTHAN SLDC</a:t>
            </a:r>
            <a:b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Rajasthan </a:t>
            </a:r>
            <a:r>
              <a:rPr lang="en-US" sz="28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Rajya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Vidyut </a:t>
            </a:r>
            <a:r>
              <a:rPr lang="en-US" sz="28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Prasaran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Nigam Ltd.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IN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987977"/>
              </p:ext>
            </p:extLst>
          </p:nvPr>
        </p:nvGraphicFramePr>
        <p:xfrm>
          <a:off x="7467600" y="228600"/>
          <a:ext cx="1357312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Photo Editor Photo" r:id="rId3" imgW="1276190" imgH="1276190" progId="">
                  <p:embed/>
                </p:oleObj>
              </mc:Choice>
              <mc:Fallback>
                <p:oleObj name="Photo Editor Photo" r:id="rId3" imgW="1276190" imgH="127619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7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67600" y="228600"/>
                        <a:ext cx="1357312" cy="1357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ubtitle 2"/>
          <p:cNvSpPr txBox="1">
            <a:spLocks/>
          </p:cNvSpPr>
          <p:nvPr/>
        </p:nvSpPr>
        <p:spPr bwMode="auto">
          <a:xfrm>
            <a:off x="899592" y="3352800"/>
            <a:ext cx="6985000" cy="171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85000" lnSpcReduction="10000"/>
          </a:bodyPr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sz="40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Meeting On</a:t>
            </a:r>
          </a:p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sz="40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Furnishing of Real Time/Daily Renewable Energy Generation Data</a:t>
            </a:r>
            <a:endParaRPr lang="en-IN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501" y="1124744"/>
            <a:ext cx="8161362" cy="516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899593" y="332656"/>
            <a:ext cx="7416824" cy="4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Proposed System Architecture for STNAMS</a:t>
            </a:r>
          </a:p>
        </p:txBody>
      </p:sp>
    </p:spTree>
    <p:extLst>
      <p:ext uri="{BB962C8B-B14F-4D97-AF65-F5344CB8AC3E}">
        <p14:creationId xmlns:p14="http://schemas.microsoft.com/office/powerpoint/2010/main" val="23234159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156213" y="2850865"/>
            <a:ext cx="7031495" cy="1776890"/>
          </a:xfrm>
          <a:prstGeom prst="roundRect">
            <a:avLst/>
          </a:prstGeom>
          <a:noFill/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r>
              <a:rPr lang="en-US" sz="1200" b="1" u="sng" dirty="0" smtClean="0">
                <a:solidFill>
                  <a:schemeClr val="tx1"/>
                </a:solidFill>
              </a:rPr>
              <a:t>Data Communication Network  </a:t>
            </a:r>
          </a:p>
        </p:txBody>
      </p:sp>
      <p:pic>
        <p:nvPicPr>
          <p:cNvPr id="108" name="Picture 13" descr="CarrierRoutingSystem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94676" y="2687112"/>
            <a:ext cx="225922" cy="30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ounded Rectangle 4"/>
          <p:cNvSpPr/>
          <p:nvPr/>
        </p:nvSpPr>
        <p:spPr>
          <a:xfrm>
            <a:off x="1140467" y="5037220"/>
            <a:ext cx="3279107" cy="1316689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r>
              <a:rPr lang="en-US" sz="1200" b="1" u="sng" dirty="0" smtClean="0">
                <a:solidFill>
                  <a:schemeClr val="tx1"/>
                </a:solidFill>
              </a:rPr>
              <a:t>Substation Infrastructure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127473" y="1139502"/>
            <a:ext cx="7088218" cy="1567776"/>
          </a:xfrm>
          <a:prstGeom prst="roundRect">
            <a:avLst/>
          </a:prstGeom>
          <a:noFill/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r>
              <a:rPr lang="en-US" sz="1200" b="1" dirty="0" smtClean="0">
                <a:solidFill>
                  <a:schemeClr val="tx1"/>
                </a:solidFill>
              </a:rPr>
              <a:t>             STNAMS Control Center</a:t>
            </a:r>
          </a:p>
        </p:txBody>
      </p:sp>
      <p:sp>
        <p:nvSpPr>
          <p:cNvPr id="8" name="Process 7"/>
          <p:cNvSpPr/>
          <p:nvPr/>
        </p:nvSpPr>
        <p:spPr>
          <a:xfrm>
            <a:off x="1224632" y="2437071"/>
            <a:ext cx="6881877" cy="261227"/>
          </a:xfrm>
          <a:prstGeom prst="flowChartProcess">
            <a:avLst/>
          </a:prstGeom>
          <a:solidFill>
            <a:srgbClr val="FF0000">
              <a:alpha val="58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mtClean="0"/>
              <a:t>Cyber Security</a:t>
            </a:r>
            <a:endParaRPr lang="en-US" sz="10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797" y="1675448"/>
            <a:ext cx="159326" cy="32783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86574" y="1667651"/>
            <a:ext cx="159326" cy="3278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5153" y="1657289"/>
            <a:ext cx="159326" cy="3278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0114" y="1657289"/>
            <a:ext cx="159326" cy="3278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09069" y="1638430"/>
            <a:ext cx="355515" cy="50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40467" y="2119108"/>
            <a:ext cx="11304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Firewall/Cyber Security</a:t>
            </a:r>
            <a:endParaRPr lang="en-US" sz="11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91254" y="1636684"/>
            <a:ext cx="159326" cy="3278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19257" y="1406975"/>
            <a:ext cx="651905" cy="86920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flipH="1">
            <a:off x="351275" y="2352845"/>
            <a:ext cx="776197" cy="27699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Internet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Picture 157" descr="N7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0028" y="2056116"/>
            <a:ext cx="227513" cy="40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57" descr="N7K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252" y="2053092"/>
            <a:ext cx="227513" cy="40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680569" y="2137905"/>
            <a:ext cx="596613" cy="24622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DC CORE</a:t>
            </a:r>
            <a:endParaRPr lang="en-US" sz="1000" dirty="0"/>
          </a:p>
        </p:txBody>
      </p:sp>
      <p:pic>
        <p:nvPicPr>
          <p:cNvPr id="21" name="Picture 13" descr="CarrierRoutingSystem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8694" y="2699025"/>
            <a:ext cx="225922" cy="30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4334189" y="2653973"/>
            <a:ext cx="177934" cy="138499"/>
          </a:xfrm>
          <a:prstGeom prst="rect">
            <a:avLst/>
          </a:prstGeom>
          <a:solidFill>
            <a:srgbClr val="FFC0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900" dirty="0" smtClean="0"/>
              <a:t>DCG</a:t>
            </a:r>
            <a:endParaRPr lang="en-US" sz="900" dirty="0"/>
          </a:p>
        </p:txBody>
      </p:sp>
      <p:sp>
        <p:nvSpPr>
          <p:cNvPr id="24" name="TextBox 23"/>
          <p:cNvSpPr txBox="1"/>
          <p:nvPr/>
        </p:nvSpPr>
        <p:spPr>
          <a:xfrm>
            <a:off x="5226967" y="2658089"/>
            <a:ext cx="177934" cy="138499"/>
          </a:xfrm>
          <a:prstGeom prst="rect">
            <a:avLst/>
          </a:prstGeom>
          <a:solidFill>
            <a:srgbClr val="FFC0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900" smtClean="0"/>
              <a:t>DCG</a:t>
            </a:r>
            <a:endParaRPr lang="en-US" sz="900" dirty="0"/>
          </a:p>
        </p:txBody>
      </p:sp>
      <p:sp>
        <p:nvSpPr>
          <p:cNvPr id="25" name="Oval 24"/>
          <p:cNvSpPr/>
          <p:nvPr/>
        </p:nvSpPr>
        <p:spPr>
          <a:xfrm>
            <a:off x="2807985" y="3608753"/>
            <a:ext cx="1736631" cy="444843"/>
          </a:xfrm>
          <a:prstGeom prst="ellipse">
            <a:avLst/>
          </a:prstGeom>
          <a:noFill/>
          <a:ln>
            <a:solidFill>
              <a:srgbClr val="FFC000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6" name="Oval 25"/>
          <p:cNvSpPr/>
          <p:nvPr/>
        </p:nvSpPr>
        <p:spPr>
          <a:xfrm>
            <a:off x="4544616" y="3608752"/>
            <a:ext cx="1736631" cy="444843"/>
          </a:xfrm>
          <a:prstGeom prst="ellipse">
            <a:avLst/>
          </a:prstGeom>
          <a:noFill/>
          <a:ln>
            <a:solidFill>
              <a:srgbClr val="FFC000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7" name="Oval 26"/>
          <p:cNvSpPr/>
          <p:nvPr/>
        </p:nvSpPr>
        <p:spPr>
          <a:xfrm>
            <a:off x="1249218" y="3608752"/>
            <a:ext cx="1558767" cy="444843"/>
          </a:xfrm>
          <a:prstGeom prst="ellipse">
            <a:avLst/>
          </a:prstGeom>
          <a:noFill/>
          <a:ln>
            <a:solidFill>
              <a:srgbClr val="FFC000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28" name="Oval 27"/>
          <p:cNvSpPr/>
          <p:nvPr/>
        </p:nvSpPr>
        <p:spPr>
          <a:xfrm>
            <a:off x="6308321" y="3631301"/>
            <a:ext cx="1691310" cy="405694"/>
          </a:xfrm>
          <a:prstGeom prst="ellipse">
            <a:avLst/>
          </a:prstGeom>
          <a:noFill/>
          <a:ln>
            <a:solidFill>
              <a:srgbClr val="FFC000"/>
            </a:solidFill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pic>
        <p:nvPicPr>
          <p:cNvPr id="29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818" y="3382499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509" y="3664367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4004" y="3890236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75" y="3692431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5352" y="3384429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032" y="3963226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223" y="3702647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631" y="3631302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087" y="3963226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259" y="3388672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457" y="3396198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111" y="3970231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713" y="3679521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1921655" y="4219500"/>
            <a:ext cx="288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/>
              <a:t>SS</a:t>
            </a:r>
            <a:endParaRPr lang="en-US" sz="1100"/>
          </a:p>
        </p:txBody>
      </p:sp>
      <p:sp>
        <p:nvSpPr>
          <p:cNvPr id="43" name="TextBox 42"/>
          <p:cNvSpPr txBox="1"/>
          <p:nvPr/>
        </p:nvSpPr>
        <p:spPr>
          <a:xfrm>
            <a:off x="1082611" y="3911616"/>
            <a:ext cx="288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/>
              <a:t>SS</a:t>
            </a:r>
            <a:endParaRPr lang="en-US" sz="1100"/>
          </a:p>
        </p:txBody>
      </p:sp>
      <p:sp>
        <p:nvSpPr>
          <p:cNvPr id="44" name="TextBox 43"/>
          <p:cNvSpPr txBox="1"/>
          <p:nvPr/>
        </p:nvSpPr>
        <p:spPr>
          <a:xfrm>
            <a:off x="7977787" y="3922721"/>
            <a:ext cx="288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SS</a:t>
            </a:r>
            <a:endParaRPr lang="en-US" sz="1100" dirty="0"/>
          </a:p>
        </p:txBody>
      </p:sp>
      <p:sp>
        <p:nvSpPr>
          <p:cNvPr id="45" name="TextBox 44"/>
          <p:cNvSpPr txBox="1"/>
          <p:nvPr/>
        </p:nvSpPr>
        <p:spPr>
          <a:xfrm>
            <a:off x="1915667" y="3161489"/>
            <a:ext cx="288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/>
              <a:t>SS</a:t>
            </a:r>
            <a:endParaRPr lang="en-US" sz="1100"/>
          </a:p>
        </p:txBody>
      </p:sp>
      <p:sp>
        <p:nvSpPr>
          <p:cNvPr id="46" name="TextBox 45"/>
          <p:cNvSpPr txBox="1"/>
          <p:nvPr/>
        </p:nvSpPr>
        <p:spPr>
          <a:xfrm>
            <a:off x="7158878" y="4239502"/>
            <a:ext cx="288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/>
              <a:t>SS</a:t>
            </a:r>
            <a:endParaRPr lang="en-US" sz="1100"/>
          </a:p>
        </p:txBody>
      </p:sp>
      <p:sp>
        <p:nvSpPr>
          <p:cNvPr id="47" name="TextBox 46"/>
          <p:cNvSpPr txBox="1"/>
          <p:nvPr/>
        </p:nvSpPr>
        <p:spPr>
          <a:xfrm>
            <a:off x="5146160" y="4189095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Distt</a:t>
            </a:r>
            <a:r>
              <a:rPr lang="en-US" sz="1100" dirty="0" smtClean="0"/>
              <a:t> GSS</a:t>
            </a:r>
            <a:endParaRPr lang="en-US" sz="1100" dirty="0"/>
          </a:p>
        </p:txBody>
      </p:sp>
      <p:sp>
        <p:nvSpPr>
          <p:cNvPr id="48" name="TextBox 47"/>
          <p:cNvSpPr txBox="1"/>
          <p:nvPr/>
        </p:nvSpPr>
        <p:spPr>
          <a:xfrm>
            <a:off x="7109966" y="3144108"/>
            <a:ext cx="288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/>
              <a:t>SS</a:t>
            </a:r>
            <a:endParaRPr lang="en-US" sz="1100"/>
          </a:p>
        </p:txBody>
      </p:sp>
      <p:sp>
        <p:nvSpPr>
          <p:cNvPr id="49" name="TextBox 48"/>
          <p:cNvSpPr txBox="1"/>
          <p:nvPr/>
        </p:nvSpPr>
        <p:spPr>
          <a:xfrm>
            <a:off x="3184848" y="3217500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Distt</a:t>
            </a:r>
            <a:r>
              <a:rPr lang="en-US" sz="1100" dirty="0" smtClean="0"/>
              <a:t> GSS</a:t>
            </a:r>
            <a:endParaRPr lang="en-US" sz="1100" dirty="0"/>
          </a:p>
        </p:txBody>
      </p:sp>
      <p:sp>
        <p:nvSpPr>
          <p:cNvPr id="50" name="TextBox 49"/>
          <p:cNvSpPr txBox="1"/>
          <p:nvPr/>
        </p:nvSpPr>
        <p:spPr>
          <a:xfrm>
            <a:off x="2580629" y="3980601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Distt</a:t>
            </a:r>
            <a:r>
              <a:rPr lang="en-US" sz="1100" dirty="0" smtClean="0"/>
              <a:t> GSS</a:t>
            </a:r>
            <a:endParaRPr lang="en-US" sz="1100" dirty="0"/>
          </a:p>
        </p:txBody>
      </p:sp>
      <p:sp>
        <p:nvSpPr>
          <p:cNvPr id="51" name="TextBox 50"/>
          <p:cNvSpPr txBox="1"/>
          <p:nvPr/>
        </p:nvSpPr>
        <p:spPr>
          <a:xfrm>
            <a:off x="3332959" y="4158552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Distt</a:t>
            </a:r>
            <a:r>
              <a:rPr lang="en-US" sz="1100" dirty="0" smtClean="0"/>
              <a:t> GSS</a:t>
            </a:r>
            <a:endParaRPr lang="en-US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4215791" y="3991290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Distt</a:t>
            </a:r>
            <a:r>
              <a:rPr lang="en-US" sz="1100" dirty="0" smtClean="0"/>
              <a:t> GSS</a:t>
            </a:r>
            <a:endParaRPr lang="en-US" sz="1100" dirty="0"/>
          </a:p>
        </p:txBody>
      </p:sp>
      <p:sp>
        <p:nvSpPr>
          <p:cNvPr id="53" name="TextBox 52"/>
          <p:cNvSpPr txBox="1"/>
          <p:nvPr/>
        </p:nvSpPr>
        <p:spPr>
          <a:xfrm>
            <a:off x="5555380" y="3199221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Distt</a:t>
            </a:r>
            <a:r>
              <a:rPr lang="en-US" sz="1100" dirty="0" smtClean="0"/>
              <a:t> GSS</a:t>
            </a:r>
            <a:endParaRPr lang="en-US" sz="1100" dirty="0"/>
          </a:p>
        </p:txBody>
      </p:sp>
      <p:sp>
        <p:nvSpPr>
          <p:cNvPr id="54" name="TextBox 53"/>
          <p:cNvSpPr txBox="1"/>
          <p:nvPr/>
        </p:nvSpPr>
        <p:spPr>
          <a:xfrm>
            <a:off x="5971353" y="3980601"/>
            <a:ext cx="5838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Distt</a:t>
            </a:r>
            <a:r>
              <a:rPr lang="en-US" sz="1100" dirty="0" smtClean="0"/>
              <a:t> GSS</a:t>
            </a:r>
            <a:endParaRPr lang="en-US" sz="1100" dirty="0"/>
          </a:p>
        </p:txBody>
      </p:sp>
      <p:sp>
        <p:nvSpPr>
          <p:cNvPr id="55" name="TextBox 54"/>
          <p:cNvSpPr txBox="1"/>
          <p:nvPr/>
        </p:nvSpPr>
        <p:spPr>
          <a:xfrm>
            <a:off x="3255463" y="3675993"/>
            <a:ext cx="8627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5</a:t>
            </a:r>
            <a:r>
              <a:rPr lang="en-US" sz="1050" b="1" dirty="0" smtClean="0"/>
              <a:t>G DWDM Ring</a:t>
            </a:r>
            <a:endParaRPr lang="en-US" sz="105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018245" y="3704146"/>
            <a:ext cx="8627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/>
              <a:t>5</a:t>
            </a:r>
            <a:r>
              <a:rPr lang="en-US" sz="1050" b="1" dirty="0" smtClean="0"/>
              <a:t>G DWDM Ring</a:t>
            </a:r>
            <a:endParaRPr lang="en-US" sz="1050" b="1" dirty="0"/>
          </a:p>
        </p:txBody>
      </p:sp>
      <p:sp>
        <p:nvSpPr>
          <p:cNvPr id="57" name="Rounded Rectangle 56"/>
          <p:cNvSpPr/>
          <p:nvPr/>
        </p:nvSpPr>
        <p:spPr>
          <a:xfrm>
            <a:off x="4465718" y="4699101"/>
            <a:ext cx="3749972" cy="1674595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r>
              <a:rPr lang="en-US" sz="1200" b="1" u="sng" dirty="0" smtClean="0">
                <a:solidFill>
                  <a:schemeClr val="tx1"/>
                </a:solidFill>
              </a:rPr>
              <a:t>Substation Infrastructure</a:t>
            </a:r>
          </a:p>
        </p:txBody>
      </p:sp>
      <p:pic>
        <p:nvPicPr>
          <p:cNvPr id="58" name="Picture 24" descr="http://www.yokogawa.com/success/img/iab-suc-tnp-05.jpg"/>
          <p:cNvPicPr preferRelativeResize="0">
            <a:picLocks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499" y="1504768"/>
            <a:ext cx="1768290" cy="54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58"/>
          <p:cNvGrpSpPr/>
          <p:nvPr/>
        </p:nvGrpSpPr>
        <p:grpSpPr>
          <a:xfrm>
            <a:off x="1429407" y="5774232"/>
            <a:ext cx="414219" cy="337260"/>
            <a:chOff x="1770451" y="4443394"/>
            <a:chExt cx="552292" cy="337260"/>
          </a:xfrm>
        </p:grpSpPr>
        <p:pic>
          <p:nvPicPr>
            <p:cNvPr id="60" name="Picture 5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0451" y="4443394"/>
              <a:ext cx="552292" cy="337260"/>
            </a:xfrm>
            <a:prstGeom prst="rect">
              <a:avLst/>
            </a:prstGeom>
          </p:spPr>
        </p:pic>
        <p:pic>
          <p:nvPicPr>
            <p:cNvPr id="61" name="Picture 2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7006" y="4465895"/>
              <a:ext cx="495178" cy="253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62" name="Picture 6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05" r="38519" b="19099"/>
          <a:stretch>
            <a:fillRect/>
          </a:stretch>
        </p:blipFill>
        <p:spPr bwMode="auto">
          <a:xfrm>
            <a:off x="2136906" y="5634582"/>
            <a:ext cx="234143" cy="601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" name="Picture 17" descr="10MICOMC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8957" y="5811024"/>
            <a:ext cx="538446" cy="18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" name="Picture 5" descr="camera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848" y="5611016"/>
            <a:ext cx="333650" cy="64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 rot="21370166">
            <a:off x="3676812" y="5731207"/>
            <a:ext cx="361951" cy="462174"/>
          </a:xfrm>
          <a:prstGeom prst="rect">
            <a:avLst/>
          </a:prstGeom>
        </p:spPr>
      </p:pic>
      <p:pic>
        <p:nvPicPr>
          <p:cNvPr id="66" name="Picture 100" descr="OpticalTransportco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0717" y="4455671"/>
            <a:ext cx="207147" cy="298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5939903" y="4613280"/>
            <a:ext cx="288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SS</a:t>
            </a:r>
            <a:endParaRPr lang="en-US" sz="1100" dirty="0"/>
          </a:p>
        </p:txBody>
      </p:sp>
      <p:sp>
        <p:nvSpPr>
          <p:cNvPr id="68" name="Rounded Rectangle 67"/>
          <p:cNvSpPr/>
          <p:nvPr/>
        </p:nvSpPr>
        <p:spPr>
          <a:xfrm>
            <a:off x="261242" y="2850867"/>
            <a:ext cx="731783" cy="1784749"/>
          </a:xfrm>
          <a:prstGeom prst="roundRect">
            <a:avLst/>
          </a:prstGeom>
          <a:noFill/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69" name="Rounded Rectangle 68"/>
          <p:cNvSpPr/>
          <p:nvPr/>
        </p:nvSpPr>
        <p:spPr>
          <a:xfrm>
            <a:off x="8215690" y="2855198"/>
            <a:ext cx="767180" cy="1780417"/>
          </a:xfrm>
          <a:prstGeom prst="roundRect">
            <a:avLst/>
          </a:prstGeom>
          <a:noFill/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</p:txBody>
      </p:sp>
      <p:sp>
        <p:nvSpPr>
          <p:cNvPr id="70" name="Rounded Rectangle 69"/>
          <p:cNvSpPr/>
          <p:nvPr/>
        </p:nvSpPr>
        <p:spPr>
          <a:xfrm>
            <a:off x="245660" y="3116076"/>
            <a:ext cx="704616" cy="336807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SLDC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245660" y="3521122"/>
            <a:ext cx="712261" cy="256637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REMC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245660" y="3862316"/>
            <a:ext cx="689793" cy="313899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STOMS DC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8325134" y="3029802"/>
            <a:ext cx="818866" cy="450101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Regional Control Centre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8338782" y="3572290"/>
            <a:ext cx="805218" cy="410943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ERP Data Centre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8338782" y="4099482"/>
            <a:ext cx="805218" cy="410943"/>
          </a:xfrm>
          <a:prstGeom prst="roundRect">
            <a:avLst/>
          </a:prstGeom>
          <a:solidFill>
            <a:schemeClr val="accent6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STOMS</a:t>
            </a:r>
          </a:p>
          <a:p>
            <a:pPr algn="ctr"/>
            <a:r>
              <a:rPr lang="en-US" sz="1000" dirty="0" smtClean="0"/>
              <a:t>Backup Centre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212798" y="948154"/>
            <a:ext cx="1992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Detail in Main control architecture</a:t>
            </a:r>
            <a:endParaRPr lang="en-US" dirty="0"/>
          </a:p>
        </p:txBody>
      </p:sp>
      <p:sp>
        <p:nvSpPr>
          <p:cNvPr id="77" name="Rounded Rectangle 76"/>
          <p:cNvSpPr/>
          <p:nvPr/>
        </p:nvSpPr>
        <p:spPr>
          <a:xfrm>
            <a:off x="6223380" y="1989246"/>
            <a:ext cx="580744" cy="418864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UCM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378714" y="1989974"/>
            <a:ext cx="3193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 smtClean="0"/>
              <a:t>Web </a:t>
            </a:r>
          </a:p>
          <a:p>
            <a:pPr algn="ctr"/>
            <a:r>
              <a:rPr lang="en-US" sz="600" dirty="0" smtClean="0"/>
              <a:t>Server</a:t>
            </a:r>
            <a:endParaRPr lang="en-US" sz="600" dirty="0"/>
          </a:p>
        </p:txBody>
      </p:sp>
      <p:sp>
        <p:nvSpPr>
          <p:cNvPr id="79" name="TextBox 78"/>
          <p:cNvSpPr txBox="1"/>
          <p:nvPr/>
        </p:nvSpPr>
        <p:spPr>
          <a:xfrm>
            <a:off x="2843808" y="1988840"/>
            <a:ext cx="330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 smtClean="0"/>
              <a:t>Email </a:t>
            </a:r>
          </a:p>
          <a:p>
            <a:pPr algn="ctr"/>
            <a:r>
              <a:rPr lang="en-US" sz="600" dirty="0" smtClean="0"/>
              <a:t>Server</a:t>
            </a:r>
            <a:endParaRPr lang="en-US" sz="600" dirty="0"/>
          </a:p>
        </p:txBody>
      </p:sp>
      <p:sp>
        <p:nvSpPr>
          <p:cNvPr id="81" name="TextBox 80"/>
          <p:cNvSpPr txBox="1"/>
          <p:nvPr/>
        </p:nvSpPr>
        <p:spPr>
          <a:xfrm>
            <a:off x="3275856" y="1844824"/>
            <a:ext cx="3914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00" dirty="0" smtClean="0"/>
              <a:t>SCADA</a:t>
            </a:r>
            <a:endParaRPr lang="en-US" sz="600" dirty="0"/>
          </a:p>
        </p:txBody>
      </p:sp>
      <p:sp>
        <p:nvSpPr>
          <p:cNvPr id="82" name="Rounded Rectangle 81"/>
          <p:cNvSpPr/>
          <p:nvPr/>
        </p:nvSpPr>
        <p:spPr>
          <a:xfrm>
            <a:off x="6837222" y="2003647"/>
            <a:ext cx="527184" cy="40486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smtClean="0"/>
              <a:t>VSM</a:t>
            </a:r>
            <a:endParaRPr lang="en-US" sz="1000" dirty="0" smtClean="0"/>
          </a:p>
        </p:txBody>
      </p:sp>
      <p:sp>
        <p:nvSpPr>
          <p:cNvPr id="83" name="Rounded Rectangle 82"/>
          <p:cNvSpPr/>
          <p:nvPr/>
        </p:nvSpPr>
        <p:spPr>
          <a:xfrm>
            <a:off x="1156214" y="4558352"/>
            <a:ext cx="3234693" cy="409433"/>
          </a:xfrm>
          <a:prstGeom prst="roundRect">
            <a:avLst/>
          </a:prstGeom>
          <a:solidFill>
            <a:srgbClr val="00206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 Provider MPLS Network</a:t>
            </a:r>
          </a:p>
        </p:txBody>
      </p:sp>
      <p:grpSp>
        <p:nvGrpSpPr>
          <p:cNvPr id="3" name="Group 83"/>
          <p:cNvGrpSpPr/>
          <p:nvPr/>
        </p:nvGrpSpPr>
        <p:grpSpPr>
          <a:xfrm>
            <a:off x="4531295" y="5475649"/>
            <a:ext cx="414219" cy="337260"/>
            <a:chOff x="1770451" y="4443394"/>
            <a:chExt cx="552292" cy="337260"/>
          </a:xfrm>
        </p:grpSpPr>
        <p:pic>
          <p:nvPicPr>
            <p:cNvPr id="85" name="Picture 8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70451" y="4443394"/>
              <a:ext cx="552292" cy="337260"/>
            </a:xfrm>
            <a:prstGeom prst="rect">
              <a:avLst/>
            </a:prstGeom>
          </p:spPr>
        </p:pic>
        <p:pic>
          <p:nvPicPr>
            <p:cNvPr id="86" name="Picture 2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7006" y="4465895"/>
              <a:ext cx="495178" cy="2531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87" name="Picture 61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05" r="38519" b="19099"/>
          <a:stretch>
            <a:fillRect/>
          </a:stretch>
        </p:blipFill>
        <p:spPr bwMode="auto">
          <a:xfrm>
            <a:off x="5175567" y="5310227"/>
            <a:ext cx="234143" cy="601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" name="Picture 17" descr="10MICOMC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8487" y="5454384"/>
            <a:ext cx="538446" cy="186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" name="Picture 5" descr="camera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439" y="5223350"/>
            <a:ext cx="333650" cy="648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89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 rot="21370166">
            <a:off x="7317025" y="5271688"/>
            <a:ext cx="358304" cy="457517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>
            <a:off x="5609598" y="5968772"/>
            <a:ext cx="9877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765/400/200/132KV</a:t>
            </a:r>
            <a:endParaRPr lang="en-US" sz="1100" dirty="0"/>
          </a:p>
        </p:txBody>
      </p:sp>
      <p:sp>
        <p:nvSpPr>
          <p:cNvPr id="92" name="TextBox 91"/>
          <p:cNvSpPr txBox="1"/>
          <p:nvPr/>
        </p:nvSpPr>
        <p:spPr>
          <a:xfrm>
            <a:off x="3797005" y="5140841"/>
            <a:ext cx="4860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132KV</a:t>
            </a:r>
            <a:endParaRPr lang="en-US" sz="1200" dirty="0"/>
          </a:p>
        </p:txBody>
      </p:sp>
      <p:sp>
        <p:nvSpPr>
          <p:cNvPr id="93" name="TextBox 92"/>
          <p:cNvSpPr txBox="1"/>
          <p:nvPr/>
        </p:nvSpPr>
        <p:spPr>
          <a:xfrm>
            <a:off x="1814604" y="3687995"/>
            <a:ext cx="5148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1G Ring</a:t>
            </a:r>
            <a:endParaRPr lang="en-US" sz="1050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7027454" y="3687995"/>
            <a:ext cx="5148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1G Ring</a:t>
            </a:r>
            <a:endParaRPr lang="en-US" sz="1050" b="1" dirty="0"/>
          </a:p>
        </p:txBody>
      </p:sp>
      <p:sp>
        <p:nvSpPr>
          <p:cNvPr id="95" name="Rectangle 94"/>
          <p:cNvSpPr/>
          <p:nvPr/>
        </p:nvSpPr>
        <p:spPr>
          <a:xfrm>
            <a:off x="6082793" y="1256748"/>
            <a:ext cx="20103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000" dirty="0" smtClean="0">
                <a:latin typeface="Cambria" charset="0"/>
                <a:ea typeface="ＭＳ 明朝" charset="-128"/>
                <a:cs typeface="Times New Roman" charset="0"/>
              </a:rPr>
              <a:t>Centralized </a:t>
            </a:r>
            <a:r>
              <a:rPr lang="en-US" sz="1000" dirty="0">
                <a:latin typeface="Cambria" charset="0"/>
                <a:ea typeface="ＭＳ 明朝" charset="-128"/>
                <a:cs typeface="Times New Roman" charset="0"/>
              </a:rPr>
              <a:t>monitoring </a:t>
            </a:r>
            <a:r>
              <a:rPr lang="en-US" sz="1000" dirty="0" smtClean="0">
                <a:latin typeface="Cambria" charset="0"/>
                <a:ea typeface="ＭＳ 明朝" charset="-128"/>
                <a:cs typeface="Times New Roman" charset="0"/>
              </a:rPr>
              <a:t>&amp; operations</a:t>
            </a:r>
          </a:p>
          <a:p>
            <a:pPr algn="just"/>
            <a:r>
              <a:rPr lang="en-US" sz="1000" dirty="0" smtClean="0">
                <a:latin typeface="Cambria" charset="0"/>
                <a:ea typeface="ＭＳ 明朝" charset="-128"/>
                <a:cs typeface="Times New Roman" charset="0"/>
              </a:rPr>
              <a:t>SCADA Integration</a:t>
            </a:r>
          </a:p>
          <a:p>
            <a:pPr algn="just"/>
            <a:r>
              <a:rPr lang="en-US" sz="1000" dirty="0" smtClean="0">
                <a:latin typeface="Cambria" charset="0"/>
                <a:ea typeface="ＭＳ 明朝" charset="-128"/>
                <a:cs typeface="Times New Roman" charset="0"/>
              </a:rPr>
              <a:t>Video Surveillance integration</a:t>
            </a:r>
          </a:p>
          <a:p>
            <a:r>
              <a:rPr lang="en-US" sz="800" dirty="0" smtClean="0">
                <a:latin typeface="Cambria" charset="0"/>
                <a:ea typeface="ＭＳ 明朝" charset="-128"/>
                <a:cs typeface="Times New Roman" charset="0"/>
              </a:rPr>
              <a:t> </a:t>
            </a:r>
            <a:endParaRPr lang="en-US" sz="800" dirty="0"/>
          </a:p>
        </p:txBody>
      </p:sp>
      <p:sp>
        <p:nvSpPr>
          <p:cNvPr id="96" name="Rounded Rectangle 95"/>
          <p:cNvSpPr/>
          <p:nvPr/>
        </p:nvSpPr>
        <p:spPr>
          <a:xfrm>
            <a:off x="7398802" y="1999908"/>
            <a:ext cx="612434" cy="40486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/>
              <a:t>NMS</a:t>
            </a:r>
          </a:p>
        </p:txBody>
      </p:sp>
      <p:pic>
        <p:nvPicPr>
          <p:cNvPr id="97" name="Picture 30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828" y="5303492"/>
            <a:ext cx="333594" cy="147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8" name="TextBox 97"/>
          <p:cNvSpPr txBox="1"/>
          <p:nvPr/>
        </p:nvSpPr>
        <p:spPr>
          <a:xfrm flipH="1">
            <a:off x="1325916" y="5396375"/>
            <a:ext cx="431910" cy="18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Switch</a:t>
            </a:r>
            <a:endParaRPr lang="en-US" sz="600" dirty="0"/>
          </a:p>
        </p:txBody>
      </p:sp>
      <p:pic>
        <p:nvPicPr>
          <p:cNvPr id="99" name="Picture 37"/>
          <p:cNvPicPr>
            <a:picLocks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8188" y="5037219"/>
            <a:ext cx="313949" cy="157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/>
        </p:nvSpPr>
        <p:spPr>
          <a:xfrm flipH="1">
            <a:off x="1226739" y="5130502"/>
            <a:ext cx="426689" cy="18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Router</a:t>
            </a:r>
            <a:endParaRPr lang="en-US" sz="600" dirty="0"/>
          </a:p>
        </p:txBody>
      </p:sp>
      <p:pic>
        <p:nvPicPr>
          <p:cNvPr id="101" name="Picture 24" descr="IntelligenceEngine210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495" y="2055560"/>
            <a:ext cx="135444" cy="13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" name="Picture 24" descr="IntelligenceEngine210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765" y="2051301"/>
            <a:ext cx="135444" cy="131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Picture 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518" y="2125810"/>
            <a:ext cx="127505" cy="16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526" y="2125103"/>
            <a:ext cx="127505" cy="16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Picture 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938" y="2117616"/>
            <a:ext cx="127505" cy="16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Picture 3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7660" y="2121943"/>
            <a:ext cx="127505" cy="16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" name="TextBox 106"/>
          <p:cNvSpPr txBox="1"/>
          <p:nvPr/>
        </p:nvSpPr>
        <p:spPr>
          <a:xfrm>
            <a:off x="3698409" y="2294091"/>
            <a:ext cx="29206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smtClean="0"/>
              <a:t>LAN</a:t>
            </a:r>
            <a:endParaRPr lang="en-US" sz="600" dirty="0"/>
          </a:p>
        </p:txBody>
      </p:sp>
      <p:sp>
        <p:nvSpPr>
          <p:cNvPr id="109" name="TextBox 108"/>
          <p:cNvSpPr txBox="1"/>
          <p:nvPr/>
        </p:nvSpPr>
        <p:spPr>
          <a:xfrm>
            <a:off x="467544" y="260648"/>
            <a:ext cx="8379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MAIN SMART INTEGRATED OPERATION AND COMMAND CENTER 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6222397" y="2938678"/>
            <a:ext cx="486030" cy="26161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OPGW</a:t>
            </a:r>
            <a:endParaRPr lang="en-US" sz="1100" b="1" dirty="0"/>
          </a:p>
        </p:txBody>
      </p:sp>
      <p:sp>
        <p:nvSpPr>
          <p:cNvPr id="112" name="Oval Callout 111"/>
          <p:cNvSpPr/>
          <p:nvPr/>
        </p:nvSpPr>
        <p:spPr>
          <a:xfrm rot="11317492">
            <a:off x="2117216" y="1672298"/>
            <a:ext cx="2134103" cy="692883"/>
          </a:xfrm>
          <a:prstGeom prst="wedgeEllipseCallout">
            <a:avLst>
              <a:gd name="adj1" fmla="val 10384"/>
              <a:gd name="adj2" fmla="val 11623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4285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008" y="178130"/>
            <a:ext cx="8288976" cy="475013"/>
          </a:xfrm>
        </p:spPr>
        <p:txBody>
          <a:bodyPr>
            <a:normAutofit/>
          </a:bodyPr>
          <a:lstStyle/>
          <a:p>
            <a:pPr algn="ctr"/>
            <a:r>
              <a:rPr lang="en-GB" sz="2000" b="1" dirty="0" smtClean="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rPr>
              <a:t>Various packages proposed under STNAMS</a:t>
            </a:r>
            <a:endParaRPr lang="fr-FR" sz="2000" b="1" dirty="0" smtClean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981908"/>
              </p:ext>
            </p:extLst>
          </p:nvPr>
        </p:nvGraphicFramePr>
        <p:xfrm>
          <a:off x="573207" y="1009933"/>
          <a:ext cx="7929348" cy="551541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14417"/>
                <a:gridCol w="1440160"/>
                <a:gridCol w="5874771"/>
              </a:tblGrid>
              <a:tr h="5977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</a:rPr>
                        <a:t>S. No.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Element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</a:rPr>
                        <a:t>Description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2395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IN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dirty="0" smtClean="0">
                          <a:solidFill>
                            <a:srgbClr val="002060"/>
                          </a:solidFill>
                        </a:rPr>
                        <a:t>Package-A1</a:t>
                      </a:r>
                      <a:endParaRPr lang="en-IN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SCADA/EMS System that includes field infrastructure (RTUs, DCUs, PMUs Interfacing/ adaption work at substations) and Main, Back-Up and Regional Control Centers (Servers, Printers &amp; associated software’s)</a:t>
                      </a:r>
                      <a:endParaRPr lang="en-IN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672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dirty="0" smtClean="0"/>
                        <a:t>2</a:t>
                      </a:r>
                      <a:endParaRPr lang="en-IN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  <a:tab pos="457200" algn="l"/>
                        </a:tabLst>
                        <a:defRPr/>
                      </a:pPr>
                      <a:r>
                        <a:rPr lang="en-US" dirty="0" smtClean="0"/>
                        <a:t>Package-A2</a:t>
                      </a:r>
                      <a:endParaRPr lang="en-IN" dirty="0" smtClean="0"/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IN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dirty="0" smtClean="0"/>
                        <a:t>Reactive Power Compensation Equipments such as Switchable Shunt Reactors, STATCOMs at various Locations in Rajasthan Transmission Grid.</a:t>
                      </a:r>
                      <a:endParaRPr lang="en-IN" dirty="0"/>
                    </a:p>
                  </a:txBody>
                  <a:tcPr marL="68580" marR="68580" marT="0" marB="0"/>
                </a:tc>
              </a:tr>
              <a:tr h="14508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en-IN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dirty="0">
                          <a:solidFill>
                            <a:srgbClr val="002060"/>
                          </a:solidFill>
                        </a:rPr>
                        <a:t>Package-B</a:t>
                      </a:r>
                      <a:endParaRPr lang="en-IN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Information and Communication Technology (ICT) Infrastructure which includes the data center (NMS, UCS, VMS, Cyber Security), routers, Switches etc. for connecting to all substations/ offices and Control Centers along-with the Auxiliary Power Supply System.</a:t>
                      </a:r>
                      <a:endParaRPr lang="en-IN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2600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en-IN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>
                          <a:solidFill>
                            <a:srgbClr val="002060"/>
                          </a:solidFill>
                        </a:rPr>
                        <a:t>Package-C</a:t>
                      </a:r>
                      <a:endParaRPr lang="en-IN" sz="180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OPGW network which includes OPGW and its associated hardware accessories, approach cable and Fiber Optic Distribution panel.</a:t>
                      </a:r>
                      <a:endParaRPr lang="en-IN" sz="1800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31022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008" y="178130"/>
            <a:ext cx="8288976" cy="475013"/>
          </a:xfrm>
        </p:spPr>
        <p:txBody>
          <a:bodyPr>
            <a:normAutofit/>
          </a:bodyPr>
          <a:lstStyle/>
          <a:p>
            <a:pPr algn="ctr"/>
            <a:r>
              <a:rPr lang="en-GB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SCADA/EMS PACKAGE MAIN ELEMENTS PACKEAGE-A1</a:t>
            </a:r>
            <a:endParaRPr lang="fr-FR" sz="2000" b="1" dirty="0" smtClean="0">
              <a:solidFill>
                <a:srgbClr val="002060"/>
              </a:solidFill>
              <a:latin typeface="Alstom" pitchFamily="2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336300"/>
              </p:ext>
            </p:extLst>
          </p:nvPr>
        </p:nvGraphicFramePr>
        <p:xfrm>
          <a:off x="573206" y="692697"/>
          <a:ext cx="8229599" cy="597215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64884"/>
                <a:gridCol w="1756403"/>
                <a:gridCol w="5708312"/>
              </a:tblGrid>
              <a:tr h="54210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</a:rPr>
                        <a:t>S. No.</a:t>
                      </a:r>
                      <a:endParaRPr lang="en-IN" sz="20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2000" b="1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</a:rPr>
                        <a:t>Element</a:t>
                      </a:r>
                      <a:endParaRPr lang="en-IN" sz="20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2000" b="1" dirty="0">
                          <a:solidFill>
                            <a:srgbClr val="002060"/>
                          </a:solidFill>
                        </a:rPr>
                        <a:t>Description</a:t>
                      </a:r>
                      <a:endParaRPr lang="en-IN" sz="20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3797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RTU/SAS Systems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765 kV: 2 Nos. (Type-I: 2 Nos.)</a:t>
                      </a:r>
                      <a:endParaRPr kumimoji="0" lang="en-IN" sz="16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400 kV: 10 Nos. (Type-I: 7 Nos., Type-II: 3 Nos.)</a:t>
                      </a:r>
                      <a:endParaRPr kumimoji="0" lang="en-IN" sz="16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220 kV: 113 Nos. (Type-I: 5 </a:t>
                      </a:r>
                      <a:r>
                        <a:rPr kumimoji="0" lang="en-US" sz="16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Nos</a:t>
                      </a:r>
                      <a:r>
                        <a:rPr kumimoji="0"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 Type-II: 61    Nos. and Type-III: 39 Nos. (New RTUs) &amp; 19 Nos. (RTU Replacement)</a:t>
                      </a:r>
                      <a:endParaRPr kumimoji="0" lang="en-IN" sz="16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 132 kV: 394 Nos. (Type-I: 9 </a:t>
                      </a:r>
                      <a:r>
                        <a:rPr kumimoji="0" lang="en-US" sz="16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Nos</a:t>
                      </a:r>
                      <a:r>
                        <a:rPr kumimoji="0"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, Type-II:14 Nos. and Type-III: 369 Nos.)</a:t>
                      </a:r>
                    </a:p>
                    <a:p>
                      <a:pPr algn="just"/>
                      <a:r>
                        <a:rPr kumimoji="0"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All the Data Acquisition Devices Site Adaption</a:t>
                      </a:r>
                      <a:r>
                        <a:rPr kumimoji="0" lang="en-US" sz="16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works based on the Type of the Substations.</a:t>
                      </a:r>
                    </a:p>
                    <a:p>
                      <a:pPr algn="just"/>
                      <a:endParaRPr kumimoji="0" lang="en-US" sz="1600" b="1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en-US" sz="16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Existing RTU/SAS System Available for Monitoring: 101/24 Nos.</a:t>
                      </a:r>
                    </a:p>
                    <a:p>
                      <a:pPr algn="just"/>
                      <a:endParaRPr kumimoji="0" lang="en-US" sz="1600" b="1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en-US" sz="16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After Implementation: 429 Nos. more Substations shall come under monitoring and control.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496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2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DCU,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RAS &amp; FAS System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DCUs, Remote Access System and Fault Analysis system for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all locations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9290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PMU/ PDC System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25 Nos. of PMUs and 1 PDC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1600" b="1" baseline="0" dirty="0" err="1" smtClean="0">
                          <a:solidFill>
                            <a:srgbClr val="002060"/>
                          </a:solidFill>
                        </a:rPr>
                        <a:t>alongwith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</a:rPr>
                        <a:t> Related visualization software and storage system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98199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Decision Support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</a:rPr>
                        <a:t> System/ Control Centre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SCADA,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ICCP, Power System Analysis, Automatic Demand Management, Web and Other Applications Software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4159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008" y="178130"/>
            <a:ext cx="8288976" cy="475013"/>
          </a:xfrm>
        </p:spPr>
        <p:txBody>
          <a:bodyPr>
            <a:normAutofit/>
          </a:bodyPr>
          <a:lstStyle/>
          <a:p>
            <a:pPr algn="ctr"/>
            <a:r>
              <a:rPr lang="en-GB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ICT PACKAGE-B MAIN ELEMENTS</a:t>
            </a:r>
            <a:endParaRPr lang="fr-FR" sz="2000" b="1" dirty="0" smtClean="0">
              <a:solidFill>
                <a:srgbClr val="002060"/>
              </a:solidFill>
              <a:latin typeface="Alstom" pitchFamily="2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582340"/>
              </p:ext>
            </p:extLst>
          </p:nvPr>
        </p:nvGraphicFramePr>
        <p:xfrm>
          <a:off x="573206" y="1009933"/>
          <a:ext cx="8229599" cy="494403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64884"/>
                <a:gridCol w="1756403"/>
                <a:gridCol w="5708312"/>
              </a:tblGrid>
              <a:tr h="50444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</a:rPr>
                        <a:t>S. No.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Element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</a:rPr>
                        <a:t>Description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589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DWDM Equipment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</a:rPr>
                        <a:t>s </a:t>
                      </a: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Optical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</a:rPr>
                        <a:t> Backbone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Dense Wavelength Division Multiplexing Optical Backbone – At critical optical nodes around 62 Nos.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808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2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IP/MPLS Nodes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IP/MPLS Routers and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Ethernet Switches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652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Data Centre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</a:rPr>
                        <a:t>Core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</a:rPr>
                        <a:t> Switches, Core IP/MPLS Routers, Internet Routers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5893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Smart Integrated Operation &amp;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</a:rPr>
                        <a:t> Command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Smart Grid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Integrated Operation and Command Center including Wall Controller, Video Monitoring System, Unified Communication System,  Cyber Security and Network Management System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376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5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Tele-protection Interface/ Module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Tele-protection module/ interface for Tele-protection  using</a:t>
                      </a:r>
                      <a:r>
                        <a:rPr lang="en-US" sz="18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PSN Network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आयत 4"/>
          <p:cNvSpPr/>
          <p:nvPr/>
        </p:nvSpPr>
        <p:spPr>
          <a:xfrm>
            <a:off x="611560" y="6093296"/>
            <a:ext cx="8208912" cy="50405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PROJECT AWARDED IN JUNE,2017, UNDER EXECUTION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3234159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008" y="178130"/>
            <a:ext cx="8288976" cy="475013"/>
          </a:xfrm>
        </p:spPr>
        <p:txBody>
          <a:bodyPr>
            <a:normAutofit/>
          </a:bodyPr>
          <a:lstStyle/>
          <a:p>
            <a:pPr algn="ctr"/>
            <a:r>
              <a:rPr lang="en-GB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OPGW PACKAGE-C MAIN ELEMENTS</a:t>
            </a:r>
            <a:endParaRPr lang="fr-FR" sz="2000" b="1" dirty="0" smtClean="0">
              <a:solidFill>
                <a:srgbClr val="002060"/>
              </a:solidFill>
              <a:latin typeface="Alstom" pitchFamily="2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962136"/>
              </p:ext>
            </p:extLst>
          </p:nvPr>
        </p:nvGraphicFramePr>
        <p:xfrm>
          <a:off x="573206" y="1009933"/>
          <a:ext cx="8161361" cy="485087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758542"/>
                <a:gridCol w="1741839"/>
                <a:gridCol w="5660980"/>
              </a:tblGrid>
              <a:tr h="5227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</a:rPr>
                        <a:t>S. No.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 smtClean="0">
                          <a:solidFill>
                            <a:srgbClr val="002060"/>
                          </a:solidFill>
                        </a:rPr>
                        <a:t>Element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800" b="1" dirty="0">
                          <a:solidFill>
                            <a:srgbClr val="002060"/>
                          </a:solidFill>
                        </a:rPr>
                        <a:t>Description</a:t>
                      </a:r>
                      <a:endParaRPr lang="en-IN" sz="18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478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</a:rPr>
                        <a:t>Optical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</a:rPr>
                        <a:t> Ground Wire (OPGW)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en-US" sz="16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24/48 Fiber OPGW  is</a:t>
                      </a:r>
                      <a:r>
                        <a:rPr kumimoji="0" lang="en-US" sz="16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proposed to be Laid. </a:t>
                      </a:r>
                    </a:p>
                    <a:p>
                      <a:pPr algn="just"/>
                      <a:r>
                        <a:rPr kumimoji="0" lang="en-US" sz="16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Total Rajasthan Power </a:t>
                      </a:r>
                      <a:r>
                        <a:rPr kumimoji="0" lang="en-US" sz="1600" b="1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Fibernet</a:t>
                      </a:r>
                      <a:r>
                        <a:rPr kumimoji="0" lang="en-US" sz="16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POP Locations (RPF-POP) after Implementation: 580 Nos.</a:t>
                      </a:r>
                      <a:endParaRPr kumimoji="0" lang="en-US" sz="1600" b="1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en-US" sz="16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Already Laid /being laid:</a:t>
                      </a:r>
                    </a:p>
                    <a:p>
                      <a:pPr algn="just"/>
                      <a:r>
                        <a:rPr kumimoji="0"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OPGW: 1748.16 </a:t>
                      </a:r>
                      <a:r>
                        <a:rPr kumimoji="0" lang="en-US" sz="1400" b="1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kM</a:t>
                      </a:r>
                      <a:r>
                        <a:rPr kumimoji="0"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/ 1249.276 </a:t>
                      </a:r>
                      <a:r>
                        <a:rPr kumimoji="0" lang="en-US" sz="1400" b="1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kM</a:t>
                      </a:r>
                      <a:endParaRPr kumimoji="0" lang="en-US" sz="1400" b="1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Locations: </a:t>
                      </a:r>
                      <a:r>
                        <a:rPr kumimoji="0" lang="en-US" sz="1600" b="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42</a:t>
                      </a:r>
                      <a:r>
                        <a:rPr kumimoji="0" lang="en-US" sz="16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Nos.</a:t>
                      </a:r>
                      <a:r>
                        <a:rPr kumimoji="0" lang="en-US" sz="1600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(6 Nos. State/ Pvt. Generating Stations, 2 Nos. 765 kV, 12 Nos. 400 kV, 14 Nos. 220 kV &amp; 8 Nos. 132 kV substations) </a:t>
                      </a:r>
                    </a:p>
                    <a:p>
                      <a:pPr algn="just"/>
                      <a:endParaRPr kumimoji="0" lang="en-US" sz="1600" b="1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en-US" sz="16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Proposed Under Project:</a:t>
                      </a:r>
                    </a:p>
                    <a:p>
                      <a:pPr algn="just"/>
                      <a:endParaRPr kumimoji="0" lang="en-US" sz="1600" b="1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OPGW: 13770.80 </a:t>
                      </a:r>
                      <a:r>
                        <a:rPr kumimoji="0" lang="en-US" sz="1400" b="1" kern="1200" baseline="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kM</a:t>
                      </a:r>
                      <a:endParaRPr kumimoji="0" lang="en-US" sz="1400" b="1" kern="1200" baseline="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/>
                      <a:r>
                        <a:rPr kumimoji="0" lang="en-US" sz="1400" b="1" kern="1200" baseline="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Locations: </a:t>
                      </a:r>
                      <a:r>
                        <a:rPr kumimoji="0" lang="en-US" sz="160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538 Nos. (16Nos. CTU/Generators/ Other STU, 2 Nos. 400 kV, 114 Nos. 220 kV and 406 Nos. 132 kV) </a:t>
                      </a:r>
                      <a:endParaRPr kumimoji="0" lang="en-IN" sz="1600" kern="1200" dirty="0" smtClean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60186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600" b="1" dirty="0" smtClean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2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600" b="1" dirty="0" smtClean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Fiber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Optic Distribution Frame</a:t>
                      </a: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600" b="1" dirty="0" smtClean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Distribution Frame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for </a:t>
                      </a:r>
                      <a:r>
                        <a:rPr lang="en-US" sz="1600" b="1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Termination</a:t>
                      </a:r>
                      <a:r>
                        <a:rPr lang="en-US" sz="1600" b="1" baseline="0" dirty="0" smtClean="0">
                          <a:solidFill>
                            <a:srgbClr val="002060"/>
                          </a:solidFill>
                          <a:latin typeface="+mn-lt"/>
                          <a:ea typeface="Times New Roman"/>
                        </a:rPr>
                        <a:t> of Fiber Optic Cable along-with necessary patch cords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IN" sz="1600" b="1" dirty="0">
                        <a:solidFill>
                          <a:srgbClr val="00206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आयत 4"/>
          <p:cNvSpPr/>
          <p:nvPr/>
        </p:nvSpPr>
        <p:spPr>
          <a:xfrm>
            <a:off x="611560" y="6093296"/>
            <a:ext cx="8208912" cy="50405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PACKAGE (S) AWARDED IN SEP,2017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3234159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008" y="25400"/>
            <a:ext cx="8609610" cy="889000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 smtClean="0">
                <a:solidFill>
                  <a:srgbClr val="C00000"/>
                </a:solidFill>
                <a:latin typeface="Arial" pitchFamily="34" charset="0"/>
                <a:ea typeface="+mn-ea"/>
                <a:cs typeface="Arial" pitchFamily="34" charset="0"/>
              </a:rPr>
              <a:t>    </a:t>
            </a:r>
            <a:r>
              <a:rPr lang="en-GB" sz="2400" b="1" dirty="0" smtClean="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rPr>
              <a:t>BROAD OBJECTIVE OF SMART TRANSMISSION OPERATIONS MANAGEMENT SYSTEM (STOMS)</a:t>
            </a:r>
            <a:endParaRPr lang="fr-FR" sz="2400" b="1" dirty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आयत 3"/>
          <p:cNvSpPr/>
          <p:nvPr/>
        </p:nvSpPr>
        <p:spPr>
          <a:xfrm>
            <a:off x="593766" y="914400"/>
            <a:ext cx="7493330" cy="5628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7" name="आयत 6"/>
          <p:cNvSpPr/>
          <p:nvPr/>
        </p:nvSpPr>
        <p:spPr>
          <a:xfrm>
            <a:off x="464024" y="1050878"/>
            <a:ext cx="8256895" cy="551369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0113" indent="-449263" algn="just">
              <a:buFont typeface="Wingdings" pitchFamily="2" charset="2"/>
              <a:buChar char="v"/>
            </a:pPr>
            <a:endParaRPr lang="en-IN" sz="1700" dirty="0" smtClean="0">
              <a:solidFill>
                <a:srgbClr val="00000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1700" dirty="0" smtClean="0">
                <a:solidFill>
                  <a:srgbClr val="002060"/>
                </a:solidFill>
              </a:rPr>
              <a:t>Automated and transparent operations related to ABT mechanism and other load dispatch functions</a:t>
            </a:r>
          </a:p>
          <a:p>
            <a:pPr marL="900113" indent="-449263" algn="just"/>
            <a:endParaRPr lang="en-IN" sz="17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1700" dirty="0" smtClean="0">
                <a:solidFill>
                  <a:srgbClr val="002060"/>
                </a:solidFill>
              </a:rPr>
              <a:t>Improvement in operational efficiency  and to ensure timely service to all beneficiaries </a:t>
            </a:r>
          </a:p>
          <a:p>
            <a:pPr marL="900113" indent="-449263" algn="just"/>
            <a:endParaRPr lang="en-IN" sz="17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1700" dirty="0" smtClean="0">
                <a:solidFill>
                  <a:srgbClr val="002060"/>
                </a:solidFill>
              </a:rPr>
              <a:t>Effective tool to perform various business and operational functions</a:t>
            </a:r>
          </a:p>
          <a:p>
            <a:pPr marL="900113" indent="-449263" algn="just"/>
            <a:endParaRPr lang="en-IN" sz="17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1700" dirty="0" smtClean="0">
                <a:solidFill>
                  <a:srgbClr val="002060"/>
                </a:solidFill>
              </a:rPr>
              <a:t>Monitoring and enforcing grid code compliance by constituents</a:t>
            </a:r>
          </a:p>
          <a:p>
            <a:pPr marL="900113" indent="-449263" algn="just"/>
            <a:endParaRPr lang="en-IN" sz="17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1700" dirty="0" smtClean="0">
                <a:solidFill>
                  <a:srgbClr val="002060"/>
                </a:solidFill>
              </a:rPr>
              <a:t>Optimal scheduling and dispatch operations</a:t>
            </a:r>
          </a:p>
          <a:p>
            <a:pPr marL="900113" indent="-449263" algn="just"/>
            <a:endParaRPr lang="en-IN" sz="17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US" sz="1700" dirty="0" smtClean="0">
                <a:solidFill>
                  <a:srgbClr val="002060"/>
                </a:solidFill>
              </a:rPr>
              <a:t>Automate Meter Reading with Meter Data Validation</a:t>
            </a:r>
          </a:p>
          <a:p>
            <a:pPr marL="900113" indent="-449263" algn="just"/>
            <a:endParaRPr lang="en-US" sz="17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US" sz="1700" dirty="0" smtClean="0">
                <a:solidFill>
                  <a:srgbClr val="002060"/>
                </a:solidFill>
              </a:rPr>
              <a:t>Energy Accounting and Billing</a:t>
            </a:r>
          </a:p>
          <a:p>
            <a:pPr marL="900113" indent="-449263" algn="just"/>
            <a:endParaRPr lang="en-US" sz="17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1700" dirty="0" smtClean="0">
                <a:solidFill>
                  <a:srgbClr val="002060"/>
                </a:solidFill>
              </a:rPr>
              <a:t>OA approvals</a:t>
            </a:r>
          </a:p>
          <a:p>
            <a:pPr marL="900113" indent="-449263" algn="just"/>
            <a:endParaRPr lang="en-IN" sz="17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1700" dirty="0" smtClean="0">
                <a:solidFill>
                  <a:srgbClr val="002060"/>
                </a:solidFill>
              </a:rPr>
              <a:t>Deviation Settlements </a:t>
            </a:r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32341598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dirty="0" smtClean="0">
                <a:solidFill>
                  <a:srgbClr val="002060"/>
                </a:solidFill>
              </a:rPr>
              <a:t>STATUS OF STOMS WITH SPECIAL REFERENCE TO RE GENERATION DATA</a:t>
            </a:r>
            <a:endParaRPr lang="en-IN" dirty="0">
              <a:solidFill>
                <a:srgbClr val="002060"/>
              </a:solidFill>
            </a:endParaRPr>
          </a:p>
        </p:txBody>
      </p:sp>
      <p:sp>
        <p:nvSpPr>
          <p:cNvPr id="4" name="आयत 6"/>
          <p:cNvSpPr/>
          <p:nvPr/>
        </p:nvSpPr>
        <p:spPr>
          <a:xfrm>
            <a:off x="464024" y="1447800"/>
            <a:ext cx="8256895" cy="51167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00113" indent="-449263" algn="just">
              <a:buFont typeface="Wingdings" pitchFamily="2" charset="2"/>
              <a:buChar char="v"/>
            </a:pPr>
            <a:endParaRPr lang="en-IN" sz="1700" dirty="0" smtClean="0">
              <a:solidFill>
                <a:srgbClr val="00000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2000" dirty="0" smtClean="0">
                <a:solidFill>
                  <a:srgbClr val="002060"/>
                </a:solidFill>
              </a:rPr>
              <a:t>ABT METERS WITH DLMS PROTOCOL INSTALLED AT ALL RE GENERATORS WITH 100% REPORTING TO SERVER </a:t>
            </a:r>
          </a:p>
          <a:p>
            <a:pPr marL="900113" indent="-449263" algn="just"/>
            <a:endParaRPr lang="en-IN" sz="20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2000" dirty="0" smtClean="0">
                <a:solidFill>
                  <a:srgbClr val="002060"/>
                </a:solidFill>
              </a:rPr>
              <a:t>DAILY DATA IS BEING POLED (ONCE </a:t>
            </a:r>
            <a:r>
              <a:rPr lang="en-IN" sz="2000" dirty="0">
                <a:solidFill>
                  <a:srgbClr val="002060"/>
                </a:solidFill>
              </a:rPr>
              <a:t>IN 24 </a:t>
            </a:r>
            <a:r>
              <a:rPr lang="en-IN" sz="2000" dirty="0" smtClean="0">
                <a:solidFill>
                  <a:srgbClr val="002060"/>
                </a:solidFill>
              </a:rPr>
              <a:t>HOURS) </a:t>
            </a:r>
            <a:r>
              <a:rPr lang="en-IN" sz="2000" dirty="0">
                <a:solidFill>
                  <a:srgbClr val="002060"/>
                </a:solidFill>
              </a:rPr>
              <a:t>BY </a:t>
            </a:r>
            <a:r>
              <a:rPr lang="en-IN" sz="2000" dirty="0" smtClean="0">
                <a:solidFill>
                  <a:srgbClr val="002060"/>
                </a:solidFill>
              </a:rPr>
              <a:t>THE SERVER FROM THE DCUs ATTACHED WITH THE ABT METERS DULY GPS TIME SYNCHRONISED AND STAMPED </a:t>
            </a:r>
          </a:p>
          <a:p>
            <a:pPr marL="900113" indent="-449263" algn="just"/>
            <a:endParaRPr lang="en-IN" sz="20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2000" dirty="0" smtClean="0">
                <a:solidFill>
                  <a:srgbClr val="002060"/>
                </a:solidFill>
              </a:rPr>
              <a:t>OFFLINE SCHEDULING AND PREPARTION OF RE DSM IS IN PROGRESS</a:t>
            </a:r>
          </a:p>
          <a:p>
            <a:pPr marL="900113" indent="-449263" algn="just"/>
            <a:endParaRPr lang="en-IN" sz="20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2000" dirty="0" smtClean="0">
                <a:solidFill>
                  <a:srgbClr val="002060"/>
                </a:solidFill>
              </a:rPr>
              <a:t>ONLINE SCHEDULING OF RE POWER STARTED AND SHALL REACH 100% BY MONTH END</a:t>
            </a:r>
          </a:p>
          <a:p>
            <a:pPr marL="450850" algn="just"/>
            <a:endParaRPr lang="en-IN" sz="2000" dirty="0" smtClean="0">
              <a:solidFill>
                <a:srgbClr val="002060"/>
              </a:solidFill>
            </a:endParaRPr>
          </a:p>
          <a:p>
            <a:pPr marL="900113" indent="-449263" algn="just">
              <a:buFont typeface="Wingdings" pitchFamily="2" charset="2"/>
              <a:buChar char="v"/>
            </a:pPr>
            <a:r>
              <a:rPr lang="en-IN" sz="2000" dirty="0" smtClean="0">
                <a:solidFill>
                  <a:srgbClr val="002060"/>
                </a:solidFill>
              </a:rPr>
              <a:t>ONLINE DSM BILL OF RE SHALL BE ISSUED THEREAFTER </a:t>
            </a:r>
          </a:p>
          <a:p>
            <a:pPr marL="450850" algn="just"/>
            <a:endParaRPr lang="en-IN" sz="1700" dirty="0" smtClean="0">
              <a:solidFill>
                <a:srgbClr val="000000"/>
              </a:solidFill>
            </a:endParaRPr>
          </a:p>
          <a:p>
            <a:pPr algn="ctr"/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5378570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IN" dirty="0" smtClean="0">
                <a:solidFill>
                  <a:srgbClr val="002060"/>
                </a:solidFill>
              </a:rPr>
              <a:t>Screen shots-real time block wise data of re generators </a:t>
            </a:r>
            <a:endParaRPr lang="en-IN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HP\Desktop\PRESENTATION-04.05.2018\132KV GSS JAYAL - 132KV AZURE POW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0" y="-1714500"/>
            <a:ext cx="18288000" cy="1028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43067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4098" name="Picture 2" descr="C:\Users\HP\Desktop\PRESENTATION-04.05.2018\220KV GSS BAP - 33KV KANORIYA BAY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0" y="-1714500"/>
            <a:ext cx="18288000" cy="1028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388717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0168" cy="128850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RAJASTHAN SLDC</a:t>
            </a:r>
            <a:b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Rajasthan </a:t>
            </a:r>
            <a:r>
              <a:rPr lang="en-US" sz="28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Rajya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Vidyut </a:t>
            </a:r>
            <a:r>
              <a:rPr lang="en-US" sz="28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Prasaran</a:t>
            </a:r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Nigam Ltd.</a:t>
            </a:r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IN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1" y="4652963"/>
            <a:ext cx="3547120" cy="1800373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en-US" sz="1400" dirty="0" smtClean="0">
                <a:solidFill>
                  <a:srgbClr val="002060"/>
                </a:solidFill>
              </a:rPr>
              <a:t>Presentation by:</a:t>
            </a:r>
          </a:p>
          <a:p>
            <a:pPr algn="l">
              <a:defRPr/>
            </a:pPr>
            <a:r>
              <a:rPr lang="en-US" sz="1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Sanjay </a:t>
            </a:r>
            <a:r>
              <a:rPr lang="en-US" sz="1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Mathur</a:t>
            </a:r>
          </a:p>
          <a:p>
            <a:pPr algn="l">
              <a:defRPr/>
            </a:pPr>
            <a:r>
              <a:rPr lang="en-US" sz="1400" dirty="0" smtClean="0">
                <a:solidFill>
                  <a:srgbClr val="002060"/>
                </a:solidFill>
              </a:rPr>
              <a:t>XEN (REMC), SLDC</a:t>
            </a:r>
          </a:p>
          <a:p>
            <a:pPr algn="l">
              <a:defRPr/>
            </a:pPr>
            <a:r>
              <a:rPr lang="en-US" sz="1400" dirty="0" smtClean="0">
                <a:solidFill>
                  <a:srgbClr val="002060"/>
                </a:solidFill>
              </a:rPr>
              <a:t>Rajasthan </a:t>
            </a:r>
            <a:r>
              <a:rPr lang="en-US" sz="1400" dirty="0" err="1" smtClean="0">
                <a:solidFill>
                  <a:srgbClr val="002060"/>
                </a:solidFill>
              </a:rPr>
              <a:t>Rajya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</a:rPr>
              <a:t>Vidyut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</a:rPr>
              <a:t>Prasaran</a:t>
            </a:r>
            <a:r>
              <a:rPr lang="en-US" sz="1400" dirty="0" smtClean="0">
                <a:solidFill>
                  <a:srgbClr val="002060"/>
                </a:solidFill>
              </a:rPr>
              <a:t> Nigam Ltd.</a:t>
            </a:r>
          </a:p>
          <a:p>
            <a:pPr algn="l">
              <a:defRPr/>
            </a:pPr>
            <a:r>
              <a:rPr lang="en-US" sz="1400" dirty="0" err="1" smtClean="0">
                <a:solidFill>
                  <a:srgbClr val="002060"/>
                </a:solidFill>
              </a:rPr>
              <a:t>Jaipur</a:t>
            </a:r>
            <a:endParaRPr lang="en-IN" sz="1400" dirty="0">
              <a:solidFill>
                <a:srgbClr val="002060"/>
              </a:solidFill>
            </a:endParaRP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6444208" y="4725144"/>
          <a:ext cx="1357312" cy="1357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Photo Editor Photo" r:id="rId3" imgW="1276190" imgH="1276190" progId="">
                  <p:embed/>
                </p:oleObj>
              </mc:Choice>
              <mc:Fallback>
                <p:oleObj name="Photo Editor Photo" r:id="rId3" imgW="1276190" imgH="127619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7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4725144"/>
                        <a:ext cx="1357312" cy="1357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ubtitle 2"/>
          <p:cNvSpPr txBox="1">
            <a:spLocks/>
          </p:cNvSpPr>
          <p:nvPr/>
        </p:nvSpPr>
        <p:spPr bwMode="auto">
          <a:xfrm>
            <a:off x="899592" y="2492896"/>
            <a:ext cx="6985000" cy="1719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/>
          <a:p>
            <a:pPr algn="ctr" eaLnBrk="0" hangingPunct="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sz="4000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Furnishing of Real Time/Daily Renewable Energy Generation Data</a:t>
            </a:r>
            <a:endParaRPr lang="en-IN" kern="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014354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122" name="Picture 2" descr="C:\Users\HP\Desktop\PRESENTATION-04.05.2018\220KV GSS NEEMRANA - 33KV TATA POW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0" y="-1714500"/>
            <a:ext cx="18288000" cy="1028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579347"/>
      </p:ext>
    </p:extLst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6146" name="Picture 2" descr="C:\Users\HP\Desktop\PRESENTATION-04.05.2018\400KV GSS AKAL - 220KV BHU-1 ENERC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72000" y="-1714500"/>
            <a:ext cx="18288000" cy="1028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6459"/>
      </p:ext>
    </p:extLst>
  </p:cSld>
  <p:clrMapOvr>
    <a:masterClrMapping/>
  </p:clrMapOvr>
  <p:transition spd="slow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3" name="Rectangle 2"/>
          <p:cNvSpPr/>
          <p:nvPr/>
        </p:nvSpPr>
        <p:spPr>
          <a:xfrm>
            <a:off x="304800" y="1447801"/>
            <a:ext cx="8686800" cy="258532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en-IN" sz="5400" dirty="0">
                <a:solidFill>
                  <a:srgbClr val="002060"/>
                </a:solidFill>
              </a:rPr>
              <a:t>Live real time data of RE Generators on MDM module of STOMS project</a:t>
            </a:r>
          </a:p>
        </p:txBody>
      </p:sp>
    </p:spTree>
    <p:extLst>
      <p:ext uri="{BB962C8B-B14F-4D97-AF65-F5344CB8AC3E}">
        <p14:creationId xmlns:p14="http://schemas.microsoft.com/office/powerpoint/2010/main" val="1478241079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0"/>
            <a:ext cx="8686800" cy="1371600"/>
          </a:xfrm>
        </p:spPr>
        <p:txBody>
          <a:bodyPr>
            <a:noAutofit/>
          </a:bodyPr>
          <a:lstStyle/>
          <a:p>
            <a:pPr algn="ctr"/>
            <a:r>
              <a:rPr lang="en-IN" sz="5400" dirty="0" smtClean="0">
                <a:solidFill>
                  <a:srgbClr val="002060"/>
                </a:solidFill>
              </a:rPr>
              <a:t>THANK YOU</a:t>
            </a:r>
            <a:r>
              <a:rPr lang="en-IN" sz="5400" smtClean="0">
                <a:solidFill>
                  <a:srgbClr val="002060"/>
                </a:solidFill>
              </a:rPr>
              <a:t/>
            </a:r>
            <a:br>
              <a:rPr lang="en-IN" sz="5400" smtClean="0">
                <a:solidFill>
                  <a:srgbClr val="002060"/>
                </a:solidFill>
              </a:rPr>
            </a:br>
            <a:r>
              <a:rPr lang="en-IN" sz="1200" cap="none" smtClean="0">
                <a:solidFill>
                  <a:srgbClr val="002060"/>
                </a:solidFill>
                <a:hlinkClick r:id="rId2"/>
              </a:rPr>
              <a:t>kale.va@rvpn.co.in</a:t>
            </a:r>
            <a:r>
              <a:rPr lang="en-IN" sz="1200" cap="none" smtClean="0">
                <a:solidFill>
                  <a:srgbClr val="002060"/>
                </a:solidFill>
              </a:rPr>
              <a:t> </a:t>
            </a:r>
            <a:r>
              <a:rPr lang="en-IN" sz="1200" cap="none" smtClean="0">
                <a:solidFill>
                  <a:srgbClr val="002060"/>
                </a:solidFill>
                <a:hlinkClick r:id="rId3"/>
              </a:rPr>
              <a:t>mathur.sanjay@rvpn.co.in</a:t>
            </a:r>
            <a:endParaRPr lang="en-IN" sz="5400" cap="none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6400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2971800" y="1196975"/>
            <a:ext cx="5708176" cy="5661025"/>
            <a:chOff x="2951312" y="1196752"/>
            <a:chExt cx="6192688" cy="5661248"/>
          </a:xfrm>
        </p:grpSpPr>
        <p:pic>
          <p:nvPicPr>
            <p:cNvPr id="31761" name="Picture 2" descr="http://www.travelindia-guide.com/maps/west/rajasthan_map_s.jpg"/>
            <p:cNvPicPr>
              <a:picLocks noChangeAspect="1" noChangeArrowheads="1"/>
            </p:cNvPicPr>
            <p:nvPr/>
          </p:nvPicPr>
          <p:blipFill>
            <a:blip r:embed="rId2" cstate="print"/>
            <a:srcRect l="6767" r="10091"/>
            <a:stretch>
              <a:fillRect/>
            </a:stretch>
          </p:blipFill>
          <p:spPr bwMode="auto">
            <a:xfrm>
              <a:off x="2951312" y="1196752"/>
              <a:ext cx="6192688" cy="566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62" name="TextBox 20"/>
            <p:cNvSpPr txBox="1">
              <a:spLocks noChangeArrowheads="1"/>
            </p:cNvSpPr>
            <p:nvPr/>
          </p:nvSpPr>
          <p:spPr bwMode="auto">
            <a:xfrm>
              <a:off x="7524328" y="1844824"/>
              <a:ext cx="1619672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endParaRPr lang="en-IN" altLang="en-US" sz="180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31747" name="Title 8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448675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LOCATION OF EXISTING WIND AND SOLAR PROJECTS IN RAJASTHAN (AS ON 31</a:t>
            </a:r>
            <a:r>
              <a:rPr lang="en-GB" sz="2400" b="1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</a:t>
            </a:r>
            <a:r>
              <a:rPr lang="en-GB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MARCH, 2018)</a:t>
            </a:r>
            <a:endParaRPr lang="en-IN" altLang="en-US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8" name="Slide Number Placeholder 1"/>
          <p:cNvSpPr txBox="1">
            <a:spLocks noGrp="1"/>
          </p:cNvSpPr>
          <p:nvPr/>
        </p:nvSpPr>
        <p:spPr bwMode="auto">
          <a:xfrm>
            <a:off x="8534400" y="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endParaRPr lang="en-US" altLang="en-US" sz="160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1" name="Rectangular Callout 10"/>
          <p:cNvSpPr/>
          <p:nvPr/>
        </p:nvSpPr>
        <p:spPr bwMode="auto">
          <a:xfrm>
            <a:off x="4286250" y="1285875"/>
            <a:ext cx="1512888" cy="576263"/>
          </a:xfrm>
          <a:prstGeom prst="wedgeRectCallout">
            <a:avLst>
              <a:gd name="adj1" fmla="val -2529"/>
              <a:gd name="adj2" fmla="val 406155"/>
            </a:avLst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1" hangingPunct="1">
              <a:defRPr/>
            </a:pPr>
            <a:r>
              <a:rPr lang="en-US" sz="1600" b="1" dirty="0" smtClean="0">
                <a:solidFill>
                  <a:srgbClr val="00B0F0"/>
                </a:solidFill>
                <a:latin typeface="Tahoma" pitchFamily="34" charset="0"/>
              </a:rPr>
              <a:t>385 </a:t>
            </a:r>
            <a:r>
              <a:rPr lang="en-US" sz="1600" b="1" dirty="0">
                <a:solidFill>
                  <a:srgbClr val="00B0F0"/>
                </a:solidFill>
                <a:latin typeface="Tahoma" pitchFamily="34" charset="0"/>
              </a:rPr>
              <a:t>MW</a:t>
            </a:r>
          </a:p>
          <a:p>
            <a:pPr eaLnBrk="1" hangingPunct="1">
              <a:defRPr/>
            </a:pPr>
            <a:r>
              <a:rPr lang="en-US" sz="1600" b="1" dirty="0">
                <a:solidFill>
                  <a:srgbClr val="00B0F0"/>
                </a:solidFill>
                <a:latin typeface="Tahoma" pitchFamily="34" charset="0"/>
              </a:rPr>
              <a:t>JODHPUR</a:t>
            </a:r>
            <a:endParaRPr lang="en-IN" sz="1600" b="1" dirty="0">
              <a:solidFill>
                <a:srgbClr val="00B0F0"/>
              </a:solidFill>
              <a:latin typeface="Tahoma" pitchFamily="34" charset="0"/>
            </a:endParaRP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609600" y="4229100"/>
            <a:ext cx="1800225" cy="571500"/>
          </a:xfrm>
          <a:prstGeom prst="wedgeRectCallout">
            <a:avLst>
              <a:gd name="adj1" fmla="val 138527"/>
              <a:gd name="adj2" fmla="val -78943"/>
            </a:avLst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1" hangingPunct="1">
              <a:defRPr/>
            </a:pPr>
            <a:r>
              <a:rPr lang="en-US" sz="1600" b="1" dirty="0" smtClean="0">
                <a:solidFill>
                  <a:srgbClr val="00B0F0"/>
                </a:solidFill>
                <a:latin typeface="Tahoma" pitchFamily="34" charset="0"/>
              </a:rPr>
              <a:t>3550 </a:t>
            </a:r>
            <a:r>
              <a:rPr lang="en-US" sz="1600" b="1" dirty="0">
                <a:solidFill>
                  <a:srgbClr val="00B0F0"/>
                </a:solidFill>
                <a:latin typeface="Tahoma" pitchFamily="34" charset="0"/>
              </a:rPr>
              <a:t>MW</a:t>
            </a:r>
          </a:p>
          <a:p>
            <a:pPr eaLnBrk="1" hangingPunct="1">
              <a:defRPr/>
            </a:pPr>
            <a:r>
              <a:rPr lang="en-US" sz="1600" b="1" dirty="0">
                <a:solidFill>
                  <a:srgbClr val="00B0F0"/>
                </a:solidFill>
                <a:latin typeface="Tahoma" pitchFamily="34" charset="0"/>
              </a:rPr>
              <a:t>JAISALMER</a:t>
            </a:r>
            <a:endParaRPr lang="en-IN" sz="1600" b="1" dirty="0">
              <a:solidFill>
                <a:srgbClr val="00B0F0"/>
              </a:solidFill>
              <a:latin typeface="Tahoma" pitchFamily="34" charset="0"/>
            </a:endParaRPr>
          </a:p>
        </p:txBody>
      </p:sp>
      <p:sp>
        <p:nvSpPr>
          <p:cNvPr id="14" name="Rectangular Callout 13"/>
          <p:cNvSpPr/>
          <p:nvPr/>
        </p:nvSpPr>
        <p:spPr bwMode="auto">
          <a:xfrm>
            <a:off x="430213" y="5446713"/>
            <a:ext cx="358775" cy="223837"/>
          </a:xfrm>
          <a:prstGeom prst="wedgeRectCallout">
            <a:avLst>
              <a:gd name="adj1" fmla="val 19952"/>
              <a:gd name="adj2" fmla="val 55336"/>
            </a:avLst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1" hangingPunct="1">
              <a:defRPr/>
            </a:pPr>
            <a:endParaRPr lang="en-IN" sz="1600" dirty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31752" name="TextBox 14"/>
          <p:cNvSpPr txBox="1">
            <a:spLocks noChangeArrowheads="1"/>
          </p:cNvSpPr>
          <p:nvPr/>
        </p:nvSpPr>
        <p:spPr bwMode="auto">
          <a:xfrm>
            <a:off x="838200" y="5373688"/>
            <a:ext cx="3241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800" dirty="0">
                <a:solidFill>
                  <a:srgbClr val="000000"/>
                </a:solidFill>
                <a:latin typeface="Tahoma" pitchFamily="34" charset="0"/>
              </a:rPr>
              <a:t>Wind Power </a:t>
            </a:r>
            <a:r>
              <a:rPr lang="en-US" altLang="en-US" sz="1800" b="1" dirty="0" smtClean="0">
                <a:solidFill>
                  <a:srgbClr val="000000"/>
                </a:solidFill>
                <a:latin typeface="Tahoma" pitchFamily="34" charset="0"/>
              </a:rPr>
              <a:t>4290.95 </a:t>
            </a:r>
            <a:r>
              <a:rPr lang="en-US" altLang="en-US" sz="1800" b="1" dirty="0">
                <a:solidFill>
                  <a:srgbClr val="000000"/>
                </a:solidFill>
                <a:latin typeface="Tahoma" pitchFamily="34" charset="0"/>
              </a:rPr>
              <a:t>MW </a:t>
            </a:r>
            <a:endParaRPr lang="en-IN" altLang="en-US" sz="1800" b="1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" name="Rectangular Callout 15"/>
          <p:cNvSpPr/>
          <p:nvPr/>
        </p:nvSpPr>
        <p:spPr bwMode="auto">
          <a:xfrm>
            <a:off x="430213" y="5827713"/>
            <a:ext cx="358775" cy="165100"/>
          </a:xfrm>
          <a:prstGeom prst="wedgeRectCallout">
            <a:avLst>
              <a:gd name="adj1" fmla="val 19952"/>
              <a:gd name="adj2" fmla="val 55336"/>
            </a:avLst>
          </a:prstGeom>
          <a:solidFill>
            <a:schemeClr val="bg1"/>
          </a:solidFill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eaLnBrk="1" hangingPunct="1">
              <a:defRPr/>
            </a:pPr>
            <a:endParaRPr lang="en-IN" sz="1600" dirty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31754" name="TextBox 16"/>
          <p:cNvSpPr txBox="1">
            <a:spLocks noChangeArrowheads="1"/>
          </p:cNvSpPr>
          <p:nvPr/>
        </p:nvSpPr>
        <p:spPr bwMode="auto">
          <a:xfrm>
            <a:off x="850900" y="5670550"/>
            <a:ext cx="32416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800" dirty="0">
                <a:solidFill>
                  <a:srgbClr val="000000"/>
                </a:solidFill>
                <a:latin typeface="Tahoma" pitchFamily="34" charset="0"/>
              </a:rPr>
              <a:t>Solar Power </a:t>
            </a:r>
            <a:r>
              <a:rPr lang="en-US" altLang="en-US" b="1" dirty="0" smtClean="0">
                <a:solidFill>
                  <a:srgbClr val="000000"/>
                </a:solidFill>
                <a:latin typeface="Tahoma" pitchFamily="34" charset="0"/>
              </a:rPr>
              <a:t>2246.21</a:t>
            </a:r>
            <a:r>
              <a:rPr lang="en-US" altLang="en-US" sz="1800" b="1" dirty="0" smtClean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en-US" sz="1800" b="1" dirty="0">
                <a:solidFill>
                  <a:srgbClr val="000000"/>
                </a:solidFill>
                <a:latin typeface="Tahoma" pitchFamily="34" charset="0"/>
              </a:rPr>
              <a:t>MW </a:t>
            </a:r>
            <a:endParaRPr lang="en-IN" altLang="en-US" sz="1800" b="1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9" name="Rectangular Callout 18"/>
          <p:cNvSpPr/>
          <p:nvPr/>
        </p:nvSpPr>
        <p:spPr bwMode="auto">
          <a:xfrm>
            <a:off x="6477000" y="1295400"/>
            <a:ext cx="1800225" cy="576263"/>
          </a:xfrm>
          <a:prstGeom prst="wedgeRectCallout">
            <a:avLst>
              <a:gd name="adj1" fmla="val -105479"/>
              <a:gd name="adj2" fmla="val 228123"/>
            </a:avLst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eaLnBrk="1" hangingPunct="1">
              <a:defRPr/>
            </a:pPr>
            <a:r>
              <a:rPr lang="en-US" sz="1600" b="1" dirty="0">
                <a:solidFill>
                  <a:srgbClr val="000000"/>
                </a:solidFill>
                <a:latin typeface="Tahoma" pitchFamily="34" charset="0"/>
              </a:rPr>
              <a:t>2</a:t>
            </a:r>
            <a:r>
              <a:rPr lang="en-US" sz="1600" b="1" dirty="0" smtClean="0">
                <a:solidFill>
                  <a:srgbClr val="000000"/>
                </a:solidFill>
                <a:latin typeface="Tahoma" pitchFamily="34" charset="0"/>
              </a:rPr>
              <a:t>50 </a:t>
            </a:r>
            <a:r>
              <a:rPr lang="en-US" sz="1600" b="1" dirty="0">
                <a:solidFill>
                  <a:srgbClr val="000000"/>
                </a:solidFill>
                <a:latin typeface="Tahoma" pitchFamily="34" charset="0"/>
              </a:rPr>
              <a:t>MW</a:t>
            </a:r>
          </a:p>
          <a:p>
            <a:pPr eaLnBrk="1" hangingPunct="1">
              <a:defRPr/>
            </a:pPr>
            <a:r>
              <a:rPr lang="en-US" sz="1600" b="1" dirty="0">
                <a:solidFill>
                  <a:srgbClr val="002060"/>
                </a:solidFill>
                <a:latin typeface="Tahoma" pitchFamily="34" charset="0"/>
              </a:rPr>
              <a:t>BIKANER</a:t>
            </a:r>
            <a:endParaRPr lang="en-IN" sz="1600" b="1" dirty="0">
              <a:solidFill>
                <a:srgbClr val="002060"/>
              </a:solidFill>
              <a:latin typeface="Tahoma" pitchFamily="34" charset="0"/>
            </a:endParaRPr>
          </a:p>
        </p:txBody>
      </p:sp>
      <p:sp>
        <p:nvSpPr>
          <p:cNvPr id="20" name="Rectangular Callout 19"/>
          <p:cNvSpPr/>
          <p:nvPr/>
        </p:nvSpPr>
        <p:spPr bwMode="auto">
          <a:xfrm>
            <a:off x="2514600" y="2090738"/>
            <a:ext cx="1700213" cy="576262"/>
          </a:xfrm>
          <a:prstGeom prst="wedgeRectCallout">
            <a:avLst>
              <a:gd name="adj1" fmla="val 96276"/>
              <a:gd name="adj2" fmla="val 278759"/>
            </a:avLst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eaLnBrk="1" hangingPunct="1"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Tahoma" pitchFamily="34" charset="0"/>
              </a:rPr>
              <a:t>1900 </a:t>
            </a:r>
            <a:r>
              <a:rPr lang="en-US" sz="1600" b="1" dirty="0">
                <a:solidFill>
                  <a:schemeClr val="tx1"/>
                </a:solidFill>
                <a:latin typeface="Tahoma" pitchFamily="34" charset="0"/>
              </a:rPr>
              <a:t>MW</a:t>
            </a:r>
          </a:p>
          <a:p>
            <a:pPr eaLnBrk="1" hangingPunct="1">
              <a:defRPr/>
            </a:pPr>
            <a:r>
              <a:rPr lang="en-US" sz="1600" b="1" dirty="0">
                <a:solidFill>
                  <a:schemeClr val="tx1"/>
                </a:solidFill>
                <a:latin typeface="Tahoma" pitchFamily="34" charset="0"/>
              </a:rPr>
              <a:t>JODHPUR</a:t>
            </a:r>
            <a:endParaRPr lang="en-IN" sz="1600" b="1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31757" name="TextBox 20"/>
          <p:cNvSpPr txBox="1">
            <a:spLocks noChangeArrowheads="1"/>
          </p:cNvSpPr>
          <p:nvPr/>
        </p:nvSpPr>
        <p:spPr bwMode="auto">
          <a:xfrm>
            <a:off x="304800" y="5986463"/>
            <a:ext cx="5127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sz="1800" dirty="0">
                <a:solidFill>
                  <a:srgbClr val="000000"/>
                </a:solidFill>
                <a:latin typeface="Tahoma" pitchFamily="34" charset="0"/>
              </a:rPr>
              <a:t>             TOTAL : </a:t>
            </a:r>
            <a:r>
              <a:rPr lang="en-US" altLang="en-US" b="1" dirty="0" smtClean="0">
                <a:solidFill>
                  <a:srgbClr val="000000"/>
                </a:solidFill>
                <a:latin typeface="Tahoma" pitchFamily="34" charset="0"/>
              </a:rPr>
              <a:t>6537.16</a:t>
            </a:r>
            <a:r>
              <a:rPr lang="en-US" altLang="en-US" sz="1800" b="1" dirty="0" smtClean="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en-US" altLang="en-US" sz="1800" b="1" dirty="0">
                <a:solidFill>
                  <a:srgbClr val="000000"/>
                </a:solidFill>
                <a:latin typeface="Tahoma" pitchFamily="34" charset="0"/>
              </a:rPr>
              <a:t>MW</a:t>
            </a:r>
          </a:p>
          <a:p>
            <a:pPr eaLnBrk="1" hangingPunct="1"/>
            <a:r>
              <a:rPr lang="en-US" altLang="en-US" sz="1800" b="1" dirty="0">
                <a:solidFill>
                  <a:srgbClr val="009900"/>
                </a:solidFill>
                <a:latin typeface="Tahoma" pitchFamily="34" charset="0"/>
              </a:rPr>
              <a:t>Expected Addition by 2021-22 : 23000 MW</a:t>
            </a:r>
            <a:r>
              <a:rPr lang="en-US" altLang="en-US" sz="1800" b="1" dirty="0">
                <a:solidFill>
                  <a:srgbClr val="000000"/>
                </a:solidFill>
                <a:latin typeface="Tahoma" pitchFamily="34" charset="0"/>
              </a:rPr>
              <a:t> </a:t>
            </a:r>
          </a:p>
          <a:p>
            <a:pPr eaLnBrk="1" hangingPunct="1"/>
            <a:r>
              <a:rPr lang="en-US" altLang="en-US" sz="1800" b="1" dirty="0">
                <a:solidFill>
                  <a:srgbClr val="000000"/>
                </a:solidFill>
                <a:latin typeface="Tahoma" pitchFamily="34" charset="0"/>
              </a:rPr>
              <a:t> </a:t>
            </a:r>
            <a:endParaRPr lang="en-IN" altLang="en-US" sz="1800" b="1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3" name="Rectangular Callout 22"/>
          <p:cNvSpPr/>
          <p:nvPr/>
        </p:nvSpPr>
        <p:spPr bwMode="auto">
          <a:xfrm>
            <a:off x="7615239" y="5943600"/>
            <a:ext cx="1269454" cy="716507"/>
          </a:xfrm>
          <a:prstGeom prst="wedgeRectCallout">
            <a:avLst>
              <a:gd name="adj1" fmla="val -109384"/>
              <a:gd name="adj2" fmla="val 24502"/>
            </a:avLst>
          </a:prstGeom>
          <a:noFill/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eaLnBrk="1" hangingPunct="1">
              <a:defRPr/>
            </a:pPr>
            <a:r>
              <a:rPr lang="en-US" sz="1600" b="1" dirty="0" smtClean="0">
                <a:solidFill>
                  <a:srgbClr val="00B0F0"/>
                </a:solidFill>
                <a:latin typeface="Tahoma" pitchFamily="34" charset="0"/>
              </a:rPr>
              <a:t>355 </a:t>
            </a:r>
            <a:r>
              <a:rPr lang="en-US" sz="1600" b="1" dirty="0">
                <a:solidFill>
                  <a:srgbClr val="00B0F0"/>
                </a:solidFill>
                <a:latin typeface="Tahoma" pitchFamily="34" charset="0"/>
              </a:rPr>
              <a:t>MW</a:t>
            </a:r>
          </a:p>
          <a:p>
            <a:pPr eaLnBrk="1" hangingPunct="1">
              <a:defRPr/>
            </a:pPr>
            <a:r>
              <a:rPr lang="en-US" sz="1600" b="1" dirty="0">
                <a:solidFill>
                  <a:srgbClr val="00B0F0"/>
                </a:solidFill>
                <a:latin typeface="Tahoma" pitchFamily="34" charset="0"/>
              </a:rPr>
              <a:t>Pratapgarh</a:t>
            </a:r>
            <a:endParaRPr lang="en-IN" sz="1600" b="1" dirty="0">
              <a:solidFill>
                <a:srgbClr val="00B0F0"/>
              </a:solidFill>
              <a:latin typeface="Tahoma" pitchFamily="34" charset="0"/>
            </a:endParaRPr>
          </a:p>
        </p:txBody>
      </p:sp>
      <p:sp>
        <p:nvSpPr>
          <p:cNvPr id="17" name="Rectangular Callout 16"/>
          <p:cNvSpPr/>
          <p:nvPr/>
        </p:nvSpPr>
        <p:spPr bwMode="auto">
          <a:xfrm>
            <a:off x="304800" y="2819400"/>
            <a:ext cx="2209800" cy="576263"/>
          </a:xfrm>
          <a:prstGeom prst="wedgeRectCallout">
            <a:avLst>
              <a:gd name="adj1" fmla="val -21881"/>
              <a:gd name="adj2" fmla="val 49611"/>
            </a:avLst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eaLnBrk="1" hangingPunct="1">
              <a:defRPr/>
            </a:pPr>
            <a:r>
              <a:rPr lang="en-US" sz="1600" b="1" dirty="0" smtClean="0">
                <a:solidFill>
                  <a:srgbClr val="000000"/>
                </a:solidFill>
                <a:latin typeface="Tahoma" pitchFamily="34" charset="0"/>
              </a:rPr>
              <a:t>95 </a:t>
            </a:r>
            <a:r>
              <a:rPr lang="en-US" sz="1600" b="1" dirty="0">
                <a:solidFill>
                  <a:srgbClr val="000000"/>
                </a:solidFill>
                <a:latin typeface="Tahoma" pitchFamily="34" charset="0"/>
              </a:rPr>
              <a:t>MW </a:t>
            </a:r>
            <a:r>
              <a:rPr lang="en-US" sz="1600" b="1" dirty="0">
                <a:solidFill>
                  <a:srgbClr val="002060"/>
                </a:solidFill>
                <a:latin typeface="Tahoma" pitchFamily="34" charset="0"/>
              </a:rPr>
              <a:t> Scattered </a:t>
            </a:r>
          </a:p>
          <a:p>
            <a:pPr eaLnBrk="1" hangingPunct="1">
              <a:defRPr/>
            </a:pPr>
            <a:r>
              <a:rPr lang="en-US" sz="1600" b="1" dirty="0">
                <a:solidFill>
                  <a:srgbClr val="002060"/>
                </a:solidFill>
                <a:latin typeface="Tahoma" pitchFamily="34" charset="0"/>
              </a:rPr>
              <a:t> (</a:t>
            </a:r>
            <a:r>
              <a:rPr lang="en-US" sz="1600" b="1" dirty="0" smtClean="0">
                <a:solidFill>
                  <a:srgbClr val="002060"/>
                </a:solidFill>
                <a:latin typeface="Tahoma" pitchFamily="34" charset="0"/>
              </a:rPr>
              <a:t>Solar) </a:t>
            </a:r>
            <a:endParaRPr lang="en-US" sz="1600" b="1" dirty="0">
              <a:solidFill>
                <a:srgbClr val="002060"/>
              </a:solidFill>
              <a:latin typeface="Tahoma" pitchFamily="34" charset="0"/>
            </a:endParaRPr>
          </a:p>
          <a:p>
            <a:pPr eaLnBrk="1" hangingPunct="1">
              <a:defRPr/>
            </a:pPr>
            <a:endParaRPr lang="en-IN" sz="1600" b="1" dirty="0">
              <a:solidFill>
                <a:srgbClr val="002060"/>
              </a:solidFill>
              <a:latin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050507" y="2108174"/>
            <a:ext cx="608550" cy="625078"/>
          </a:xfrm>
          <a:prstGeom prst="rect">
            <a:avLst/>
          </a:prstGeom>
          <a:effectLst>
            <a:glow rad="127000">
              <a:schemeClr val="accent1">
                <a:alpha val="17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227976266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452596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IN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SCENARIO OF REAL TIME/DAILY RE GENERATION DATA -RAJASTHAN</a:t>
            </a:r>
            <a:endParaRPr lang="en-IN" sz="5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577509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14400" y="609600"/>
            <a:ext cx="7959230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7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STATUS OF RE GENERATORS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3400" y="1752600"/>
            <a:ext cx="8229600" cy="11430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R="0" lvl="0" indent="0" algn="just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28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TELEMETRY APRROVAL BY SLDC GIVEN TO RE GENERATORS TO BE CONNECTED IN NEAR FUTURE</a:t>
            </a:r>
          </a:p>
        </p:txBody>
      </p:sp>
      <p:graphicFrame>
        <p:nvGraphicFramePr>
          <p:cNvPr id="11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2597528"/>
              </p:ext>
            </p:extLst>
          </p:nvPr>
        </p:nvGraphicFramePr>
        <p:xfrm>
          <a:off x="381000" y="3429000"/>
          <a:ext cx="8458200" cy="29299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1375509">
                <a:tc>
                  <a:txBody>
                    <a:bodyPr/>
                    <a:lstStyle/>
                    <a:p>
                      <a:r>
                        <a:rPr lang="en-US" sz="2800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TYPE OF RE GENERATOR</a:t>
                      </a:r>
                      <a:endParaRPr lang="en-US" sz="2800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NO. OF RE GENERATORS WHOSE SCHEME APPROVED BY SLDC</a:t>
                      </a:r>
                      <a:endParaRPr lang="en-US" sz="2800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83505">
                <a:tc>
                  <a:txBody>
                    <a:bodyPr/>
                    <a:lstStyle/>
                    <a:p>
                      <a:r>
                        <a:rPr lang="en-US" sz="2800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SOLAR</a:t>
                      </a:r>
                      <a:endParaRPr lang="en-US" sz="2800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   (1095 MW)</a:t>
                      </a:r>
                      <a:endParaRPr lang="en-US" sz="2800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83505">
                <a:tc>
                  <a:txBody>
                    <a:bodyPr/>
                    <a:lstStyle/>
                    <a:p>
                      <a:r>
                        <a:rPr lang="en-US" sz="2800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WIND</a:t>
                      </a:r>
                      <a:endParaRPr lang="en-US" sz="2800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11 (2004 MW)</a:t>
                      </a:r>
                      <a:endParaRPr lang="en-US" sz="2800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76881">
                <a:tc>
                  <a:txBody>
                    <a:bodyPr/>
                    <a:lstStyle/>
                    <a:p>
                      <a:r>
                        <a:rPr lang="en-US" sz="2800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US" sz="2800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  <a:endParaRPr lang="en-US" sz="2800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14400" y="762000"/>
            <a:ext cx="7959230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700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STATUS OF RE GENERATORS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09600" y="1828800"/>
            <a:ext cx="8229600" cy="1143000"/>
          </a:xfrm>
          <a:prstGeom prst="rect">
            <a:avLst/>
          </a:prstGeom>
        </p:spPr>
        <p:txBody>
          <a:bodyPr vert="horz" anchor="t">
            <a:noAutofit/>
          </a:bodyPr>
          <a:lstStyle/>
          <a:p>
            <a:pPr marR="0" lvl="0" indent="0" algn="ctr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lang="en-US" sz="28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OF RE GENERATORS CONNECTED TO SLDC RAJASTHAN</a:t>
            </a: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4620695"/>
              </p:ext>
            </p:extLst>
          </p:nvPr>
        </p:nvGraphicFramePr>
        <p:xfrm>
          <a:off x="152400" y="3352800"/>
          <a:ext cx="8763000" cy="2949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2218189"/>
                <a:gridCol w="2072081"/>
                <a:gridCol w="1912690"/>
                <a:gridCol w="1112240"/>
              </a:tblGrid>
              <a:tr h="1066800"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TYPE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err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NOs.</a:t>
                      </a:r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INTEGRATED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err="1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NOs.</a:t>
                      </a:r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REPORTING 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REPORTING %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MODE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97276"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SOLAR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40(936 MW)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32(825 MW)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80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en-US" sz="2600" b="1" kern="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buFont typeface="Arial" pitchFamily="34" charset="0"/>
                        <a:buNone/>
                      </a:pPr>
                      <a:endParaRPr lang="en-US" sz="2600" b="1" kern="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GPRS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97276"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WIND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   (434 MW)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   (63 MW)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382377"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47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600" b="1" kern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endParaRPr lang="en-US" sz="2600" b="1" kern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IN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ROAD MAP TO REAL TIME </a:t>
            </a:r>
          </a:p>
          <a:p>
            <a:pPr marL="0" indent="0" algn="ctr">
              <a:buNone/>
            </a:pPr>
            <a:r>
              <a:rPr lang="en-IN" sz="5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sz="5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 GENERATION DATA -RAJASTHAN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4815897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82000" y="228600"/>
            <a:ext cx="7620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4498393-62FB-4C8C-B9D9-81B0DDCC91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561" y="381000"/>
            <a:ext cx="8136903" cy="599728"/>
          </a:xfrm>
        </p:spPr>
        <p:txBody>
          <a:bodyPr anchor="ctr">
            <a:noAutofit/>
          </a:bodyPr>
          <a:lstStyle/>
          <a:p>
            <a:pPr eaLnBrk="1" hangingPunct="1">
              <a:defRPr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rPr>
              <a:t>Proposed System Architecture for Smart Grid Initiative/ Platform in RVPN</a:t>
            </a:r>
          </a:p>
        </p:txBody>
      </p:sp>
      <p:sp>
        <p:nvSpPr>
          <p:cNvPr id="33797" name="Slide Number Placeholder 3"/>
          <p:cNvSpPr txBox="1">
            <a:spLocks noGrp="1"/>
          </p:cNvSpPr>
          <p:nvPr/>
        </p:nvSpPr>
        <p:spPr bwMode="auto">
          <a:xfrm>
            <a:off x="8077200" y="228600"/>
            <a:ext cx="762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en-US" sz="1200">
              <a:latin typeface="Verdana" pitchFamily="34" charset="0"/>
            </a:endParaRPr>
          </a:p>
        </p:txBody>
      </p:sp>
      <p:pic>
        <p:nvPicPr>
          <p:cNvPr id="7783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620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008" y="178130"/>
            <a:ext cx="8288976" cy="47501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000" b="1" dirty="0" smtClean="0">
                <a:solidFill>
                  <a:srgbClr val="002060"/>
                </a:solidFill>
                <a:latin typeface="Arial" pitchFamily="34" charset="0"/>
                <a:ea typeface="+mn-ea"/>
                <a:cs typeface="Arial" pitchFamily="34" charset="0"/>
              </a:rPr>
              <a:t>Broad objectives of SMART TRANSMISSION NETWORK &amp; ASSET MANAGEMENT SYSTEM (STNAMS)</a:t>
            </a:r>
            <a:endParaRPr lang="fr-FR" sz="2000" b="1" dirty="0" smtClean="0">
              <a:solidFill>
                <a:srgbClr val="002060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आयत 3"/>
          <p:cNvSpPr/>
          <p:nvPr/>
        </p:nvSpPr>
        <p:spPr>
          <a:xfrm>
            <a:off x="593766" y="836712"/>
            <a:ext cx="8082690" cy="57065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2000" dirty="0" smtClean="0">
              <a:solidFill>
                <a:srgbClr val="6C1F8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6C1F80"/>
                </a:solidFill>
              </a:rPr>
              <a:t> </a:t>
            </a:r>
            <a:r>
              <a:rPr lang="en-US" sz="1800" dirty="0" smtClean="0">
                <a:solidFill>
                  <a:srgbClr val="002060"/>
                </a:solidFill>
              </a:rPr>
              <a:t>Visualization and Situational Awareness of Transmission Grid</a:t>
            </a:r>
          </a:p>
          <a:p>
            <a:pPr algn="just"/>
            <a:endParaRPr lang="en-US" sz="1800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 System for Real time monitoring and Control of Substations and Grid</a:t>
            </a:r>
          </a:p>
          <a:p>
            <a:pPr algn="just"/>
            <a:r>
              <a:rPr lang="en-US" sz="1800" dirty="0" smtClean="0">
                <a:solidFill>
                  <a:srgbClr val="002060"/>
                </a:solidFill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Decision Support System for maintaining of Voltage Profile and Reactive Power Management</a:t>
            </a:r>
          </a:p>
          <a:p>
            <a:pPr algn="just"/>
            <a:endParaRPr lang="en-US" sz="1800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 Wide Area Monitoring and Protection </a:t>
            </a:r>
          </a:p>
          <a:p>
            <a:pPr algn="just">
              <a:buFont typeface="Arial" pitchFamily="34" charset="0"/>
              <a:buChar char="•"/>
            </a:pPr>
            <a:endParaRPr lang="en-US" sz="1800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 Accuracy of Data for Planning Studies, Forecasting and implementing  of required analytics for Decision Making</a:t>
            </a:r>
          </a:p>
          <a:p>
            <a:pPr algn="just"/>
            <a:endParaRPr lang="en-US" sz="1800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Reactive Power Management</a:t>
            </a:r>
            <a:endParaRPr lang="en-US" sz="1800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en-US" sz="1800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Grid Security and Stability Management</a:t>
            </a:r>
          </a:p>
          <a:p>
            <a:pPr algn="just"/>
            <a:endParaRPr lang="en-US" sz="1800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 Remote Operation of Substations </a:t>
            </a:r>
          </a:p>
          <a:p>
            <a:pPr algn="just"/>
            <a:endParaRPr lang="en-US" sz="1800" dirty="0" smtClean="0">
              <a:solidFill>
                <a:srgbClr val="00206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2060"/>
                </a:solidFill>
              </a:rPr>
              <a:t>Reliable Communication Backbone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solidFill>
                <a:srgbClr val="6C1F80"/>
              </a:solidFill>
            </a:endParaRPr>
          </a:p>
          <a:p>
            <a:endParaRPr lang="en-US" sz="2000" dirty="0" smtClean="0">
              <a:solidFill>
                <a:srgbClr val="6C1F80"/>
              </a:solidFill>
            </a:endParaRPr>
          </a:p>
          <a:p>
            <a:endParaRPr lang="en-US" sz="2000" dirty="0" smtClean="0">
              <a:solidFill>
                <a:srgbClr val="6C1F80"/>
              </a:solidFill>
            </a:endParaRPr>
          </a:p>
          <a:p>
            <a:endParaRPr lang="en-US" sz="2000" dirty="0" smtClean="0">
              <a:solidFill>
                <a:srgbClr val="6C1F8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6C1F80"/>
                </a:solidFill>
              </a:rPr>
              <a:t> </a:t>
            </a:r>
            <a:endParaRPr lang="en-US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IN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43937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564</TotalTime>
  <Words>1155</Words>
  <Application>Microsoft Office PowerPoint</Application>
  <PresentationFormat>On-screen Show (4:3)</PresentationFormat>
  <Paragraphs>269</Paragraphs>
  <Slides>23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Trek</vt:lpstr>
      <vt:lpstr>Photo Editor Photo</vt:lpstr>
      <vt:lpstr>WELCOME TO  RAJASTHAN SLDC  Rajasthan Rajya Vidyut Prasaran Nigam Ltd. </vt:lpstr>
      <vt:lpstr>RAJASTHAN SLDC  Rajasthan Rajya Vidyut Prasaran Nigam Ltd. </vt:lpstr>
      <vt:lpstr>LOCATION OF EXISTING WIND AND SOLAR PROJECTS IN RAJASTHAN (AS ON 31st MARCH, 2018)</vt:lpstr>
      <vt:lpstr>PowerPoint Presentation</vt:lpstr>
      <vt:lpstr>PowerPoint Presentation</vt:lpstr>
      <vt:lpstr>PowerPoint Presentation</vt:lpstr>
      <vt:lpstr>PowerPoint Presentation</vt:lpstr>
      <vt:lpstr>Proposed System Architecture for Smart Grid Initiative/ Platform in RVPN</vt:lpstr>
      <vt:lpstr>Broad objectives of SMART TRANSMISSION NETWORK &amp; ASSET MANAGEMENT SYSTEM (STNAMS)</vt:lpstr>
      <vt:lpstr>PowerPoint Presentation</vt:lpstr>
      <vt:lpstr>PowerPoint Presentation</vt:lpstr>
      <vt:lpstr>Various packages proposed under STNAMS</vt:lpstr>
      <vt:lpstr>SCADA/EMS PACKAGE MAIN ELEMENTS PACKEAGE-A1</vt:lpstr>
      <vt:lpstr>ICT PACKAGE-B MAIN ELEMENTS</vt:lpstr>
      <vt:lpstr>OPGW PACKAGE-C MAIN ELEMENTS</vt:lpstr>
      <vt:lpstr>    BROAD OBJECTIVE OF SMART TRANSMISSION OPERATIONS MANAGEMENT SYSTEM (STOMS)</vt:lpstr>
      <vt:lpstr>STATUS OF STOMS WITH SPECIAL REFERENCE TO RE GENERATION DATA</vt:lpstr>
      <vt:lpstr>Screen shots-real time block wise data of re generators </vt:lpstr>
      <vt:lpstr>PowerPoint Presentation</vt:lpstr>
      <vt:lpstr>PowerPoint Presentation</vt:lpstr>
      <vt:lpstr>PowerPoint Presentation</vt:lpstr>
      <vt:lpstr>PowerPoint Presentation</vt:lpstr>
      <vt:lpstr>THANK YOU kale.va@rvpn.co.in mathur.sanjay@rvpn.co.in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India</dc:creator>
  <cp:lastModifiedBy>HP</cp:lastModifiedBy>
  <cp:revision>58</cp:revision>
  <dcterms:created xsi:type="dcterms:W3CDTF">2018-05-02T01:50:09Z</dcterms:created>
  <dcterms:modified xsi:type="dcterms:W3CDTF">2018-05-04T14:16:51Z</dcterms:modified>
</cp:coreProperties>
</file>