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charts/chart8.xml" ContentType="application/vnd.openxmlformats-officedocument.drawingml.chart+xml"/>
  <Override PartName="/ppt/theme/themeOverride1.xml" ContentType="application/vnd.openxmlformats-officedocument.themeOverride+xml"/>
  <Override PartName="/ppt/drawings/drawing3.xml" ContentType="application/vnd.openxmlformats-officedocument.drawingml.chartshapes+xml"/>
  <Override PartName="/ppt/charts/chart9.xml" ContentType="application/vnd.openxmlformats-officedocument.drawingml.chart+xml"/>
  <Override PartName="/ppt/theme/themeOverride2.xml" ContentType="application/vnd.openxmlformats-officedocument.themeOverride+xml"/>
  <Override PartName="/ppt/drawings/drawing4.xml" ContentType="application/vnd.openxmlformats-officedocument.drawingml.chartshapes+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5.xml" ContentType="application/vnd.openxmlformats-officedocument.drawingml.chartshapes+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6.xml" ContentType="application/vnd.openxmlformats-officedocument.drawingml.chartshapes+xml"/>
  <Override PartName="/ppt/charts/chart12.xml" ContentType="application/vnd.openxmlformats-officedocument.drawingml.chart+xml"/>
  <Override PartName="/ppt/drawings/drawing7.xml" ContentType="application/vnd.openxmlformats-officedocument.drawingml.chartshapes+xml"/>
  <Override PartName="/ppt/charts/chart13.xml" ContentType="application/vnd.openxmlformats-officedocument.drawingml.chart+xml"/>
  <Override PartName="/ppt/theme/themeOverride3.xml" ContentType="application/vnd.openxmlformats-officedocument.themeOverride+xml"/>
  <Override PartName="/ppt/drawings/drawing8.xml" ContentType="application/vnd.openxmlformats-officedocument.drawingml.chartshapes+xml"/>
  <Override PartName="/ppt/charts/chart14.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9.xml" ContentType="application/vnd.openxmlformats-officedocument.drawingml.chartshapes+xml"/>
  <Override PartName="/ppt/charts/chart15.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0.xml" ContentType="application/vnd.openxmlformats-officedocument.drawingml.chartshapes+xml"/>
  <Override PartName="/ppt/charts/chart16.xml" ContentType="application/vnd.openxmlformats-officedocument.drawingml.chart+xml"/>
  <Override PartName="/ppt/theme/themeOverride4.xml" ContentType="application/vnd.openxmlformats-officedocument.themeOverride+xml"/>
  <Override PartName="/ppt/drawings/drawing11.xml" ContentType="application/vnd.openxmlformats-officedocument.drawingml.chartshapes+xml"/>
  <Override PartName="/ppt/charts/chart17.xml" ContentType="application/vnd.openxmlformats-officedocument.drawingml.chart+xml"/>
  <Override PartName="/ppt/theme/themeOverride5.xml" ContentType="application/vnd.openxmlformats-officedocument.themeOverride+xml"/>
  <Override PartName="/ppt/drawings/drawing12.xml" ContentType="application/vnd.openxmlformats-officedocument.drawingml.chartshapes+xml"/>
  <Override PartName="/ppt/charts/chart18.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3.xml" ContentType="application/vnd.openxmlformats-officedocument.drawingml.chartshapes+xml"/>
  <Override PartName="/ppt/charts/chart19.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4.xml" ContentType="application/vnd.openxmlformats-officedocument.drawingml.chartshapes+xml"/>
  <Override PartName="/ppt/charts/chart20.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21.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2.xml" ContentType="application/vnd.openxmlformats-officedocument.drawingml.chart+xml"/>
  <Override PartName="/ppt/charts/style16.xml" ContentType="application/vnd.ms-office.chartstyle+xml"/>
  <Override PartName="/ppt/charts/colors16.xml" ContentType="application/vnd.ms-office.chartcolorstyle+xml"/>
  <Override PartName="/ppt/drawings/drawing15.xml" ContentType="application/vnd.openxmlformats-officedocument.drawingml.chartshapes+xml"/>
  <Override PartName="/ppt/charts/chart23.xml" ContentType="application/vnd.openxmlformats-officedocument.drawingml.chart+xml"/>
  <Override PartName="/ppt/charts/style17.xml" ContentType="application/vnd.ms-office.chartstyle+xml"/>
  <Override PartName="/ppt/charts/colors17.xml" ContentType="application/vnd.ms-office.chartcolorstyle+xml"/>
  <Override PartName="/ppt/drawings/drawing16.xml" ContentType="application/vnd.openxmlformats-officedocument.drawingml.chartshapes+xml"/>
  <Override PartName="/ppt/charts/chart24.xml" ContentType="application/vnd.openxmlformats-officedocument.drawingml.chart+xml"/>
  <Override PartName="/ppt/charts/style18.xml" ContentType="application/vnd.ms-office.chartstyle+xml"/>
  <Override PartName="/ppt/charts/colors18.xml" ContentType="application/vnd.ms-office.chartcolorstyle+xml"/>
  <Override PartName="/ppt/drawings/drawing17.xml" ContentType="application/vnd.openxmlformats-officedocument.drawingml.chartshapes+xml"/>
  <Override PartName="/ppt/charts/chart25.xml" ContentType="application/vnd.openxmlformats-officedocument.drawingml.chart+xml"/>
  <Override PartName="/ppt/charts/style19.xml" ContentType="application/vnd.ms-office.chartstyle+xml"/>
  <Override PartName="/ppt/charts/colors19.xml" ContentType="application/vnd.ms-office.chartcolorstyle+xml"/>
  <Override PartName="/ppt/drawings/drawing18.xml" ContentType="application/vnd.openxmlformats-officedocument.drawingml.chartshapes+xml"/>
  <Override PartName="/ppt/charts/chart26.xml" ContentType="application/vnd.openxmlformats-officedocument.drawingml.chart+xml"/>
  <Override PartName="/ppt/charts/style20.xml" ContentType="application/vnd.ms-office.chartstyle+xml"/>
  <Override PartName="/ppt/charts/colors20.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595" r:id="rId2"/>
    <p:sldId id="583" r:id="rId3"/>
    <p:sldId id="584" r:id="rId4"/>
    <p:sldId id="622" r:id="rId5"/>
    <p:sldId id="623" r:id="rId6"/>
    <p:sldId id="624" r:id="rId7"/>
    <p:sldId id="587" r:id="rId8"/>
    <p:sldId id="614" r:id="rId9"/>
    <p:sldId id="608" r:id="rId10"/>
    <p:sldId id="609" r:id="rId11"/>
    <p:sldId id="611" r:id="rId12"/>
    <p:sldId id="612" r:id="rId13"/>
    <p:sldId id="626" r:id="rId14"/>
    <p:sldId id="558" r:id="rId15"/>
    <p:sldId id="562" r:id="rId16"/>
    <p:sldId id="563" r:id="rId17"/>
    <p:sldId id="620" r:id="rId18"/>
    <p:sldId id="643" r:id="rId19"/>
    <p:sldId id="652" r:id="rId20"/>
    <p:sldId id="642" r:id="rId21"/>
    <p:sldId id="654" r:id="rId22"/>
    <p:sldId id="644" r:id="rId23"/>
    <p:sldId id="653" r:id="rId24"/>
    <p:sldId id="648" r:id="rId25"/>
    <p:sldId id="571" r:id="rId26"/>
    <p:sldId id="634" r:id="rId27"/>
    <p:sldId id="635" r:id="rId28"/>
    <p:sldId id="636" r:id="rId29"/>
    <p:sldId id="637" r:id="rId30"/>
    <p:sldId id="638" r:id="rId31"/>
    <p:sldId id="633" r:id="rId32"/>
    <p:sldId id="640" r:id="rId33"/>
    <p:sldId id="641" r:id="rId34"/>
    <p:sldId id="630" r:id="rId35"/>
    <p:sldId id="631" r:id="rId36"/>
    <p:sldId id="632" r:id="rId37"/>
    <p:sldId id="572" r:id="rId38"/>
    <p:sldId id="639" r:id="rId39"/>
    <p:sldId id="566" r:id="rId40"/>
    <p:sldId id="567" r:id="rId41"/>
    <p:sldId id="568" r:id="rId42"/>
    <p:sldId id="569" r:id="rId43"/>
    <p:sldId id="603" r:id="rId44"/>
    <p:sldId id="570" r:id="rId45"/>
    <p:sldId id="573" r:id="rId46"/>
    <p:sldId id="604" r:id="rId47"/>
    <p:sldId id="575" r:id="rId48"/>
    <p:sldId id="576" r:id="rId49"/>
    <p:sldId id="600" r:id="rId50"/>
    <p:sldId id="605" r:id="rId51"/>
    <p:sldId id="606" r:id="rId52"/>
    <p:sldId id="577" r:id="rId53"/>
    <p:sldId id="578" r:id="rId54"/>
    <p:sldId id="579" r:id="rId55"/>
    <p:sldId id="582" r:id="rId56"/>
    <p:sldId id="594" r:id="rId57"/>
    <p:sldId id="596" r:id="rId58"/>
    <p:sldId id="597" r:id="rId59"/>
    <p:sldId id="628" r:id="rId60"/>
    <p:sldId id="629" r:id="rId61"/>
  </p:sldIdLst>
  <p:sldSz cx="12192000" cy="68580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9" autoAdjust="0"/>
    <p:restoredTop sz="94660" autoAdjust="0"/>
  </p:normalViewPr>
  <p:slideViewPr>
    <p:cSldViewPr snapToGrid="0">
      <p:cViewPr>
        <p:scale>
          <a:sx n="66" d="100"/>
          <a:sy n="66" d="100"/>
        </p:scale>
        <p:origin x="900" y="234"/>
      </p:cViewPr>
      <p:guideLst>
        <p:guide orient="horz" pos="2160"/>
        <p:guide pos="3840"/>
      </p:guideLst>
    </p:cSldViewPr>
  </p:slideViewPr>
  <p:outlineViewPr>
    <p:cViewPr>
      <p:scale>
        <a:sx n="33" d="100"/>
        <a:sy n="33" d="100"/>
      </p:scale>
      <p:origin x="0" y="11274"/>
    </p:cViewPr>
  </p:outlineViewPr>
  <p:notesTextViewPr>
    <p:cViewPr>
      <p:scale>
        <a:sx n="1" d="1"/>
        <a:sy n="1" d="1"/>
      </p:scale>
      <p:origin x="0" y="0"/>
    </p:cViewPr>
  </p:notesTextViewPr>
  <p:sorterViewPr>
    <p:cViewPr>
      <p:scale>
        <a:sx n="100" d="100"/>
        <a:sy n="100" d="100"/>
      </p:scale>
      <p:origin x="0" y="-652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file:///\\10.2.100.77\d\Satyendra\REIF\All%20India%20Installed%20Capacit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5.xml"/></Relationships>
</file>

<file path=ppt/charts/_rels/chart11.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6.xml"/></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oleObject" Target="file:///\\Wrldcfileserver.wrldc.local\MIS$\GUJ%20%20and%20MP%20Wind%20&amp;%20Solar%20Demand%2028-03-2018.xlsm" TargetMode="External"/></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oleObject" Target="file:///\\Wrldcfileserver.wrldc.local\MIS$\GUJ%20%20and%20MP%20Wind%20&amp;%20Solar%20Demand%2028-03-2018.xlsm" TargetMode="External"/><Relationship Id="rId1" Type="http://schemas.openxmlformats.org/officeDocument/2006/relationships/themeOverride" Target="../theme/themeOverride3.xml"/></Relationships>
</file>

<file path=ppt/charts/_rels/chart14.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9.xml"/></Relationships>
</file>

<file path=ppt/charts/_rels/chart15.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0.xm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11.xml"/><Relationship Id="rId2" Type="http://schemas.openxmlformats.org/officeDocument/2006/relationships/oleObject" Target="file:///\\Wrldcfileserver.wrldc.local\MIS$\GUJ%20%20and%20MP%20Wind%20&amp;%20Solar%20Demand%2028-03-2018.xlsm" TargetMode="External"/><Relationship Id="rId1" Type="http://schemas.openxmlformats.org/officeDocument/2006/relationships/themeOverride" Target="../theme/themeOverride4.xml"/></Relationships>
</file>

<file path=ppt/charts/_rels/chart17.xml.rels><?xml version="1.0" encoding="UTF-8" standalone="yes"?>
<Relationships xmlns="http://schemas.openxmlformats.org/package/2006/relationships"><Relationship Id="rId3" Type="http://schemas.openxmlformats.org/officeDocument/2006/relationships/chartUserShapes" Target="../drawings/drawing12.xml"/><Relationship Id="rId2" Type="http://schemas.openxmlformats.org/officeDocument/2006/relationships/oleObject" Target="file:///\\Wrldcfileserver.wrldc.local\MIS$\GUJ%20%20and%20MP%20Wind%20&amp;%20Solar%20Demand%2028-03-2018.xlsm" TargetMode="External"/><Relationship Id="rId1" Type="http://schemas.openxmlformats.org/officeDocument/2006/relationships/themeOverride" Target="../theme/themeOverride5.xml"/></Relationships>
</file>

<file path=ppt/charts/_rels/chart18.xml.rels><?xml version="1.0" encoding="UTF-8" standalone="yes"?>
<Relationships xmlns="http://schemas.openxmlformats.org/package/2006/relationships"><Relationship Id="rId3" Type="http://schemas.openxmlformats.org/officeDocument/2006/relationships/oleObject" Target="file:///\\Wrldcfileserver.wrldc.local\MIS$\Temp\Scada%20Vs%20State%2002-05-2018.xlsx" TargetMode="Externa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3.xml"/></Relationships>
</file>

<file path=ppt/charts/_rels/chart19.xml.rels><?xml version="1.0" encoding="UTF-8" standalone="yes"?>
<Relationships xmlns="http://schemas.openxmlformats.org/package/2006/relationships"><Relationship Id="rId3" Type="http://schemas.openxmlformats.org/officeDocument/2006/relationships/oleObject" Target="file:///\\Wrldcfileserver.wrldc.local\MIS$\Temp\Scada%20Vs%20State%2002-05-2018.xlsx"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4.xml"/></Relationships>
</file>

<file path=ppt/charts/_rels/chart2.xml.rels><?xml version="1.0" encoding="UTF-8" standalone="yes"?>
<Relationships xmlns="http://schemas.openxmlformats.org/package/2006/relationships"><Relationship Id="rId3" Type="http://schemas.openxmlformats.org/officeDocument/2006/relationships/oleObject" Target="file:///\\10.2.100.77\d\Satyendra\REIF\All%20India%20Installed%20Capacity.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oleObject" Target="file:///\\10.2.100.77\d\Satyendra\REIF\Karad%20voltage%20plot.xlsx" TargetMode="External"/><Relationship Id="rId2" Type="http://schemas.microsoft.com/office/2011/relationships/chartColorStyle" Target="colors14.xml"/><Relationship Id="rId1" Type="http://schemas.microsoft.com/office/2011/relationships/chartStyle" Target="style14.xml"/></Relationships>
</file>

<file path=ppt/charts/_rels/chart21.xml.rels><?xml version="1.0" encoding="UTF-8" standalone="yes"?>
<Relationships xmlns="http://schemas.openxmlformats.org/package/2006/relationships"><Relationship Id="rId3" Type="http://schemas.openxmlformats.org/officeDocument/2006/relationships/oleObject" Target="file:///\\10.2.100.77\d\Satyendra\REIF\Karad%20voltage%20plot.xlsx" TargetMode="External"/><Relationship Id="rId2" Type="http://schemas.microsoft.com/office/2011/relationships/chartColorStyle" Target="colors15.xml"/><Relationship Id="rId1" Type="http://schemas.microsoft.com/office/2011/relationships/chartStyle" Target="style15.xml"/></Relationships>
</file>

<file path=ppt/charts/_rels/chart22.xml.rels><?xml version="1.0" encoding="UTF-8" standalone="yes"?>
<Relationships xmlns="http://schemas.openxmlformats.org/package/2006/relationships"><Relationship Id="rId3" Type="http://schemas.openxmlformats.org/officeDocument/2006/relationships/oleObject" Target="file:///\\10.2.100.77\d\Satyendra\REIF\Wind%20Forecast_Excel_21082017Blockwise%20Revised.xlsm" TargetMode="Externa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chartUserShapes" Target="../drawings/drawing15.xml"/></Relationships>
</file>

<file path=ppt/charts/_rels/chart23.xml.rels><?xml version="1.0" encoding="UTF-8" standalone="yes"?>
<Relationships xmlns="http://schemas.openxmlformats.org/package/2006/relationships"><Relationship Id="rId3" Type="http://schemas.openxmlformats.org/officeDocument/2006/relationships/oleObject" Target="file:///\\10.2.100.77\d\Satyendra\REIF\Wind%20Forecast_Excel_21082017Blockwise%20Revised.xlsm" TargetMode="Externa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chartUserShapes" Target="../drawings/drawing16.xml"/></Relationships>
</file>

<file path=ppt/charts/_rels/chart24.xml.rels><?xml version="1.0" encoding="UTF-8" standalone="yes"?>
<Relationships xmlns="http://schemas.openxmlformats.org/package/2006/relationships"><Relationship Id="rId3" Type="http://schemas.openxmlformats.org/officeDocument/2006/relationships/oleObject" Target="file:///\\10.2.100.77\d\Satyendra\REIF\Wind%20Forecast_Excel_21082017Blockwise%20Revised.xlsm" TargetMode="Externa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17.xml"/></Relationships>
</file>

<file path=ppt/charts/_rels/chart25.xml.rels><?xml version="1.0" encoding="UTF-8" standalone="yes"?>
<Relationships xmlns="http://schemas.openxmlformats.org/package/2006/relationships"><Relationship Id="rId3" Type="http://schemas.openxmlformats.org/officeDocument/2006/relationships/oleObject" Target="file:///\\10.2.100.77\d\Satyendra\REIF\Wind%20Forecast_Excel_21082017Blockwise%20Revised.xlsm" TargetMode="Externa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chartUserShapes" Target="../drawings/drawing18.xml"/></Relationships>
</file>

<file path=ppt/charts/_rels/chart26.xml.rels><?xml version="1.0" encoding="UTF-8" standalone="yes"?>
<Relationships xmlns="http://schemas.openxmlformats.org/package/2006/relationships"><Relationship Id="rId3" Type="http://schemas.openxmlformats.org/officeDocument/2006/relationships/oleObject" Target="file:///D:\d%20drive\Grid%20Management\OCC\OCC-2018\Mar'18\6th%20July'17.xlsx" TargetMode="External"/><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oleObject" Target="file:///\\Wrldcfileserver.wrldc.local\MIS$\Satyendra\REIF\All%20India%20Installed%20Capacity.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Wrldcfileserver.wrldc.local\MIS$\Satyendra\REIF\All%20India%20Installed%20Capacity.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Wrldcfileserver.wrldc.local\MIS$\Satyendra\REIF\All%20India%20Installed%20Capacity.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oleObject" Target="file:///\\Wrldcfileserver.wrldc.local\MIS$\Jaipur%20Meeting%20dtd%204th%20May%202018\Scada%20Vs%20State%2002-05-2018.xlsx" TargetMode="Externa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Wrldcfileserver.wrldc.local\MIS$\GUJ%20%20and%20MP%20Wind%20&amp;%20Solar%20Demand%2028-03-2018.xlsm" TargetMode="External"/><Relationship Id="rId1" Type="http://schemas.openxmlformats.org/officeDocument/2006/relationships/themeOverride" Target="../theme/themeOverride1.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Wrldcfileserver.wrldc.local\MIS$\GUJ%20%20and%20MP%20Wind%20&amp;%20Solar%20Demand%2028-03-2018.xlsm"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baseline="0">
                <a:solidFill>
                  <a:sysClr val="windowText" lastClr="000000"/>
                </a:solidFill>
                <a:latin typeface="+mn-lt"/>
                <a:ea typeface="+mn-ea"/>
                <a:cs typeface="+mn-cs"/>
              </a:defRPr>
            </a:pPr>
            <a:r>
              <a:rPr lang="en-US" sz="2400"/>
              <a:t>Fuel wise Installed capacity (as on 31.03.2018)</a:t>
            </a:r>
          </a:p>
        </c:rich>
      </c:tx>
      <c:layout>
        <c:manualLayout>
          <c:xMode val="edge"/>
          <c:yMode val="edge"/>
          <c:x val="0.2702297067159159"/>
          <c:y val="3.4242726435922076E-3"/>
        </c:manualLayout>
      </c:layout>
      <c:overlay val="0"/>
      <c:spPr>
        <a:noFill/>
        <a:ln>
          <a:noFill/>
        </a:ln>
        <a:effectLst/>
      </c:spPr>
      <c:txPr>
        <a:bodyPr rot="0" spcFirstLastPara="1" vertOverflow="ellipsis" vert="horz" wrap="square" anchor="ctr" anchorCtr="1"/>
        <a:lstStyle/>
        <a:p>
          <a:pPr>
            <a:defRPr sz="2400" b="1" i="0" u="none" strike="noStrike" kern="120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
          <c:y val="0.16457226381608681"/>
          <c:w val="1"/>
          <c:h val="0.71299744874548021"/>
        </c:manualLayout>
      </c:layout>
      <c:ofPieChart>
        <c:ofPieType val="pie"/>
        <c:varyColors val="1"/>
        <c:ser>
          <c:idx val="0"/>
          <c:order val="0"/>
          <c:tx>
            <c:strRef>
              <c:f>Sheet1!$B$3</c:f>
              <c:strCache>
                <c:ptCount val="1"/>
                <c:pt idx="0">
                  <c:v>India</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3623-49EB-8CA2-BB8F461AC6F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3623-49EB-8CA2-BB8F461AC6F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3623-49EB-8CA2-BB8F461AC6F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3623-49EB-8CA2-BB8F461AC6F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extLst>
              <c:ext xmlns:c16="http://schemas.microsoft.com/office/drawing/2014/chart" uri="{C3380CC4-5D6E-409C-BE32-E72D297353CC}">
                <c16:uniqueId val="{00000009-3623-49EB-8CA2-BB8F461AC6FA}"/>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c:spPr>
            <c:extLst>
              <c:ext xmlns:c16="http://schemas.microsoft.com/office/drawing/2014/chart" uri="{C3380CC4-5D6E-409C-BE32-E72D297353CC}">
                <c16:uniqueId val="{0000000B-3623-49EB-8CA2-BB8F461AC6FA}"/>
              </c:ext>
            </c:extLst>
          </c:dPt>
          <c:dPt>
            <c:idx val="6"/>
            <c:bubble3D val="0"/>
            <c:spPr>
              <a:solidFill>
                <a:srgbClr val="FFFF00"/>
              </a:solidFill>
              <a:ln>
                <a:noFill/>
              </a:ln>
              <a:effectLst/>
            </c:spPr>
            <c:extLst>
              <c:ext xmlns:c16="http://schemas.microsoft.com/office/drawing/2014/chart" uri="{C3380CC4-5D6E-409C-BE32-E72D297353CC}">
                <c16:uniqueId val="{0000000D-3623-49EB-8CA2-BB8F461AC6FA}"/>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0F-3623-49EB-8CA2-BB8F461AC6FA}"/>
              </c:ext>
            </c:extLst>
          </c:dPt>
          <c:dPt>
            <c:idx val="8"/>
            <c:bubble3D val="0"/>
            <c:spPr>
              <a:gradFill rotWithShape="1">
                <a:gsLst>
                  <a:gs pos="0">
                    <a:schemeClr val="accent3">
                      <a:lumMod val="60000"/>
                      <a:satMod val="103000"/>
                      <a:lumMod val="102000"/>
                      <a:tint val="94000"/>
                    </a:schemeClr>
                  </a:gs>
                  <a:gs pos="50000">
                    <a:schemeClr val="accent3">
                      <a:lumMod val="60000"/>
                      <a:satMod val="110000"/>
                      <a:lumMod val="100000"/>
                      <a:shade val="100000"/>
                    </a:schemeClr>
                  </a:gs>
                  <a:gs pos="100000">
                    <a:schemeClr val="accent3">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11-3623-49EB-8CA2-BB8F461AC6FA}"/>
              </c:ext>
            </c:extLst>
          </c:dPt>
          <c:dPt>
            <c:idx val="9"/>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c:spPr>
            <c:extLst>
              <c:ext xmlns:c16="http://schemas.microsoft.com/office/drawing/2014/chart" uri="{C3380CC4-5D6E-409C-BE32-E72D297353CC}">
                <c16:uniqueId val="{00000013-3623-49EB-8CA2-BB8F461AC6FA}"/>
              </c:ext>
            </c:extLst>
          </c:dPt>
          <c:dLbls>
            <c:dLbl>
              <c:idx val="0"/>
              <c:layout>
                <c:manualLayout>
                  <c:x val="0.15588732972624231"/>
                  <c:y val="-0.10743558303240161"/>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3623-49EB-8CA2-BB8F461AC6FA}"/>
                </c:ext>
              </c:extLst>
            </c:dLbl>
            <c:dLbl>
              <c:idx val="1"/>
              <c:layout>
                <c:manualLayout>
                  <c:x val="-0.17485925991094689"/>
                  <c:y val="5.1229632386655462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3623-49EB-8CA2-BB8F461AC6FA}"/>
                </c:ext>
              </c:extLst>
            </c:dLbl>
            <c:dLbl>
              <c:idx val="2"/>
              <c:layout>
                <c:manualLayout>
                  <c:x val="-0.1928088877158512"/>
                  <c:y val="-1.8536770210898182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3623-49EB-8CA2-BB8F461AC6FA}"/>
                </c:ext>
              </c:extLst>
            </c:dLbl>
            <c:dLbl>
              <c:idx val="3"/>
              <c:layout>
                <c:manualLayout>
                  <c:x val="6.4168291812685421E-2"/>
                  <c:y val="4.529129122878759E-3"/>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7-3623-49EB-8CA2-BB8F461AC6FA}"/>
                </c:ext>
              </c:extLst>
            </c:dLbl>
            <c:dLbl>
              <c:idx val="4"/>
              <c:layout>
                <c:manualLayout>
                  <c:x val="3.7054306759141142E-3"/>
                  <c:y val="4.6472776557861882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9-3623-49EB-8CA2-BB8F461AC6FA}"/>
                </c:ext>
              </c:extLst>
            </c:dLbl>
            <c:dLbl>
              <c:idx val="5"/>
              <c:layout>
                <c:manualLayout>
                  <c:x val="8.075469659591647E-2"/>
                  <c:y val="-0.1953768324555488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B-3623-49EB-8CA2-BB8F461AC6FA}"/>
                </c:ext>
              </c:extLst>
            </c:dLbl>
            <c:dLbl>
              <c:idx val="6"/>
              <c:layout>
                <c:manualLayout>
                  <c:x val="2.6002622838298287E-5"/>
                  <c:y val="-3.8198471847518005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D-3623-49EB-8CA2-BB8F461AC6FA}"/>
                </c:ext>
              </c:extLst>
            </c:dLbl>
            <c:dLbl>
              <c:idx val="7"/>
              <c:layout>
                <c:manualLayout>
                  <c:x val="-1.1195237770805222E-3"/>
                  <c:y val="-3.8707820406838074E-2"/>
                </c:manualLayout>
              </c:layout>
              <c:dLblPos val="bestFit"/>
              <c:showLegendKey val="0"/>
              <c:showVal val="1"/>
              <c:showCatName val="1"/>
              <c:showSerName val="0"/>
              <c:showPercent val="1"/>
              <c:showBubbleSize val="0"/>
              <c:extLst>
                <c:ext xmlns:c15="http://schemas.microsoft.com/office/drawing/2012/chart" uri="{CE6537A1-D6FC-4f65-9D91-7224C49458BB}">
                  <c15:layout>
                    <c:manualLayout>
                      <c:w val="0.12202637835065969"/>
                      <c:h val="0.13707895169679607"/>
                    </c:manualLayout>
                  </c15:layout>
                </c:ext>
                <c:ext xmlns:c16="http://schemas.microsoft.com/office/drawing/2014/chart" uri="{C3380CC4-5D6E-409C-BE32-E72D297353CC}">
                  <c16:uniqueId val="{0000000F-3623-49EB-8CA2-BB8F461AC6FA}"/>
                </c:ext>
              </c:extLst>
            </c:dLbl>
            <c:dLbl>
              <c:idx val="8"/>
              <c:layout>
                <c:manualLayout>
                  <c:x val="-4.7910575423882065E-2"/>
                  <c:y val="0.1019583578455829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1-3623-49EB-8CA2-BB8F461AC6FA}"/>
                </c:ext>
              </c:extLst>
            </c:dLbl>
            <c:dLbl>
              <c:idx val="9"/>
              <c:layout/>
              <c:tx>
                <c:rich>
                  <a:bodyPr/>
                  <a:lstStyle/>
                  <a:p>
                    <a:r>
                      <a:rPr lang="en-US" dirty="0"/>
                      <a:t>RES</a:t>
                    </a:r>
                    <a:r>
                      <a:rPr lang="en-US" baseline="0" dirty="0"/>
                      <a:t>, </a:t>
                    </a:r>
                    <a:r>
                      <a:rPr lang="en-US" baseline="0" dirty="0" smtClean="0"/>
                      <a:t>65547, 19%</a:t>
                    </a:r>
                    <a:endParaRPr lang="en-US" baseline="0" dirty="0"/>
                  </a:p>
                </c:rich>
              </c:tx>
              <c:dLblPos val="inEnd"/>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3-3623-49EB-8CA2-BB8F461AC6FA}"/>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dLblPos val="inEnd"/>
            <c:showLegendKey val="0"/>
            <c:showVal val="1"/>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Sheet1!$C$2:$K$2</c:f>
              <c:strCache>
                <c:ptCount val="9"/>
                <c:pt idx="0">
                  <c:v>Coal</c:v>
                </c:pt>
                <c:pt idx="1">
                  <c:v>Gas</c:v>
                </c:pt>
                <c:pt idx="2">
                  <c:v>Diesel</c:v>
                </c:pt>
                <c:pt idx="3">
                  <c:v>Nuclear</c:v>
                </c:pt>
                <c:pt idx="4">
                  <c:v>Hydro</c:v>
                </c:pt>
                <c:pt idx="5">
                  <c:v>Wind</c:v>
                </c:pt>
                <c:pt idx="6">
                  <c:v>Solar</c:v>
                </c:pt>
                <c:pt idx="7">
                  <c:v>Bio power</c:v>
                </c:pt>
                <c:pt idx="8">
                  <c:v>Small Hydro</c:v>
                </c:pt>
              </c:strCache>
            </c:strRef>
          </c:cat>
          <c:val>
            <c:numRef>
              <c:f>Sheet1!$C$3:$K$3</c:f>
              <c:numCache>
                <c:formatCode>0</c:formatCode>
                <c:ptCount val="9"/>
                <c:pt idx="0">
                  <c:v>197171.5</c:v>
                </c:pt>
                <c:pt idx="1">
                  <c:v>24897.46</c:v>
                </c:pt>
                <c:pt idx="2">
                  <c:v>837.63</c:v>
                </c:pt>
                <c:pt idx="3">
                  <c:v>6780</c:v>
                </c:pt>
                <c:pt idx="4">
                  <c:v>45293.42</c:v>
                </c:pt>
                <c:pt idx="5">
                  <c:v>32957.86</c:v>
                </c:pt>
                <c:pt idx="6">
                  <c:v>19584.18</c:v>
                </c:pt>
                <c:pt idx="7">
                  <c:v>8527.8799999999992</c:v>
                </c:pt>
                <c:pt idx="8">
                  <c:v>4476.66</c:v>
                </c:pt>
              </c:numCache>
            </c:numRef>
          </c:val>
          <c:extLst>
            <c:ext xmlns:c16="http://schemas.microsoft.com/office/drawing/2014/chart" uri="{C3380CC4-5D6E-409C-BE32-E72D297353CC}">
              <c16:uniqueId val="{00000014-3623-49EB-8CA2-BB8F461AC6FA}"/>
            </c:ext>
          </c:extLst>
        </c:ser>
        <c:dLbls>
          <c:dLblPos val="inEnd"/>
          <c:showLegendKey val="0"/>
          <c:showVal val="0"/>
          <c:showCatName val="0"/>
          <c:showSerName val="0"/>
          <c:showPercent val="1"/>
          <c:showBubbleSize val="0"/>
          <c:showLeaderLines val="1"/>
        </c:dLbls>
        <c:gapWidth val="100"/>
        <c:splitType val="pos"/>
        <c:splitPos val="4"/>
        <c:secondPieSize val="75"/>
        <c:serLines>
          <c:spPr>
            <a:ln w="9525">
              <a:solidFill>
                <a:schemeClr val="tx2">
                  <a:lumMod val="60000"/>
                  <a:lumOff val="40000"/>
                </a:schemeClr>
              </a:solidFill>
              <a:prstDash val="dash"/>
            </a:ln>
            <a:effectLst/>
          </c:spPr>
        </c:serLines>
      </c:of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legend>
    <c:plotVisOnly val="1"/>
    <c:dispBlanksAs val="zero"/>
    <c:showDLblsOverMax val="0"/>
  </c:chart>
  <c:spPr>
    <a:noFill/>
    <a:ln>
      <a:noFill/>
    </a:ln>
    <a:effectLst/>
  </c:spPr>
  <c:txPr>
    <a:bodyPr/>
    <a:lstStyle/>
    <a:p>
      <a:pPr>
        <a:defRPr sz="1600" b="1">
          <a:solidFill>
            <a:sysClr val="windowText" lastClr="000000"/>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r>
              <a:rPr lang="en-US" sz="1600" dirty="0"/>
              <a:t>Gujarat Wind </a:t>
            </a:r>
            <a:r>
              <a:rPr lang="en-US" sz="1600" dirty="0" smtClean="0"/>
              <a:t>Gen. </a:t>
            </a:r>
            <a:r>
              <a:rPr lang="en-US" sz="1600" dirty="0"/>
              <a:t>SCADA Vs State </a:t>
            </a:r>
            <a:r>
              <a:rPr lang="en-US" sz="1600" dirty="0" smtClean="0"/>
              <a:t>data-02-05-2018</a:t>
            </a:r>
            <a:endParaRPr lang="en-US" sz="1600" dirty="0"/>
          </a:p>
        </c:rich>
      </c:tx>
      <c:layout>
        <c:manualLayout>
          <c:xMode val="edge"/>
          <c:yMode val="edge"/>
          <c:x val="0.16064168953525979"/>
          <c:y val="9.7742438285174336E-3"/>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2712283032404539"/>
          <c:y val="8.9944970428802923E-2"/>
          <c:w val="0.86102052811278196"/>
          <c:h val="0.77950300647358339"/>
        </c:manualLayout>
      </c:layout>
      <c:lineChart>
        <c:grouping val="standard"/>
        <c:varyColors val="0"/>
        <c:ser>
          <c:idx val="2"/>
          <c:order val="0"/>
          <c:tx>
            <c:strRef>
              <c:f>Sheet1!$C$3</c:f>
              <c:strCache>
                <c:ptCount val="1"/>
                <c:pt idx="0">
                  <c:v>Wind_SCADA</c:v>
                </c:pt>
              </c:strCache>
            </c:strRef>
          </c:tx>
          <c:spPr>
            <a:ln w="34925" cap="rnd">
              <a:solidFill>
                <a:srgbClr val="FF0000"/>
              </a:solidFill>
              <a:round/>
            </a:ln>
            <a:effectLst/>
          </c:spPr>
          <c:marker>
            <c:symbol val="none"/>
          </c:marker>
          <c:val>
            <c:numRef>
              <c:f>Sheet1!$C$4:$C$27</c:f>
              <c:numCache>
                <c:formatCode>General</c:formatCode>
                <c:ptCount val="24"/>
                <c:pt idx="0">
                  <c:v>1494.8700000000001</c:v>
                </c:pt>
                <c:pt idx="1">
                  <c:v>1424.1886666666664</c:v>
                </c:pt>
                <c:pt idx="2">
                  <c:v>1247.3856666666666</c:v>
                </c:pt>
                <c:pt idx="3">
                  <c:v>1074.2296666666668</c:v>
                </c:pt>
                <c:pt idx="4">
                  <c:v>962.26266666666686</c:v>
                </c:pt>
                <c:pt idx="5">
                  <c:v>841.67833333333374</c:v>
                </c:pt>
                <c:pt idx="6">
                  <c:v>798.31200000000001</c:v>
                </c:pt>
                <c:pt idx="7">
                  <c:v>759.15883333333352</c:v>
                </c:pt>
                <c:pt idx="8">
                  <c:v>896.72866666666664</c:v>
                </c:pt>
                <c:pt idx="9">
                  <c:v>952.02049999999974</c:v>
                </c:pt>
                <c:pt idx="10">
                  <c:v>1088.4725000000001</c:v>
                </c:pt>
                <c:pt idx="11">
                  <c:v>1323.0161666666665</c:v>
                </c:pt>
                <c:pt idx="12">
                  <c:v>1628.2775000000004</c:v>
                </c:pt>
                <c:pt idx="13">
                  <c:v>1943.7479999999996</c:v>
                </c:pt>
                <c:pt idx="14">
                  <c:v>2168.2631666666666</c:v>
                </c:pt>
                <c:pt idx="15">
                  <c:v>2355.8124999999991</c:v>
                </c:pt>
                <c:pt idx="16">
                  <c:v>2456.8828333333322</c:v>
                </c:pt>
                <c:pt idx="17">
                  <c:v>2621.5126666666661</c:v>
                </c:pt>
                <c:pt idx="18">
                  <c:v>2595.9933333333329</c:v>
                </c:pt>
                <c:pt idx="19">
                  <c:v>2313.3014999999996</c:v>
                </c:pt>
                <c:pt idx="20">
                  <c:v>2116.4145000000003</c:v>
                </c:pt>
                <c:pt idx="21">
                  <c:v>2129.8306666666667</c:v>
                </c:pt>
                <c:pt idx="22">
                  <c:v>1951.2663333333333</c:v>
                </c:pt>
                <c:pt idx="23">
                  <c:v>1911.9251666666671</c:v>
                </c:pt>
              </c:numCache>
            </c:numRef>
          </c:val>
          <c:smooth val="1"/>
          <c:extLst>
            <c:ext xmlns:c16="http://schemas.microsoft.com/office/drawing/2014/chart" uri="{C3380CC4-5D6E-409C-BE32-E72D297353CC}">
              <c16:uniqueId val="{00000000-3D2E-4F24-9237-3F76200C0C99}"/>
            </c:ext>
          </c:extLst>
        </c:ser>
        <c:ser>
          <c:idx val="3"/>
          <c:order val="1"/>
          <c:tx>
            <c:strRef>
              <c:f>Sheet1!$J$3</c:f>
              <c:strCache>
                <c:ptCount val="1"/>
                <c:pt idx="0">
                  <c:v>Wind_State</c:v>
                </c:pt>
              </c:strCache>
            </c:strRef>
          </c:tx>
          <c:spPr>
            <a:ln w="34925" cap="rnd">
              <a:solidFill>
                <a:srgbClr val="0070C0"/>
              </a:solidFill>
              <a:round/>
            </a:ln>
            <a:effectLst/>
          </c:spPr>
          <c:marker>
            <c:symbol val="none"/>
          </c:marker>
          <c:val>
            <c:numRef>
              <c:f>Sheet1!$J$4:$J$27</c:f>
              <c:numCache>
                <c:formatCode>General</c:formatCode>
                <c:ptCount val="24"/>
                <c:pt idx="0">
                  <c:v>1519</c:v>
                </c:pt>
                <c:pt idx="1">
                  <c:v>1427</c:v>
                </c:pt>
                <c:pt idx="2">
                  <c:v>1303</c:v>
                </c:pt>
                <c:pt idx="3">
                  <c:v>1129</c:v>
                </c:pt>
                <c:pt idx="4">
                  <c:v>1051</c:v>
                </c:pt>
                <c:pt idx="5">
                  <c:v>916</c:v>
                </c:pt>
                <c:pt idx="6">
                  <c:v>776</c:v>
                </c:pt>
                <c:pt idx="7">
                  <c:v>771</c:v>
                </c:pt>
                <c:pt idx="8">
                  <c:v>896</c:v>
                </c:pt>
                <c:pt idx="9">
                  <c:v>1005</c:v>
                </c:pt>
                <c:pt idx="10">
                  <c:v>1081</c:v>
                </c:pt>
                <c:pt idx="11">
                  <c:v>1369</c:v>
                </c:pt>
                <c:pt idx="12">
                  <c:v>1635</c:v>
                </c:pt>
                <c:pt idx="13">
                  <c:v>1985</c:v>
                </c:pt>
                <c:pt idx="14">
                  <c:v>2195</c:v>
                </c:pt>
                <c:pt idx="15">
                  <c:v>2410</c:v>
                </c:pt>
                <c:pt idx="16">
                  <c:v>2543</c:v>
                </c:pt>
                <c:pt idx="17">
                  <c:v>2697</c:v>
                </c:pt>
                <c:pt idx="18">
                  <c:v>2640</c:v>
                </c:pt>
                <c:pt idx="19">
                  <c:v>2346</c:v>
                </c:pt>
                <c:pt idx="20">
                  <c:v>2162</c:v>
                </c:pt>
                <c:pt idx="21">
                  <c:v>2198</c:v>
                </c:pt>
                <c:pt idx="22">
                  <c:v>2002</c:v>
                </c:pt>
                <c:pt idx="23">
                  <c:v>1986</c:v>
                </c:pt>
              </c:numCache>
            </c:numRef>
          </c:val>
          <c:smooth val="1"/>
          <c:extLst>
            <c:ext xmlns:c16="http://schemas.microsoft.com/office/drawing/2014/chart" uri="{C3380CC4-5D6E-409C-BE32-E72D297353CC}">
              <c16:uniqueId val="{00000001-3D2E-4F24-9237-3F76200C0C99}"/>
            </c:ext>
          </c:extLst>
        </c:ser>
        <c:dLbls>
          <c:showLegendKey val="0"/>
          <c:showVal val="0"/>
          <c:showCatName val="0"/>
          <c:showSerName val="0"/>
          <c:showPercent val="0"/>
          <c:showBubbleSize val="0"/>
        </c:dLbls>
        <c:smooth val="0"/>
        <c:axId val="215346960"/>
        <c:axId val="248528768"/>
      </c:lineChart>
      <c:catAx>
        <c:axId val="215346960"/>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28768"/>
        <c:crosses val="autoZero"/>
        <c:auto val="1"/>
        <c:lblAlgn val="ctr"/>
        <c:lblOffset val="100"/>
        <c:noMultiLvlLbl val="0"/>
      </c:catAx>
      <c:valAx>
        <c:axId val="2485287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6960"/>
        <c:crosses val="autoZero"/>
        <c:crossBetween val="between"/>
      </c:valAx>
      <c:spPr>
        <a:solidFill>
          <a:schemeClr val="bg1"/>
        </a:solidFill>
        <a:ln>
          <a:noFill/>
        </a:ln>
        <a:effectLst/>
      </c:spPr>
    </c:plotArea>
    <c:legend>
      <c:legendPos val="b"/>
      <c:layout>
        <c:manualLayout>
          <c:xMode val="edge"/>
          <c:yMode val="edge"/>
          <c:x val="0.15835091987954564"/>
          <c:y val="0.94000584164687406"/>
          <c:w val="0.59781652581082645"/>
          <c:h val="4.7884939664887188E-2"/>
        </c:manualLayout>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w="9525" cap="flat" cmpd="sng" algn="ctr">
      <a:solidFill>
        <a:schemeClr val="tx1">
          <a:lumMod val="15000"/>
          <a:lumOff val="85000"/>
        </a:schemeClr>
      </a:solidFill>
      <a:round/>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r>
              <a:rPr lang="en-US" sz="1600"/>
              <a:t>Gujarat Solar Gen. SCADA Vs State data_02-05-2018</a:t>
            </a:r>
          </a:p>
        </c:rich>
      </c:tx>
      <c:overlay val="0"/>
      <c:spPr>
        <a:noFill/>
        <a:ln>
          <a:noFill/>
        </a:ln>
        <a:effectLst/>
      </c:spPr>
      <c:txPr>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2095497708309876"/>
          <c:y val="9.4844298966815233E-2"/>
          <c:w val="0.86402295268844809"/>
          <c:h val="0.77460369508463278"/>
        </c:manualLayout>
      </c:layout>
      <c:lineChart>
        <c:grouping val="standard"/>
        <c:varyColors val="0"/>
        <c:ser>
          <c:idx val="1"/>
          <c:order val="0"/>
          <c:tx>
            <c:strRef>
              <c:f>Sheet1!$B$3</c:f>
              <c:strCache>
                <c:ptCount val="1"/>
                <c:pt idx="0">
                  <c:v>Solar_SCADA</c:v>
                </c:pt>
              </c:strCache>
            </c:strRef>
          </c:tx>
          <c:spPr>
            <a:ln w="34925" cap="rnd">
              <a:solidFill>
                <a:srgbClr val="FF0000"/>
              </a:solidFill>
              <a:round/>
            </a:ln>
            <a:effectLst/>
          </c:spPr>
          <c:marker>
            <c:symbol val="none"/>
          </c:marker>
          <c:val>
            <c:numRef>
              <c:f>Sheet1!$B$4:$B$27</c:f>
              <c:numCache>
                <c:formatCode>General</c:formatCode>
                <c:ptCount val="24"/>
                <c:pt idx="0">
                  <c:v>0</c:v>
                </c:pt>
                <c:pt idx="1">
                  <c:v>0</c:v>
                </c:pt>
                <c:pt idx="2">
                  <c:v>0</c:v>
                </c:pt>
                <c:pt idx="3">
                  <c:v>0</c:v>
                </c:pt>
                <c:pt idx="4">
                  <c:v>0</c:v>
                </c:pt>
                <c:pt idx="5">
                  <c:v>0</c:v>
                </c:pt>
                <c:pt idx="6">
                  <c:v>13.268833333333333</c:v>
                </c:pt>
                <c:pt idx="7">
                  <c:v>147.95166666666668</c:v>
                </c:pt>
                <c:pt idx="8">
                  <c:v>379.78450000000004</c:v>
                </c:pt>
                <c:pt idx="9">
                  <c:v>601.1579999999999</c:v>
                </c:pt>
                <c:pt idx="10">
                  <c:v>763.39949999999988</c:v>
                </c:pt>
                <c:pt idx="11">
                  <c:v>861.88616666666667</c:v>
                </c:pt>
                <c:pt idx="12">
                  <c:v>893.30133333333322</c:v>
                </c:pt>
                <c:pt idx="13">
                  <c:v>873.18799999999999</c:v>
                </c:pt>
                <c:pt idx="14">
                  <c:v>806.7985000000001</c:v>
                </c:pt>
                <c:pt idx="15">
                  <c:v>671.67650000000003</c:v>
                </c:pt>
                <c:pt idx="16">
                  <c:v>479.99583333333334</c:v>
                </c:pt>
                <c:pt idx="17">
                  <c:v>245.76716666666661</c:v>
                </c:pt>
                <c:pt idx="18">
                  <c:v>62.170833333333334</c:v>
                </c:pt>
                <c:pt idx="19">
                  <c:v>0</c:v>
                </c:pt>
                <c:pt idx="20">
                  <c:v>0</c:v>
                </c:pt>
                <c:pt idx="21">
                  <c:v>0</c:v>
                </c:pt>
                <c:pt idx="22">
                  <c:v>0</c:v>
                </c:pt>
                <c:pt idx="23">
                  <c:v>0</c:v>
                </c:pt>
              </c:numCache>
            </c:numRef>
          </c:val>
          <c:smooth val="1"/>
          <c:extLst>
            <c:ext xmlns:c16="http://schemas.microsoft.com/office/drawing/2014/chart" uri="{C3380CC4-5D6E-409C-BE32-E72D297353CC}">
              <c16:uniqueId val="{00000000-71E7-49FD-A6BA-CC6FF330718A}"/>
            </c:ext>
          </c:extLst>
        </c:ser>
        <c:ser>
          <c:idx val="0"/>
          <c:order val="1"/>
          <c:tx>
            <c:strRef>
              <c:f>Sheet1!$I$3</c:f>
              <c:strCache>
                <c:ptCount val="1"/>
                <c:pt idx="0">
                  <c:v>Solar_State</c:v>
                </c:pt>
              </c:strCache>
            </c:strRef>
          </c:tx>
          <c:spPr>
            <a:ln w="34925" cap="rnd">
              <a:solidFill>
                <a:srgbClr val="0070C0"/>
              </a:solidFill>
              <a:round/>
            </a:ln>
            <a:effectLst/>
          </c:spPr>
          <c:marker>
            <c:symbol val="none"/>
          </c:marker>
          <c:val>
            <c:numRef>
              <c:f>Sheet1!$I$4:$I$27</c:f>
              <c:numCache>
                <c:formatCode>General</c:formatCode>
                <c:ptCount val="24"/>
                <c:pt idx="0">
                  <c:v>0</c:v>
                </c:pt>
                <c:pt idx="1">
                  <c:v>0</c:v>
                </c:pt>
                <c:pt idx="2">
                  <c:v>0</c:v>
                </c:pt>
                <c:pt idx="3">
                  <c:v>0</c:v>
                </c:pt>
                <c:pt idx="4">
                  <c:v>0</c:v>
                </c:pt>
                <c:pt idx="5">
                  <c:v>0</c:v>
                </c:pt>
                <c:pt idx="6">
                  <c:v>106.87</c:v>
                </c:pt>
                <c:pt idx="7">
                  <c:v>314.04000000000002</c:v>
                </c:pt>
                <c:pt idx="8">
                  <c:v>564.33000000000004</c:v>
                </c:pt>
                <c:pt idx="9">
                  <c:v>787.86</c:v>
                </c:pt>
                <c:pt idx="10">
                  <c:v>923.04</c:v>
                </c:pt>
                <c:pt idx="11">
                  <c:v>982.76</c:v>
                </c:pt>
                <c:pt idx="12">
                  <c:v>1011.2</c:v>
                </c:pt>
                <c:pt idx="13">
                  <c:v>954.04</c:v>
                </c:pt>
                <c:pt idx="14">
                  <c:v>810.49</c:v>
                </c:pt>
                <c:pt idx="15">
                  <c:v>622.96</c:v>
                </c:pt>
                <c:pt idx="16">
                  <c:v>378.18</c:v>
                </c:pt>
                <c:pt idx="17">
                  <c:v>140.29</c:v>
                </c:pt>
                <c:pt idx="18">
                  <c:v>24.04</c:v>
                </c:pt>
                <c:pt idx="19">
                  <c:v>1.03</c:v>
                </c:pt>
                <c:pt idx="20">
                  <c:v>0</c:v>
                </c:pt>
                <c:pt idx="21">
                  <c:v>0</c:v>
                </c:pt>
                <c:pt idx="22">
                  <c:v>0</c:v>
                </c:pt>
                <c:pt idx="23">
                  <c:v>0</c:v>
                </c:pt>
              </c:numCache>
            </c:numRef>
          </c:val>
          <c:smooth val="1"/>
          <c:extLst>
            <c:ext xmlns:c16="http://schemas.microsoft.com/office/drawing/2014/chart" uri="{C3380CC4-5D6E-409C-BE32-E72D297353CC}">
              <c16:uniqueId val="{00000001-71E7-49FD-A6BA-CC6FF330718A}"/>
            </c:ext>
          </c:extLst>
        </c:ser>
        <c:dLbls>
          <c:showLegendKey val="0"/>
          <c:showVal val="0"/>
          <c:showCatName val="0"/>
          <c:showSerName val="0"/>
          <c:showPercent val="0"/>
          <c:showBubbleSize val="0"/>
        </c:dLbls>
        <c:smooth val="0"/>
        <c:axId val="248529552"/>
        <c:axId val="248529944"/>
      </c:lineChart>
      <c:catAx>
        <c:axId val="248529552"/>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0722718151355419"/>
              <c:y val="0.94846902904934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29944"/>
        <c:crosses val="autoZero"/>
        <c:auto val="1"/>
        <c:lblAlgn val="ctr"/>
        <c:lblOffset val="100"/>
        <c:noMultiLvlLbl val="0"/>
      </c:catAx>
      <c:valAx>
        <c:axId val="248529944"/>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29552"/>
        <c:crosses val="autoZero"/>
        <c:crossBetween val="between"/>
      </c:valAx>
      <c:spPr>
        <a:solidFill>
          <a:schemeClr val="bg1"/>
        </a:solidFill>
        <a:ln>
          <a:noFill/>
        </a:ln>
        <a:effectLst/>
      </c:spPr>
    </c:plotArea>
    <c:legend>
      <c:legendPos val="b"/>
      <c:layout>
        <c:manualLayout>
          <c:xMode val="edge"/>
          <c:yMode val="edge"/>
          <c:x val="0.18047799479950874"/>
          <c:y val="0.95211512106865626"/>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700"/>
            </a:pPr>
            <a:r>
              <a:rPr lang="en-US" sz="1700" dirty="0"/>
              <a:t>Gujrat  State Wind Vs Gujarat SCADA  Wind </a:t>
            </a:r>
            <a:r>
              <a:rPr lang="en-US" sz="1700" dirty="0" smtClean="0"/>
              <a:t>for</a:t>
            </a:r>
          </a:p>
          <a:p>
            <a:pPr>
              <a:defRPr sz="1700"/>
            </a:pPr>
            <a:r>
              <a:rPr lang="en-US" sz="1700" dirty="0" smtClean="0"/>
              <a:t> </a:t>
            </a:r>
            <a:r>
              <a:rPr lang="en-US" sz="1700" dirty="0"/>
              <a:t>28-03-2018 </a:t>
            </a:r>
          </a:p>
        </c:rich>
      </c:tx>
      <c:overlay val="0"/>
    </c:title>
    <c:autoTitleDeleted val="0"/>
    <c:plotArea>
      <c:layout>
        <c:manualLayout>
          <c:layoutTarget val="inner"/>
          <c:xMode val="edge"/>
          <c:yMode val="edge"/>
          <c:x val="5.9851210455293055E-2"/>
          <c:y val="0.16727096026613841"/>
          <c:w val="0.85195113881373052"/>
          <c:h val="0.69009746269034644"/>
        </c:manualLayout>
      </c:layout>
      <c:lineChart>
        <c:grouping val="standard"/>
        <c:varyColors val="0"/>
        <c:ser>
          <c:idx val="0"/>
          <c:order val="0"/>
          <c:tx>
            <c:strRef>
              <c:f>'Hourly Data'!$F$56</c:f>
              <c:strCache>
                <c:ptCount val="1"/>
                <c:pt idx="0">
                  <c:v>GUJ. STATE Wind</c:v>
                </c:pt>
              </c:strCache>
            </c:strRef>
          </c:tx>
          <c:spPr>
            <a:ln w="38100">
              <a:solidFill>
                <a:srgbClr val="FF0000"/>
              </a:solidFill>
            </a:ln>
          </c:spPr>
          <c:marker>
            <c:symbol val="none"/>
          </c:marker>
          <c:dLbls>
            <c:dLbl>
              <c:idx val="2"/>
              <c:layout>
                <c:manualLayout>
                  <c:x val="3.5034969019828596E-2"/>
                  <c:y val="-8.9808307404425705E-2"/>
                </c:manualLayout>
              </c:layout>
              <c:spPr>
                <a:noFill/>
                <a:ln>
                  <a:noFill/>
                </a:ln>
                <a:effectLst/>
              </c:spPr>
              <c:txPr>
                <a:bodyPr/>
                <a:lstStyle/>
                <a:p>
                  <a:pPr>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367-4979-B769-E689609CACE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Data'!$F$57:$F$80</c:f>
              <c:numCache>
                <c:formatCode>General</c:formatCode>
                <c:ptCount val="24"/>
                <c:pt idx="0">
                  <c:v>1288</c:v>
                </c:pt>
                <c:pt idx="1">
                  <c:v>1328</c:v>
                </c:pt>
                <c:pt idx="2">
                  <c:v>1401</c:v>
                </c:pt>
                <c:pt idx="3">
                  <c:v>1308</c:v>
                </c:pt>
                <c:pt idx="4">
                  <c:v>1149</c:v>
                </c:pt>
                <c:pt idx="5">
                  <c:v>1136</c:v>
                </c:pt>
                <c:pt idx="6">
                  <c:v>892</c:v>
                </c:pt>
                <c:pt idx="7">
                  <c:v>718</c:v>
                </c:pt>
                <c:pt idx="8">
                  <c:v>387</c:v>
                </c:pt>
                <c:pt idx="9">
                  <c:v>157</c:v>
                </c:pt>
                <c:pt idx="10">
                  <c:v>210</c:v>
                </c:pt>
                <c:pt idx="11">
                  <c:v>220</c:v>
                </c:pt>
                <c:pt idx="12">
                  <c:v>343</c:v>
                </c:pt>
                <c:pt idx="13">
                  <c:v>352</c:v>
                </c:pt>
                <c:pt idx="14">
                  <c:v>435</c:v>
                </c:pt>
                <c:pt idx="15">
                  <c:v>588</c:v>
                </c:pt>
                <c:pt idx="16">
                  <c:v>787</c:v>
                </c:pt>
                <c:pt idx="17">
                  <c:v>964</c:v>
                </c:pt>
                <c:pt idx="18">
                  <c:v>1040</c:v>
                </c:pt>
                <c:pt idx="19">
                  <c:v>1220</c:v>
                </c:pt>
                <c:pt idx="20">
                  <c:v>1216</c:v>
                </c:pt>
                <c:pt idx="21">
                  <c:v>1001</c:v>
                </c:pt>
                <c:pt idx="22">
                  <c:v>820</c:v>
                </c:pt>
                <c:pt idx="23">
                  <c:v>757</c:v>
                </c:pt>
              </c:numCache>
            </c:numRef>
          </c:val>
          <c:smooth val="1"/>
          <c:extLst>
            <c:ext xmlns:c16="http://schemas.microsoft.com/office/drawing/2014/chart" uri="{C3380CC4-5D6E-409C-BE32-E72D297353CC}">
              <c16:uniqueId val="{00000001-8367-4979-B769-E689609CACE0}"/>
            </c:ext>
          </c:extLst>
        </c:ser>
        <c:ser>
          <c:idx val="2"/>
          <c:order val="2"/>
          <c:tx>
            <c:strRef>
              <c:f>'Hourly Data'!$G$56</c:f>
              <c:strCache>
                <c:ptCount val="1"/>
                <c:pt idx="0">
                  <c:v>GUJ. SCADA Wind</c:v>
                </c:pt>
              </c:strCache>
            </c:strRef>
          </c:tx>
          <c:spPr>
            <a:ln w="38100">
              <a:solidFill>
                <a:srgbClr val="0070C0"/>
              </a:solidFill>
            </a:ln>
          </c:spPr>
          <c:marker>
            <c:symbol val="none"/>
          </c:marker>
          <c:dLbls>
            <c:dLbl>
              <c:idx val="2"/>
              <c:layout>
                <c:manualLayout>
                  <c:x val="6.1311195784700116E-2"/>
                  <c:y val="-2.7633325355207933E-2"/>
                </c:manualLayout>
              </c:layout>
              <c:spPr>
                <a:noFill/>
                <a:ln>
                  <a:noFill/>
                </a:ln>
                <a:effectLst/>
              </c:spPr>
              <c:txPr>
                <a:bodyPr/>
                <a:lstStyle/>
                <a:p>
                  <a:pPr>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367-4979-B769-E689609CACE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Data'!$G$57:$G$80</c:f>
              <c:numCache>
                <c:formatCode>0</c:formatCode>
                <c:ptCount val="24"/>
                <c:pt idx="0">
                  <c:v>1243.1295</c:v>
                </c:pt>
                <c:pt idx="1">
                  <c:v>1263.3936666666668</c:v>
                </c:pt>
                <c:pt idx="2">
                  <c:v>1302.6383333333338</c:v>
                </c:pt>
                <c:pt idx="3">
                  <c:v>1203.2121666666671</c:v>
                </c:pt>
                <c:pt idx="4">
                  <c:v>1088.5648333333331</c:v>
                </c:pt>
                <c:pt idx="5">
                  <c:v>1090.3003333333331</c:v>
                </c:pt>
                <c:pt idx="6">
                  <c:v>948.07966666666653</c:v>
                </c:pt>
                <c:pt idx="7">
                  <c:v>718.67816666666693</c:v>
                </c:pt>
                <c:pt idx="8">
                  <c:v>438.60533333333336</c:v>
                </c:pt>
                <c:pt idx="9">
                  <c:v>199.76899999999992</c:v>
                </c:pt>
                <c:pt idx="10">
                  <c:v>198.82866666666672</c:v>
                </c:pt>
                <c:pt idx="11">
                  <c:v>274.07016666666669</c:v>
                </c:pt>
                <c:pt idx="12">
                  <c:v>337.49099999999993</c:v>
                </c:pt>
                <c:pt idx="13">
                  <c:v>374.98033333333331</c:v>
                </c:pt>
                <c:pt idx="14">
                  <c:v>469.4783333333333</c:v>
                </c:pt>
                <c:pt idx="15">
                  <c:v>616.03233333333344</c:v>
                </c:pt>
                <c:pt idx="16">
                  <c:v>778.8751666666667</c:v>
                </c:pt>
                <c:pt idx="17">
                  <c:v>903.3846666666667</c:v>
                </c:pt>
                <c:pt idx="18">
                  <c:v>981.10900000000015</c:v>
                </c:pt>
                <c:pt idx="19">
                  <c:v>1182.6196666666665</c:v>
                </c:pt>
                <c:pt idx="20">
                  <c:v>1266.8538333333336</c:v>
                </c:pt>
                <c:pt idx="21">
                  <c:v>1020.1366666666669</c:v>
                </c:pt>
                <c:pt idx="22">
                  <c:v>801.2125000000002</c:v>
                </c:pt>
                <c:pt idx="23">
                  <c:v>744.17416666666702</c:v>
                </c:pt>
              </c:numCache>
            </c:numRef>
          </c:val>
          <c:smooth val="1"/>
          <c:extLst>
            <c:ext xmlns:c16="http://schemas.microsoft.com/office/drawing/2014/chart" uri="{C3380CC4-5D6E-409C-BE32-E72D297353CC}">
              <c16:uniqueId val="{00000003-8367-4979-B769-E689609CACE0}"/>
            </c:ext>
          </c:extLst>
        </c:ser>
        <c:dLbls>
          <c:showLegendKey val="0"/>
          <c:showVal val="0"/>
          <c:showCatName val="0"/>
          <c:showSerName val="0"/>
          <c:showPercent val="0"/>
          <c:showBubbleSize val="0"/>
        </c:dLbls>
        <c:smooth val="0"/>
        <c:axId val="350933656"/>
        <c:axId val="350934048"/>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8367-4979-B769-E689609CACE0}"/>
                  </c:ext>
                </c:extLst>
              </c15:ser>
            </c15:filteredLineSeries>
          </c:ext>
        </c:extLst>
      </c:lineChart>
      <c:catAx>
        <c:axId val="350933656"/>
        <c:scaling>
          <c:orientation val="minMax"/>
        </c:scaling>
        <c:delete val="0"/>
        <c:axPos val="b"/>
        <c:majorTickMark val="out"/>
        <c:minorTickMark val="none"/>
        <c:tickLblPos val="nextTo"/>
        <c:crossAx val="350934048"/>
        <c:crosses val="autoZero"/>
        <c:auto val="1"/>
        <c:lblAlgn val="ctr"/>
        <c:lblOffset val="100"/>
        <c:noMultiLvlLbl val="0"/>
      </c:catAx>
      <c:valAx>
        <c:axId val="350934048"/>
        <c:scaling>
          <c:orientation val="minMax"/>
          <c:min val="100"/>
        </c:scaling>
        <c:delete val="0"/>
        <c:axPos val="l"/>
        <c:majorGridlines/>
        <c:title>
          <c:tx>
            <c:rich>
              <a:bodyPr/>
              <a:lstStyle/>
              <a:p>
                <a:pPr>
                  <a:defRPr/>
                </a:pPr>
                <a:r>
                  <a:rPr lang="en-IN"/>
                  <a:t>MW</a:t>
                </a:r>
              </a:p>
            </c:rich>
          </c:tx>
          <c:overlay val="0"/>
        </c:title>
        <c:numFmt formatCode="General" sourceLinked="1"/>
        <c:majorTickMark val="out"/>
        <c:minorTickMark val="none"/>
        <c:tickLblPos val="nextTo"/>
        <c:crossAx val="350933656"/>
        <c:crosses val="autoZero"/>
        <c:crossBetween val="between"/>
      </c:valAx>
      <c:spPr>
        <a:solidFill>
          <a:schemeClr val="bg1"/>
        </a:solidFill>
      </c:spPr>
    </c:plotArea>
    <c:legend>
      <c:legendPos val="b"/>
      <c:layout>
        <c:manualLayout>
          <c:xMode val="edge"/>
          <c:yMode val="edge"/>
          <c:x val="0.12386227154154834"/>
          <c:y val="0.92114400595812995"/>
          <c:w val="0.71895038385480436"/>
          <c:h val="7.1847710831140013E-2"/>
        </c:manualLayout>
      </c:layout>
      <c:overlay val="0"/>
      <c:txPr>
        <a:bodyPr/>
        <a:lstStyle/>
        <a:p>
          <a:pPr>
            <a:defRPr sz="1200"/>
          </a:pPr>
          <a:endParaRPr lang="en-US"/>
        </a:p>
      </c:txPr>
    </c:legend>
    <c:plotVisOnly val="1"/>
    <c:dispBlanksAs val="gap"/>
    <c:showDLblsOverMax val="0"/>
  </c:chart>
  <c:spPr>
    <a:solidFill>
      <a:schemeClr val="accent1">
        <a:lumMod val="40000"/>
        <a:lumOff val="60000"/>
      </a:schemeClr>
    </a:solidFill>
  </c:spPr>
  <c:txPr>
    <a:bodyPr/>
    <a:lstStyle/>
    <a:p>
      <a:pPr>
        <a:defRPr sz="1400" b="1"/>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pPr>
            <a:r>
              <a:rPr lang="en-US" sz="1800"/>
              <a:t>Guj.  State Solar Vs Guj SCADA Solar for 28-03-2018 </a:t>
            </a:r>
          </a:p>
        </c:rich>
      </c:tx>
      <c:overlay val="0"/>
    </c:title>
    <c:autoTitleDeleted val="0"/>
    <c:plotArea>
      <c:layout>
        <c:manualLayout>
          <c:layoutTarget val="inner"/>
          <c:xMode val="edge"/>
          <c:yMode val="edge"/>
          <c:x val="9.2830743755328821E-2"/>
          <c:y val="0.13194761797390622"/>
          <c:w val="0.85874539456996735"/>
          <c:h val="0.73307726718619448"/>
        </c:manualLayout>
      </c:layout>
      <c:lineChart>
        <c:grouping val="standard"/>
        <c:varyColors val="0"/>
        <c:ser>
          <c:idx val="0"/>
          <c:order val="0"/>
          <c:tx>
            <c:strRef>
              <c:f>'Hourly Data'!$I$30</c:f>
              <c:strCache>
                <c:ptCount val="1"/>
                <c:pt idx="0">
                  <c:v>Guj. State Solar</c:v>
                </c:pt>
              </c:strCache>
            </c:strRef>
          </c:tx>
          <c:spPr>
            <a:ln w="38100">
              <a:solidFill>
                <a:srgbClr val="FF0000"/>
              </a:solidFill>
            </a:ln>
          </c:spPr>
          <c:marker>
            <c:symbol val="none"/>
          </c:marker>
          <c:dLbls>
            <c:dLbl>
              <c:idx val="12"/>
              <c:layout>
                <c:manualLayout>
                  <c:x val="4.1256319030173794E-2"/>
                  <c:y val="-5.17353896408097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FC2-4DCA-AA8E-BAF9783B06F8}"/>
                </c:ext>
              </c:extLst>
            </c:dLbl>
            <c:spPr>
              <a:noFill/>
              <a:ln>
                <a:noFill/>
              </a:ln>
              <a:effectLst/>
            </c:spPr>
            <c:txPr>
              <a:bodyPr wrap="square" lIns="38100" tIns="19050" rIns="38100" bIns="19050" anchor="ctr">
                <a:spAutoFit/>
              </a:bodyPr>
              <a:lstStyle/>
              <a:p>
                <a:pPr>
                  <a:defRPr>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Data'!$I$31:$I$54</c:f>
              <c:numCache>
                <c:formatCode>0</c:formatCode>
                <c:ptCount val="24"/>
                <c:pt idx="0">
                  <c:v>0</c:v>
                </c:pt>
                <c:pt idx="1">
                  <c:v>0</c:v>
                </c:pt>
                <c:pt idx="2">
                  <c:v>0</c:v>
                </c:pt>
                <c:pt idx="3">
                  <c:v>0</c:v>
                </c:pt>
                <c:pt idx="4">
                  <c:v>0</c:v>
                </c:pt>
                <c:pt idx="5">
                  <c:v>0</c:v>
                </c:pt>
                <c:pt idx="6">
                  <c:v>58.68</c:v>
                </c:pt>
                <c:pt idx="7">
                  <c:v>248.31</c:v>
                </c:pt>
                <c:pt idx="8">
                  <c:v>527.42999999999995</c:v>
                </c:pt>
                <c:pt idx="9">
                  <c:v>765.22</c:v>
                </c:pt>
                <c:pt idx="10">
                  <c:v>919.46</c:v>
                </c:pt>
                <c:pt idx="11">
                  <c:v>997.45</c:v>
                </c:pt>
                <c:pt idx="12">
                  <c:v>1024</c:v>
                </c:pt>
                <c:pt idx="13">
                  <c:v>958.55</c:v>
                </c:pt>
                <c:pt idx="14">
                  <c:v>859.31</c:v>
                </c:pt>
                <c:pt idx="15">
                  <c:v>658.38</c:v>
                </c:pt>
                <c:pt idx="16">
                  <c:v>420.34</c:v>
                </c:pt>
                <c:pt idx="17">
                  <c:v>156.26</c:v>
                </c:pt>
                <c:pt idx="18">
                  <c:v>20.05</c:v>
                </c:pt>
                <c:pt idx="19">
                  <c:v>0</c:v>
                </c:pt>
                <c:pt idx="20">
                  <c:v>0</c:v>
                </c:pt>
                <c:pt idx="21">
                  <c:v>0</c:v>
                </c:pt>
                <c:pt idx="22">
                  <c:v>0</c:v>
                </c:pt>
                <c:pt idx="23">
                  <c:v>0</c:v>
                </c:pt>
              </c:numCache>
            </c:numRef>
          </c:val>
          <c:smooth val="1"/>
          <c:extLst>
            <c:ext xmlns:c16="http://schemas.microsoft.com/office/drawing/2014/chart" uri="{C3380CC4-5D6E-409C-BE32-E72D297353CC}">
              <c16:uniqueId val="{00000001-5FC2-4DCA-AA8E-BAF9783B06F8}"/>
            </c:ext>
          </c:extLst>
        </c:ser>
        <c:ser>
          <c:idx val="2"/>
          <c:order val="2"/>
          <c:tx>
            <c:strRef>
              <c:f>'Hourly Data'!$J$30</c:f>
              <c:strCache>
                <c:ptCount val="1"/>
                <c:pt idx="0">
                  <c:v>Guj. SCADA Solar</c:v>
                </c:pt>
              </c:strCache>
            </c:strRef>
          </c:tx>
          <c:spPr>
            <a:ln w="38100">
              <a:solidFill>
                <a:srgbClr val="0070C0"/>
              </a:solidFill>
            </a:ln>
          </c:spPr>
          <c:marker>
            <c:symbol val="none"/>
          </c:marker>
          <c:dLbls>
            <c:dLbl>
              <c:idx val="12"/>
              <c:layout>
                <c:manualLayout>
                  <c:x val="-6.4055863757375306E-2"/>
                  <c:y val="0.1034707792816194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C2-4DCA-AA8E-BAF9783B06F8}"/>
                </c:ext>
              </c:extLst>
            </c:dLbl>
            <c:spPr>
              <a:noFill/>
              <a:ln>
                <a:noFill/>
              </a:ln>
              <a:effectLst/>
            </c:spPr>
            <c:txPr>
              <a:bodyPr wrap="square" lIns="38100" tIns="19050" rIns="38100" bIns="19050" anchor="ctr">
                <a:spAutoFit/>
              </a:bodyPr>
              <a:lstStyle/>
              <a:p>
                <a:pPr>
                  <a:defRPr>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Data'!$J$31:$J$54</c:f>
              <c:numCache>
                <c:formatCode>0</c:formatCode>
                <c:ptCount val="24"/>
                <c:pt idx="0">
                  <c:v>0.21099999999999983</c:v>
                </c:pt>
                <c:pt idx="1">
                  <c:v>0.19999999999999982</c:v>
                </c:pt>
                <c:pt idx="2">
                  <c:v>0.20016666666666649</c:v>
                </c:pt>
                <c:pt idx="3">
                  <c:v>0.20066666666666652</c:v>
                </c:pt>
                <c:pt idx="4">
                  <c:v>0.21966666666666687</c:v>
                </c:pt>
                <c:pt idx="5">
                  <c:v>0.21966666666666687</c:v>
                </c:pt>
                <c:pt idx="6">
                  <c:v>3.43</c:v>
                </c:pt>
                <c:pt idx="7">
                  <c:v>84.936333333333337</c:v>
                </c:pt>
                <c:pt idx="8">
                  <c:v>355.52633333333324</c:v>
                </c:pt>
                <c:pt idx="9">
                  <c:v>630.64333333333332</c:v>
                </c:pt>
                <c:pt idx="10">
                  <c:v>832.56633333333309</c:v>
                </c:pt>
                <c:pt idx="11">
                  <c:v>949.87066666666658</c:v>
                </c:pt>
                <c:pt idx="12">
                  <c:v>993.83699999999976</c:v>
                </c:pt>
                <c:pt idx="13">
                  <c:v>979.93766666666659</c:v>
                </c:pt>
                <c:pt idx="14">
                  <c:v>902.56566666666652</c:v>
                </c:pt>
                <c:pt idx="15">
                  <c:v>770.74916666666661</c:v>
                </c:pt>
                <c:pt idx="16">
                  <c:v>555.30833333333328</c:v>
                </c:pt>
                <c:pt idx="17">
                  <c:v>288.78433333333334</c:v>
                </c:pt>
                <c:pt idx="18">
                  <c:v>47.549833333333332</c:v>
                </c:pt>
                <c:pt idx="19">
                  <c:v>2.0158333333333354</c:v>
                </c:pt>
                <c:pt idx="20">
                  <c:v>-8.4333333333333288E-2</c:v>
                </c:pt>
                <c:pt idx="21">
                  <c:v>-8.6666666666666614E-2</c:v>
                </c:pt>
                <c:pt idx="22">
                  <c:v>-7.5833333333333294E-2</c:v>
                </c:pt>
                <c:pt idx="23">
                  <c:v>-6.0000000000000019E-2</c:v>
                </c:pt>
              </c:numCache>
            </c:numRef>
          </c:val>
          <c:smooth val="1"/>
          <c:extLst>
            <c:ext xmlns:c16="http://schemas.microsoft.com/office/drawing/2014/chart" uri="{C3380CC4-5D6E-409C-BE32-E72D297353CC}">
              <c16:uniqueId val="{00000003-5FC2-4DCA-AA8E-BAF9783B06F8}"/>
            </c:ext>
          </c:extLst>
        </c:ser>
        <c:dLbls>
          <c:showLegendKey val="0"/>
          <c:showVal val="0"/>
          <c:showCatName val="0"/>
          <c:showSerName val="0"/>
          <c:showPercent val="0"/>
          <c:showBubbleSize val="0"/>
        </c:dLbls>
        <c:smooth val="0"/>
        <c:axId val="350935616"/>
        <c:axId val="350936008"/>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5FC2-4DCA-AA8E-BAF9783B06F8}"/>
                  </c:ext>
                </c:extLst>
              </c15:ser>
            </c15:filteredLineSeries>
          </c:ext>
        </c:extLst>
      </c:lineChart>
      <c:catAx>
        <c:axId val="350935616"/>
        <c:scaling>
          <c:orientation val="minMax"/>
        </c:scaling>
        <c:delete val="0"/>
        <c:axPos val="b"/>
        <c:majorTickMark val="out"/>
        <c:minorTickMark val="none"/>
        <c:tickLblPos val="nextTo"/>
        <c:crossAx val="350936008"/>
        <c:crosses val="autoZero"/>
        <c:auto val="1"/>
        <c:lblAlgn val="ctr"/>
        <c:lblOffset val="100"/>
        <c:noMultiLvlLbl val="0"/>
      </c:catAx>
      <c:valAx>
        <c:axId val="350936008"/>
        <c:scaling>
          <c:orientation val="minMax"/>
          <c:min val="0"/>
        </c:scaling>
        <c:delete val="0"/>
        <c:axPos val="l"/>
        <c:majorGridlines/>
        <c:title>
          <c:tx>
            <c:rich>
              <a:bodyPr/>
              <a:lstStyle/>
              <a:p>
                <a:pPr>
                  <a:defRPr/>
                </a:pPr>
                <a:r>
                  <a:rPr lang="en-IN"/>
                  <a:t>MW</a:t>
                </a:r>
              </a:p>
            </c:rich>
          </c:tx>
          <c:overlay val="0"/>
        </c:title>
        <c:numFmt formatCode="0" sourceLinked="1"/>
        <c:majorTickMark val="out"/>
        <c:minorTickMark val="none"/>
        <c:tickLblPos val="nextTo"/>
        <c:crossAx val="350935616"/>
        <c:crosses val="autoZero"/>
        <c:crossBetween val="between"/>
      </c:valAx>
      <c:spPr>
        <a:solidFill>
          <a:sysClr val="window" lastClr="FFFFFF"/>
        </a:solidFill>
      </c:spPr>
    </c:plotArea>
    <c:legend>
      <c:legendPos val="b"/>
      <c:layout>
        <c:manualLayout>
          <c:xMode val="edge"/>
          <c:yMode val="edge"/>
          <c:x val="9.0540837985876005E-2"/>
          <c:y val="0.92689675240923641"/>
          <c:w val="0.82440973234112414"/>
          <c:h val="7.1847710831140013E-2"/>
        </c:manualLayout>
      </c:layout>
      <c:overlay val="0"/>
    </c:legend>
    <c:plotVisOnly val="1"/>
    <c:dispBlanksAs val="gap"/>
    <c:showDLblsOverMax val="0"/>
  </c:chart>
  <c:spPr>
    <a:solidFill>
      <a:srgbClr val="1F497D">
        <a:lumMod val="20000"/>
        <a:lumOff val="80000"/>
      </a:srgbClr>
    </a:solidFill>
  </c:spPr>
  <c:txPr>
    <a:bodyPr/>
    <a:lstStyle/>
    <a:p>
      <a:pPr>
        <a:defRPr sz="1400" b="1"/>
      </a:pPr>
      <a:endParaRPr lang="en-US"/>
    </a:p>
  </c:txPr>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r>
              <a:rPr lang="en-US" dirty="0"/>
              <a:t>MP </a:t>
            </a:r>
            <a:r>
              <a:rPr lang="en-US" dirty="0" smtClean="0"/>
              <a:t>Solar Gen.</a:t>
            </a:r>
            <a:r>
              <a:rPr lang="en-US" baseline="0" dirty="0" smtClean="0"/>
              <a:t> </a:t>
            </a:r>
            <a:r>
              <a:rPr lang="en-US" dirty="0" smtClean="0"/>
              <a:t>SCADA </a:t>
            </a:r>
            <a:r>
              <a:rPr lang="en-US" dirty="0"/>
              <a:t>Vs State data_02-05-2018</a:t>
            </a:r>
          </a:p>
        </c:rich>
      </c:tx>
      <c:layout>
        <c:manualLayout>
          <c:xMode val="edge"/>
          <c:yMode val="edge"/>
          <c:x val="0.15206343995316687"/>
          <c:y val="1.420984603975327E-2"/>
        </c:manualLayout>
      </c:layout>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139764465330306"/>
          <c:y val="8.9944970428802923E-2"/>
          <c:w val="0.87100133054850137"/>
          <c:h val="0.77950300647358339"/>
        </c:manualLayout>
      </c:layout>
      <c:lineChart>
        <c:grouping val="standard"/>
        <c:varyColors val="0"/>
        <c:ser>
          <c:idx val="1"/>
          <c:order val="0"/>
          <c:tx>
            <c:strRef>
              <c:f>Sheet1!$D$3</c:f>
              <c:strCache>
                <c:ptCount val="1"/>
                <c:pt idx="0">
                  <c:v>Solar_SCADA</c:v>
                </c:pt>
              </c:strCache>
            </c:strRef>
          </c:tx>
          <c:spPr>
            <a:ln w="34925" cap="rnd">
              <a:solidFill>
                <a:srgbClr val="FF0000"/>
              </a:solidFill>
              <a:round/>
            </a:ln>
            <a:effectLst/>
          </c:spPr>
          <c:marker>
            <c:symbol val="none"/>
          </c:marker>
          <c:val>
            <c:numRef>
              <c:f>Sheet1!$D$4:$D$27</c:f>
              <c:numCache>
                <c:formatCode>General</c:formatCode>
                <c:ptCount val="24"/>
                <c:pt idx="0">
                  <c:v>0</c:v>
                </c:pt>
                <c:pt idx="1">
                  <c:v>0</c:v>
                </c:pt>
                <c:pt idx="2">
                  <c:v>0</c:v>
                </c:pt>
                <c:pt idx="3">
                  <c:v>0</c:v>
                </c:pt>
                <c:pt idx="4">
                  <c:v>0</c:v>
                </c:pt>
                <c:pt idx="5">
                  <c:v>-0.17366666666666666</c:v>
                </c:pt>
                <c:pt idx="6">
                  <c:v>36.837166666666668</c:v>
                </c:pt>
                <c:pt idx="7">
                  <c:v>227.62649999999999</c:v>
                </c:pt>
                <c:pt idx="8">
                  <c:v>505.95699999999982</c:v>
                </c:pt>
                <c:pt idx="9">
                  <c:v>701.98050000000012</c:v>
                </c:pt>
                <c:pt idx="10">
                  <c:v>834.86133333333305</c:v>
                </c:pt>
                <c:pt idx="11">
                  <c:v>925.82783333333339</c:v>
                </c:pt>
                <c:pt idx="12">
                  <c:v>947.59950000000038</c:v>
                </c:pt>
                <c:pt idx="13">
                  <c:v>927.82300000000009</c:v>
                </c:pt>
                <c:pt idx="14">
                  <c:v>819.56699999999989</c:v>
                </c:pt>
                <c:pt idx="15">
                  <c:v>691.45483333333334</c:v>
                </c:pt>
                <c:pt idx="16">
                  <c:v>460.17400000000004</c:v>
                </c:pt>
                <c:pt idx="17">
                  <c:v>200.01266666666663</c:v>
                </c:pt>
                <c:pt idx="18">
                  <c:v>30.361833333333323</c:v>
                </c:pt>
                <c:pt idx="19">
                  <c:v>0</c:v>
                </c:pt>
                <c:pt idx="20">
                  <c:v>0</c:v>
                </c:pt>
                <c:pt idx="21">
                  <c:v>0</c:v>
                </c:pt>
                <c:pt idx="22">
                  <c:v>0</c:v>
                </c:pt>
                <c:pt idx="23">
                  <c:v>0</c:v>
                </c:pt>
              </c:numCache>
            </c:numRef>
          </c:val>
          <c:smooth val="1"/>
          <c:extLst>
            <c:ext xmlns:c16="http://schemas.microsoft.com/office/drawing/2014/chart" uri="{C3380CC4-5D6E-409C-BE32-E72D297353CC}">
              <c16:uniqueId val="{00000000-0BB0-475F-9909-52BCFD902204}"/>
            </c:ext>
          </c:extLst>
        </c:ser>
        <c:ser>
          <c:idx val="3"/>
          <c:order val="1"/>
          <c:tx>
            <c:strRef>
              <c:f>Sheet1!$K$3</c:f>
              <c:strCache>
                <c:ptCount val="1"/>
                <c:pt idx="0">
                  <c:v>Solar_State</c:v>
                </c:pt>
              </c:strCache>
            </c:strRef>
          </c:tx>
          <c:spPr>
            <a:ln w="34925" cap="rnd">
              <a:solidFill>
                <a:schemeClr val="accent1">
                  <a:lumMod val="75000"/>
                </a:schemeClr>
              </a:solidFill>
              <a:round/>
            </a:ln>
            <a:effectLst/>
          </c:spPr>
          <c:marker>
            <c:symbol val="none"/>
          </c:marker>
          <c:val>
            <c:numRef>
              <c:f>Sheet1!$K$4:$K$27</c:f>
              <c:numCache>
                <c:formatCode>General</c:formatCode>
                <c:ptCount val="24"/>
                <c:pt idx="0">
                  <c:v>0</c:v>
                </c:pt>
                <c:pt idx="1">
                  <c:v>0</c:v>
                </c:pt>
                <c:pt idx="2">
                  <c:v>0</c:v>
                </c:pt>
                <c:pt idx="3">
                  <c:v>0</c:v>
                </c:pt>
                <c:pt idx="4">
                  <c:v>0</c:v>
                </c:pt>
                <c:pt idx="5">
                  <c:v>0.06</c:v>
                </c:pt>
                <c:pt idx="6">
                  <c:v>104.28</c:v>
                </c:pt>
                <c:pt idx="7">
                  <c:v>399.61999999999989</c:v>
                </c:pt>
                <c:pt idx="8">
                  <c:v>600.76</c:v>
                </c:pt>
                <c:pt idx="9">
                  <c:v>837.27000000000021</c:v>
                </c:pt>
                <c:pt idx="10">
                  <c:v>967.72</c:v>
                </c:pt>
                <c:pt idx="11">
                  <c:v>1010.52</c:v>
                </c:pt>
                <c:pt idx="12">
                  <c:v>988.7</c:v>
                </c:pt>
                <c:pt idx="13">
                  <c:v>849.4000000000002</c:v>
                </c:pt>
                <c:pt idx="14">
                  <c:v>622.99</c:v>
                </c:pt>
                <c:pt idx="15">
                  <c:v>541.44000000000005</c:v>
                </c:pt>
                <c:pt idx="16">
                  <c:v>329.09999999999991</c:v>
                </c:pt>
                <c:pt idx="17">
                  <c:v>71.680000000000007</c:v>
                </c:pt>
                <c:pt idx="18">
                  <c:v>0.06</c:v>
                </c:pt>
                <c:pt idx="19">
                  <c:v>0</c:v>
                </c:pt>
                <c:pt idx="20">
                  <c:v>0</c:v>
                </c:pt>
                <c:pt idx="21">
                  <c:v>0</c:v>
                </c:pt>
                <c:pt idx="22">
                  <c:v>0</c:v>
                </c:pt>
                <c:pt idx="23">
                  <c:v>0</c:v>
                </c:pt>
              </c:numCache>
            </c:numRef>
          </c:val>
          <c:smooth val="1"/>
          <c:extLst>
            <c:ext xmlns:c16="http://schemas.microsoft.com/office/drawing/2014/chart" uri="{C3380CC4-5D6E-409C-BE32-E72D297353CC}">
              <c16:uniqueId val="{00000001-0BB0-475F-9909-52BCFD902204}"/>
            </c:ext>
          </c:extLst>
        </c:ser>
        <c:dLbls>
          <c:showLegendKey val="0"/>
          <c:showVal val="0"/>
          <c:showCatName val="0"/>
          <c:showSerName val="0"/>
          <c:showPercent val="0"/>
          <c:showBubbleSize val="0"/>
        </c:dLbls>
        <c:smooth val="0"/>
        <c:axId val="248531120"/>
        <c:axId val="248531512"/>
      </c:lineChart>
      <c:catAx>
        <c:axId val="248531120"/>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1512"/>
        <c:crosses val="autoZero"/>
        <c:auto val="1"/>
        <c:lblAlgn val="ctr"/>
        <c:lblOffset val="100"/>
        <c:noMultiLvlLbl val="0"/>
      </c:catAx>
      <c:valAx>
        <c:axId val="248531512"/>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1120"/>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r>
              <a:rPr lang="en-US" dirty="0"/>
              <a:t>MP </a:t>
            </a:r>
            <a:r>
              <a:rPr lang="en-US" dirty="0" smtClean="0"/>
              <a:t>Wind</a:t>
            </a:r>
            <a:r>
              <a:rPr lang="en-US" baseline="0" dirty="0" smtClean="0"/>
              <a:t> </a:t>
            </a:r>
            <a:r>
              <a:rPr lang="en-US" dirty="0" smtClean="0"/>
              <a:t>Gen. </a:t>
            </a:r>
            <a:r>
              <a:rPr lang="en-US" dirty="0"/>
              <a:t>SCADA Vs State data_02-05-2018</a:t>
            </a:r>
          </a:p>
        </c:rich>
      </c:tx>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2059295901873973"/>
          <c:y val="8.9944970428802923E-2"/>
          <c:w val="0.86438492114505505"/>
          <c:h val="0.77950300647358339"/>
        </c:manualLayout>
      </c:layout>
      <c:lineChart>
        <c:grouping val="standard"/>
        <c:varyColors val="0"/>
        <c:ser>
          <c:idx val="2"/>
          <c:order val="0"/>
          <c:tx>
            <c:strRef>
              <c:f>Sheet1!$E$3</c:f>
              <c:strCache>
                <c:ptCount val="1"/>
                <c:pt idx="0">
                  <c:v>Wind_SCADA</c:v>
                </c:pt>
              </c:strCache>
            </c:strRef>
          </c:tx>
          <c:spPr>
            <a:ln w="34925" cap="rnd">
              <a:solidFill>
                <a:srgbClr val="FF0000"/>
              </a:solidFill>
              <a:round/>
            </a:ln>
            <a:effectLst/>
          </c:spPr>
          <c:marker>
            <c:symbol val="none"/>
          </c:marker>
          <c:val>
            <c:numRef>
              <c:f>Sheet1!$E$4:$E$27</c:f>
              <c:numCache>
                <c:formatCode>General</c:formatCode>
                <c:ptCount val="24"/>
                <c:pt idx="0">
                  <c:v>1516.5730000000001</c:v>
                </c:pt>
                <c:pt idx="1">
                  <c:v>1393.5679999999995</c:v>
                </c:pt>
                <c:pt idx="2">
                  <c:v>1320.2450000000001</c:v>
                </c:pt>
                <c:pt idx="3">
                  <c:v>1178.4680000000003</c:v>
                </c:pt>
                <c:pt idx="4">
                  <c:v>1080.9168333333337</c:v>
                </c:pt>
                <c:pt idx="5">
                  <c:v>1015.918</c:v>
                </c:pt>
                <c:pt idx="6">
                  <c:v>845.76416666666671</c:v>
                </c:pt>
                <c:pt idx="7">
                  <c:v>548.22683333333339</c:v>
                </c:pt>
                <c:pt idx="8">
                  <c:v>389.57083333333338</c:v>
                </c:pt>
                <c:pt idx="9">
                  <c:v>395.57</c:v>
                </c:pt>
                <c:pt idx="10">
                  <c:v>500.69333333333344</c:v>
                </c:pt>
                <c:pt idx="11">
                  <c:v>617.17333333333352</c:v>
                </c:pt>
                <c:pt idx="12">
                  <c:v>624.83166666666671</c:v>
                </c:pt>
                <c:pt idx="13">
                  <c:v>637.90666666666652</c:v>
                </c:pt>
                <c:pt idx="14">
                  <c:v>664.75150000000031</c:v>
                </c:pt>
                <c:pt idx="15">
                  <c:v>720.93916666666678</c:v>
                </c:pt>
                <c:pt idx="16">
                  <c:v>794.9913333333335</c:v>
                </c:pt>
                <c:pt idx="17">
                  <c:v>980.68283333333352</c:v>
                </c:pt>
                <c:pt idx="18">
                  <c:v>1185.4489999999998</c:v>
                </c:pt>
                <c:pt idx="19">
                  <c:v>1201.6686666666667</c:v>
                </c:pt>
                <c:pt idx="20">
                  <c:v>1210.0318333333337</c:v>
                </c:pt>
                <c:pt idx="21">
                  <c:v>1304.7201666666665</c:v>
                </c:pt>
                <c:pt idx="22">
                  <c:v>1275.3638333333331</c:v>
                </c:pt>
                <c:pt idx="23">
                  <c:v>1275.0461666666667</c:v>
                </c:pt>
              </c:numCache>
            </c:numRef>
          </c:val>
          <c:smooth val="1"/>
          <c:extLst>
            <c:ext xmlns:c16="http://schemas.microsoft.com/office/drawing/2014/chart" uri="{C3380CC4-5D6E-409C-BE32-E72D297353CC}">
              <c16:uniqueId val="{00000000-600C-4DB3-9799-EFC8AB16FB23}"/>
            </c:ext>
          </c:extLst>
        </c:ser>
        <c:ser>
          <c:idx val="4"/>
          <c:order val="1"/>
          <c:tx>
            <c:strRef>
              <c:f>Sheet1!$L$3</c:f>
              <c:strCache>
                <c:ptCount val="1"/>
                <c:pt idx="0">
                  <c:v>Wind_State</c:v>
                </c:pt>
              </c:strCache>
            </c:strRef>
          </c:tx>
          <c:spPr>
            <a:ln w="34925" cap="rnd">
              <a:solidFill>
                <a:srgbClr val="0070C0"/>
              </a:solidFill>
              <a:round/>
            </a:ln>
            <a:effectLst/>
          </c:spPr>
          <c:marker>
            <c:symbol val="none"/>
          </c:marker>
          <c:val>
            <c:numRef>
              <c:f>Sheet1!$L$4:$L$27</c:f>
              <c:numCache>
                <c:formatCode>General</c:formatCode>
                <c:ptCount val="24"/>
                <c:pt idx="0">
                  <c:v>1376.1999999999998</c:v>
                </c:pt>
                <c:pt idx="1">
                  <c:v>1314.8600000000001</c:v>
                </c:pt>
                <c:pt idx="2">
                  <c:v>1195.3899999999996</c:v>
                </c:pt>
                <c:pt idx="3">
                  <c:v>1111.2</c:v>
                </c:pt>
                <c:pt idx="4">
                  <c:v>1011.68</c:v>
                </c:pt>
                <c:pt idx="5">
                  <c:v>938.25000000000011</c:v>
                </c:pt>
                <c:pt idx="6">
                  <c:v>677.75</c:v>
                </c:pt>
                <c:pt idx="7">
                  <c:v>385.94</c:v>
                </c:pt>
                <c:pt idx="8">
                  <c:v>336.87999999999988</c:v>
                </c:pt>
                <c:pt idx="9">
                  <c:v>409.00999999999993</c:v>
                </c:pt>
                <c:pt idx="10">
                  <c:v>561.56000000000006</c:v>
                </c:pt>
                <c:pt idx="11">
                  <c:v>601.61999999999978</c:v>
                </c:pt>
                <c:pt idx="12">
                  <c:v>582.32000000000005</c:v>
                </c:pt>
                <c:pt idx="13">
                  <c:v>612.3900000000001</c:v>
                </c:pt>
                <c:pt idx="14">
                  <c:v>650.6099999999999</c:v>
                </c:pt>
                <c:pt idx="15">
                  <c:v>691.68000000000006</c:v>
                </c:pt>
                <c:pt idx="16">
                  <c:v>861.98000000000025</c:v>
                </c:pt>
                <c:pt idx="17">
                  <c:v>1034.6500000000001</c:v>
                </c:pt>
                <c:pt idx="18">
                  <c:v>1203.6499999999999</c:v>
                </c:pt>
                <c:pt idx="19">
                  <c:v>1158.3899999999994</c:v>
                </c:pt>
                <c:pt idx="20">
                  <c:v>1246.2300000000002</c:v>
                </c:pt>
                <c:pt idx="21">
                  <c:v>1286.6000000000001</c:v>
                </c:pt>
                <c:pt idx="22">
                  <c:v>1215.94</c:v>
                </c:pt>
                <c:pt idx="23">
                  <c:v>1276.05</c:v>
                </c:pt>
              </c:numCache>
            </c:numRef>
          </c:val>
          <c:smooth val="1"/>
          <c:extLst>
            <c:ext xmlns:c16="http://schemas.microsoft.com/office/drawing/2014/chart" uri="{C3380CC4-5D6E-409C-BE32-E72D297353CC}">
              <c16:uniqueId val="{00000001-600C-4DB3-9799-EFC8AB16FB23}"/>
            </c:ext>
          </c:extLst>
        </c:ser>
        <c:dLbls>
          <c:showLegendKey val="0"/>
          <c:showVal val="0"/>
          <c:showCatName val="0"/>
          <c:showSerName val="0"/>
          <c:showPercent val="0"/>
          <c:showBubbleSize val="0"/>
        </c:dLbls>
        <c:smooth val="0"/>
        <c:axId val="248532296"/>
        <c:axId val="248532688"/>
      </c:lineChart>
      <c:catAx>
        <c:axId val="248532296"/>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2688"/>
        <c:crosses val="autoZero"/>
        <c:auto val="1"/>
        <c:lblAlgn val="ctr"/>
        <c:lblOffset val="100"/>
        <c:noMultiLvlLbl val="0"/>
      </c:catAx>
      <c:valAx>
        <c:axId val="2485326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layout>
            <c:manualLayout>
              <c:xMode val="edge"/>
              <c:yMode val="edge"/>
              <c:x val="0"/>
              <c:y val="0.41138893388089171"/>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2296"/>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700"/>
            </a:pPr>
            <a:r>
              <a:rPr lang="en-US" sz="1700" dirty="0"/>
              <a:t>MP  State Solar Vs MP SCADA </a:t>
            </a:r>
            <a:r>
              <a:rPr lang="en-US" sz="1700" dirty="0" smtClean="0"/>
              <a:t>Solar </a:t>
            </a:r>
            <a:r>
              <a:rPr lang="en-US" sz="1700" dirty="0"/>
              <a:t>for 28-03-2018 </a:t>
            </a:r>
          </a:p>
        </c:rich>
      </c:tx>
      <c:layout>
        <c:manualLayout>
          <c:xMode val="edge"/>
          <c:yMode val="edge"/>
          <c:x val="0.13939669331326249"/>
          <c:y val="6.8980519521079659E-3"/>
        </c:manualLayout>
      </c:layout>
      <c:overlay val="0"/>
    </c:title>
    <c:autoTitleDeleted val="0"/>
    <c:plotArea>
      <c:layout>
        <c:manualLayout>
          <c:layoutTarget val="inner"/>
          <c:xMode val="edge"/>
          <c:yMode val="edge"/>
          <c:x val="6.7164783470293463E-2"/>
          <c:y val="0.13194767738489743"/>
          <c:w val="0.85874539456996735"/>
          <c:h val="0.72530201953922424"/>
        </c:manualLayout>
      </c:layout>
      <c:lineChart>
        <c:grouping val="standard"/>
        <c:varyColors val="0"/>
        <c:ser>
          <c:idx val="0"/>
          <c:order val="0"/>
          <c:tx>
            <c:strRef>
              <c:f>'Hourly Data'!$G$30</c:f>
              <c:strCache>
                <c:ptCount val="1"/>
                <c:pt idx="0">
                  <c:v>MP State Solar</c:v>
                </c:pt>
              </c:strCache>
            </c:strRef>
          </c:tx>
          <c:spPr>
            <a:ln w="38100">
              <a:solidFill>
                <a:srgbClr val="FF0000"/>
              </a:solidFill>
            </a:ln>
          </c:spPr>
          <c:marker>
            <c:symbol val="none"/>
          </c:marker>
          <c:dLbls>
            <c:dLbl>
              <c:idx val="12"/>
              <c:layout>
                <c:manualLayout>
                  <c:x val="4.1256319030173794E-2"/>
                  <c:y val="-5.17353896408097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B53-4152-A349-5FC796FFAAB8}"/>
                </c:ext>
              </c:extLst>
            </c:dLbl>
            <c:spPr>
              <a:noFill/>
              <a:ln>
                <a:noFill/>
              </a:ln>
              <a:effectLst/>
            </c:spPr>
            <c:txPr>
              <a:bodyPr wrap="square" lIns="38100" tIns="19050" rIns="38100" bIns="19050" anchor="ctr">
                <a:spAutoFit/>
              </a:bodyPr>
              <a:lstStyle/>
              <a:p>
                <a:pPr>
                  <a:defRPr>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Data'!$G$31:$G$54</c:f>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1-1B53-4152-A349-5FC796FFAAB8}"/>
            </c:ext>
          </c:extLst>
        </c:ser>
        <c:ser>
          <c:idx val="2"/>
          <c:order val="2"/>
          <c:tx>
            <c:strRef>
              <c:f>'Hourly Data'!$H$30</c:f>
              <c:strCache>
                <c:ptCount val="1"/>
                <c:pt idx="0">
                  <c:v>MP SCADA Solar</c:v>
                </c:pt>
              </c:strCache>
            </c:strRef>
          </c:tx>
          <c:spPr>
            <a:ln w="38100">
              <a:solidFill>
                <a:srgbClr val="0070C0"/>
              </a:solidFill>
            </a:ln>
          </c:spPr>
          <c:marker>
            <c:symbol val="none"/>
          </c:marker>
          <c:dLbls>
            <c:dLbl>
              <c:idx val="12"/>
              <c:layout>
                <c:manualLayout>
                  <c:x val="-6.4055863757375306E-2"/>
                  <c:y val="0.1034707792816194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B53-4152-A349-5FC796FFAAB8}"/>
                </c:ext>
              </c:extLst>
            </c:dLbl>
            <c:spPr>
              <a:noFill/>
              <a:ln>
                <a:noFill/>
              </a:ln>
              <a:effectLst/>
            </c:spPr>
            <c:txPr>
              <a:bodyPr wrap="square" lIns="38100" tIns="19050" rIns="38100" bIns="19050" anchor="ctr">
                <a:spAutoFit/>
              </a:bodyPr>
              <a:lstStyle/>
              <a:p>
                <a:pPr>
                  <a:defRPr>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Data'!$H$31:$H$54</c:f>
              <c:numCache>
                <c:formatCode>0</c:formatCode>
                <c:ptCount val="24"/>
                <c:pt idx="0">
                  <c:v>0</c:v>
                </c:pt>
                <c:pt idx="1">
                  <c:v>0</c:v>
                </c:pt>
                <c:pt idx="2">
                  <c:v>0</c:v>
                </c:pt>
                <c:pt idx="3">
                  <c:v>0</c:v>
                </c:pt>
                <c:pt idx="4">
                  <c:v>0</c:v>
                </c:pt>
                <c:pt idx="5">
                  <c:v>0</c:v>
                </c:pt>
                <c:pt idx="6">
                  <c:v>13.433833333333334</c:v>
                </c:pt>
                <c:pt idx="7">
                  <c:v>185.22650000000002</c:v>
                </c:pt>
                <c:pt idx="8">
                  <c:v>508.50533333333323</c:v>
                </c:pt>
                <c:pt idx="9">
                  <c:v>761.64949999999976</c:v>
                </c:pt>
                <c:pt idx="10">
                  <c:v>939.73299999999995</c:v>
                </c:pt>
                <c:pt idx="11">
                  <c:v>1028.5211666666667</c:v>
                </c:pt>
                <c:pt idx="12">
                  <c:v>1054.6721666666663</c:v>
                </c:pt>
                <c:pt idx="13">
                  <c:v>1025.5024999999998</c:v>
                </c:pt>
                <c:pt idx="14">
                  <c:v>917.30316666666636</c:v>
                </c:pt>
                <c:pt idx="15">
                  <c:v>749.60283333333325</c:v>
                </c:pt>
                <c:pt idx="16">
                  <c:v>532.34349999999995</c:v>
                </c:pt>
                <c:pt idx="17">
                  <c:v>210.22366666666676</c:v>
                </c:pt>
                <c:pt idx="18">
                  <c:v>31.056666666666668</c:v>
                </c:pt>
                <c:pt idx="19">
                  <c:v>-1.8039999999999998</c:v>
                </c:pt>
                <c:pt idx="20">
                  <c:v>-1.8049999999999997</c:v>
                </c:pt>
                <c:pt idx="21">
                  <c:v>-1.8813333333333333</c:v>
                </c:pt>
                <c:pt idx="22">
                  <c:v>-0.71350000000000002</c:v>
                </c:pt>
                <c:pt idx="23">
                  <c:v>0</c:v>
                </c:pt>
              </c:numCache>
            </c:numRef>
          </c:val>
          <c:smooth val="1"/>
          <c:extLst>
            <c:ext xmlns:c16="http://schemas.microsoft.com/office/drawing/2014/chart" uri="{C3380CC4-5D6E-409C-BE32-E72D297353CC}">
              <c16:uniqueId val="{00000003-1B53-4152-A349-5FC796FFAAB8}"/>
            </c:ext>
          </c:extLst>
        </c:ser>
        <c:dLbls>
          <c:showLegendKey val="0"/>
          <c:showVal val="0"/>
          <c:showCatName val="0"/>
          <c:showSerName val="0"/>
          <c:showPercent val="0"/>
          <c:showBubbleSize val="0"/>
        </c:dLbls>
        <c:smooth val="0"/>
        <c:axId val="346032568"/>
        <c:axId val="307423816"/>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1B53-4152-A349-5FC796FFAAB8}"/>
                  </c:ext>
                </c:extLst>
              </c15:ser>
            </c15:filteredLineSeries>
          </c:ext>
        </c:extLst>
      </c:lineChart>
      <c:catAx>
        <c:axId val="346032568"/>
        <c:scaling>
          <c:orientation val="minMax"/>
        </c:scaling>
        <c:delete val="0"/>
        <c:axPos val="b"/>
        <c:majorTickMark val="out"/>
        <c:minorTickMark val="none"/>
        <c:tickLblPos val="nextTo"/>
        <c:crossAx val="307423816"/>
        <c:crosses val="autoZero"/>
        <c:auto val="1"/>
        <c:lblAlgn val="ctr"/>
        <c:lblOffset val="100"/>
        <c:noMultiLvlLbl val="0"/>
      </c:catAx>
      <c:valAx>
        <c:axId val="307423816"/>
        <c:scaling>
          <c:orientation val="minMax"/>
          <c:min val="0"/>
        </c:scaling>
        <c:delete val="0"/>
        <c:axPos val="l"/>
        <c:majorGridlines/>
        <c:title>
          <c:tx>
            <c:rich>
              <a:bodyPr/>
              <a:lstStyle/>
              <a:p>
                <a:pPr>
                  <a:defRPr/>
                </a:pPr>
                <a:r>
                  <a:rPr lang="en-IN"/>
                  <a:t>MW</a:t>
                </a:r>
              </a:p>
            </c:rich>
          </c:tx>
          <c:layout>
            <c:manualLayout>
              <c:xMode val="edge"/>
              <c:yMode val="edge"/>
              <c:x val="2.3303677443741719E-2"/>
              <c:y val="0.38010225284339461"/>
            </c:manualLayout>
          </c:layout>
          <c:overlay val="0"/>
        </c:title>
        <c:numFmt formatCode="0" sourceLinked="1"/>
        <c:majorTickMark val="out"/>
        <c:minorTickMark val="none"/>
        <c:tickLblPos val="nextTo"/>
        <c:crossAx val="346032568"/>
        <c:crosses val="autoZero"/>
        <c:crossBetween val="between"/>
      </c:valAx>
      <c:spPr>
        <a:solidFill>
          <a:sysClr val="window" lastClr="FFFFFF"/>
        </a:solidFill>
      </c:spPr>
    </c:plotArea>
    <c:legend>
      <c:legendPos val="b"/>
      <c:layout>
        <c:manualLayout>
          <c:xMode val="edge"/>
          <c:yMode val="edge"/>
          <c:x val="0.26367385394115728"/>
          <c:y val="0.91182086614173208"/>
          <c:w val="0.53899771166895372"/>
          <c:h val="7.1847710831140013E-2"/>
        </c:manualLayout>
      </c:layout>
      <c:overlay val="0"/>
      <c:txPr>
        <a:bodyPr/>
        <a:lstStyle/>
        <a:p>
          <a:pPr>
            <a:defRPr sz="1200"/>
          </a:pPr>
          <a:endParaRPr lang="en-US"/>
        </a:p>
      </c:txPr>
    </c:legend>
    <c:plotVisOnly val="1"/>
    <c:dispBlanksAs val="gap"/>
    <c:showDLblsOverMax val="0"/>
  </c:chart>
  <c:spPr>
    <a:solidFill>
      <a:srgbClr val="1F497D">
        <a:lumMod val="20000"/>
        <a:lumOff val="80000"/>
      </a:srgbClr>
    </a:solidFill>
  </c:spPr>
  <c:txPr>
    <a:bodyPr/>
    <a:lstStyle/>
    <a:p>
      <a:pPr>
        <a:defRPr sz="1400" b="1"/>
      </a:pPr>
      <a:endParaRPr lang="en-US"/>
    </a:p>
  </c:txPr>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700"/>
            </a:pPr>
            <a:r>
              <a:rPr lang="en-US" sz="1700"/>
              <a:t>MP  State Wind Vs MP SCADA Wind for 28-03-2018 </a:t>
            </a:r>
          </a:p>
        </c:rich>
      </c:tx>
      <c:layout>
        <c:manualLayout>
          <c:xMode val="edge"/>
          <c:yMode val="edge"/>
          <c:x val="0.12460968000272514"/>
          <c:y val="2.0833333333333332E-2"/>
        </c:manualLayout>
      </c:layout>
      <c:overlay val="0"/>
    </c:title>
    <c:autoTitleDeleted val="0"/>
    <c:plotArea>
      <c:layout>
        <c:manualLayout>
          <c:layoutTarget val="inner"/>
          <c:xMode val="edge"/>
          <c:yMode val="edge"/>
          <c:x val="6.7164783470293463E-2"/>
          <c:y val="0.13194767738489743"/>
          <c:w val="0.85874539456996735"/>
          <c:h val="0.72067238990959459"/>
        </c:manualLayout>
      </c:layout>
      <c:lineChart>
        <c:grouping val="standard"/>
        <c:varyColors val="0"/>
        <c:ser>
          <c:idx val="0"/>
          <c:order val="0"/>
          <c:tx>
            <c:strRef>
              <c:f>'Hourly Data'!$H$56</c:f>
              <c:strCache>
                <c:ptCount val="1"/>
                <c:pt idx="0">
                  <c:v>MP STATE  WIND</c:v>
                </c:pt>
              </c:strCache>
            </c:strRef>
          </c:tx>
          <c:spPr>
            <a:ln w="38100">
              <a:solidFill>
                <a:srgbClr val="FF0000"/>
              </a:solidFill>
            </a:ln>
          </c:spPr>
          <c:marker>
            <c:symbol val="none"/>
          </c:marker>
          <c:dLbls>
            <c:dLbl>
              <c:idx val="0"/>
              <c:layout>
                <c:manualLayout>
                  <c:x val="4.8722603998229662E-2"/>
                  <c:y val="-9.46123391155664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321-47C9-86C8-63EEE64BC0C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Data'!$H$57:$H$80</c:f>
              <c:numCache>
                <c:formatCode>0</c:formatCode>
                <c:ptCount val="24"/>
                <c:pt idx="0">
                  <c:v>1148.9100000000001</c:v>
                </c:pt>
                <c:pt idx="1">
                  <c:v>1009.5399999999997</c:v>
                </c:pt>
                <c:pt idx="2">
                  <c:v>933.35000000000014</c:v>
                </c:pt>
                <c:pt idx="3">
                  <c:v>891.24999999999989</c:v>
                </c:pt>
                <c:pt idx="4">
                  <c:v>853.16000000000008</c:v>
                </c:pt>
                <c:pt idx="5">
                  <c:v>818.66</c:v>
                </c:pt>
                <c:pt idx="6">
                  <c:v>702.47</c:v>
                </c:pt>
                <c:pt idx="7">
                  <c:v>558.65000000000009</c:v>
                </c:pt>
                <c:pt idx="8">
                  <c:v>234.01</c:v>
                </c:pt>
                <c:pt idx="9">
                  <c:v>292.26</c:v>
                </c:pt>
                <c:pt idx="10">
                  <c:v>221.02</c:v>
                </c:pt>
                <c:pt idx="11">
                  <c:v>127.78999999999998</c:v>
                </c:pt>
                <c:pt idx="12">
                  <c:v>110.41999999999999</c:v>
                </c:pt>
                <c:pt idx="13">
                  <c:v>154.34000000000003</c:v>
                </c:pt>
                <c:pt idx="14">
                  <c:v>149.82000000000002</c:v>
                </c:pt>
                <c:pt idx="15">
                  <c:v>141.57</c:v>
                </c:pt>
                <c:pt idx="16">
                  <c:v>148.15</c:v>
                </c:pt>
                <c:pt idx="17">
                  <c:v>128.22999999999999</c:v>
                </c:pt>
                <c:pt idx="18">
                  <c:v>157.84000000000003</c:v>
                </c:pt>
                <c:pt idx="19">
                  <c:v>166.71</c:v>
                </c:pt>
                <c:pt idx="20">
                  <c:v>173.84999999999994</c:v>
                </c:pt>
                <c:pt idx="21">
                  <c:v>173.65</c:v>
                </c:pt>
                <c:pt idx="22">
                  <c:v>303.15000000000003</c:v>
                </c:pt>
                <c:pt idx="23">
                  <c:v>379.76999999999992</c:v>
                </c:pt>
              </c:numCache>
            </c:numRef>
          </c:val>
          <c:smooth val="1"/>
          <c:extLst>
            <c:ext xmlns:c16="http://schemas.microsoft.com/office/drawing/2014/chart" uri="{C3380CC4-5D6E-409C-BE32-E72D297353CC}">
              <c16:uniqueId val="{00000001-8321-47C9-86C8-63EEE64BC0CE}"/>
            </c:ext>
          </c:extLst>
        </c:ser>
        <c:ser>
          <c:idx val="2"/>
          <c:order val="2"/>
          <c:tx>
            <c:strRef>
              <c:f>'Hourly Data'!$I$56</c:f>
              <c:strCache>
                <c:ptCount val="1"/>
                <c:pt idx="0">
                  <c:v>MP SCADA WIND</c:v>
                </c:pt>
              </c:strCache>
            </c:strRef>
          </c:tx>
          <c:spPr>
            <a:ln w="38100">
              <a:solidFill>
                <a:srgbClr val="0070C0"/>
              </a:solidFill>
            </a:ln>
          </c:spPr>
          <c:marker>
            <c:symbol val="none"/>
          </c:marker>
          <c:dLbls>
            <c:dLbl>
              <c:idx val="0"/>
              <c:layout>
                <c:manualLayout>
                  <c:x val="1.5334555899117945E-2"/>
                  <c:y val="-8.4686315252260128E-2"/>
                </c:manualLayout>
              </c:layout>
              <c:spPr>
                <a:noFill/>
                <a:ln>
                  <a:noFill/>
                </a:ln>
                <a:effectLst/>
              </c:spPr>
              <c:txPr>
                <a:bodyPr/>
                <a:lstStyle/>
                <a:p>
                  <a:pPr>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321-47C9-86C8-63EEE64BC0C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Data'!$I$57:$I$80</c:f>
              <c:numCache>
                <c:formatCode>0</c:formatCode>
                <c:ptCount val="24"/>
                <c:pt idx="0">
                  <c:v>1290.0239999999999</c:v>
                </c:pt>
                <c:pt idx="1">
                  <c:v>1123.4026666666666</c:v>
                </c:pt>
                <c:pt idx="2">
                  <c:v>1040.1521666666663</c:v>
                </c:pt>
                <c:pt idx="3">
                  <c:v>943.42150000000015</c:v>
                </c:pt>
                <c:pt idx="4">
                  <c:v>918.16016666666701</c:v>
                </c:pt>
                <c:pt idx="5">
                  <c:v>870.6776666666666</c:v>
                </c:pt>
                <c:pt idx="6">
                  <c:v>781.43116666666663</c:v>
                </c:pt>
                <c:pt idx="7">
                  <c:v>689.24450000000002</c:v>
                </c:pt>
                <c:pt idx="8">
                  <c:v>404.22616666666664</c:v>
                </c:pt>
                <c:pt idx="9">
                  <c:v>260.31833333333333</c:v>
                </c:pt>
                <c:pt idx="10">
                  <c:v>272.27066666666661</c:v>
                </c:pt>
                <c:pt idx="11">
                  <c:v>197.09216666666669</c:v>
                </c:pt>
                <c:pt idx="12">
                  <c:v>135.84766666666667</c:v>
                </c:pt>
                <c:pt idx="13">
                  <c:v>151.64699999999999</c:v>
                </c:pt>
                <c:pt idx="14">
                  <c:v>179.96883333333327</c:v>
                </c:pt>
                <c:pt idx="15">
                  <c:v>145.74216666666669</c:v>
                </c:pt>
                <c:pt idx="16">
                  <c:v>156.96166666666664</c:v>
                </c:pt>
                <c:pt idx="17">
                  <c:v>139.69566666666668</c:v>
                </c:pt>
                <c:pt idx="18">
                  <c:v>142.43733333333324</c:v>
                </c:pt>
                <c:pt idx="19">
                  <c:v>162.6791666666667</c:v>
                </c:pt>
                <c:pt idx="20">
                  <c:v>188.11183333333338</c:v>
                </c:pt>
                <c:pt idx="21">
                  <c:v>194.63416666666669</c:v>
                </c:pt>
                <c:pt idx="22">
                  <c:v>215.3581666666667</c:v>
                </c:pt>
                <c:pt idx="23">
                  <c:v>350.31533333333334</c:v>
                </c:pt>
              </c:numCache>
            </c:numRef>
          </c:val>
          <c:smooth val="1"/>
          <c:extLst>
            <c:ext xmlns:c16="http://schemas.microsoft.com/office/drawing/2014/chart" uri="{C3380CC4-5D6E-409C-BE32-E72D297353CC}">
              <c16:uniqueId val="{00000003-8321-47C9-86C8-63EEE64BC0CE}"/>
            </c:ext>
          </c:extLst>
        </c:ser>
        <c:dLbls>
          <c:showLegendKey val="0"/>
          <c:showVal val="0"/>
          <c:showCatName val="0"/>
          <c:showSerName val="0"/>
          <c:showPercent val="0"/>
          <c:showBubbleSize val="0"/>
        </c:dLbls>
        <c:smooth val="0"/>
        <c:axId val="307428128"/>
        <c:axId val="321262584"/>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8321-47C9-86C8-63EEE64BC0CE}"/>
                  </c:ext>
                </c:extLst>
              </c15:ser>
            </c15:filteredLineSeries>
          </c:ext>
        </c:extLst>
      </c:lineChart>
      <c:catAx>
        <c:axId val="307428128"/>
        <c:scaling>
          <c:orientation val="minMax"/>
        </c:scaling>
        <c:delete val="0"/>
        <c:axPos val="b"/>
        <c:majorTickMark val="out"/>
        <c:minorTickMark val="none"/>
        <c:tickLblPos val="nextTo"/>
        <c:crossAx val="321262584"/>
        <c:crosses val="autoZero"/>
        <c:auto val="1"/>
        <c:lblAlgn val="ctr"/>
        <c:lblOffset val="100"/>
        <c:noMultiLvlLbl val="0"/>
      </c:catAx>
      <c:valAx>
        <c:axId val="321262584"/>
        <c:scaling>
          <c:orientation val="minMax"/>
          <c:min val="0"/>
        </c:scaling>
        <c:delete val="0"/>
        <c:axPos val="l"/>
        <c:majorGridlines/>
        <c:title>
          <c:tx>
            <c:rich>
              <a:bodyPr/>
              <a:lstStyle/>
              <a:p>
                <a:pPr>
                  <a:defRPr/>
                </a:pPr>
                <a:r>
                  <a:rPr lang="en-IN"/>
                  <a:t>MW</a:t>
                </a:r>
              </a:p>
            </c:rich>
          </c:tx>
          <c:overlay val="0"/>
        </c:title>
        <c:numFmt formatCode="0" sourceLinked="1"/>
        <c:majorTickMark val="out"/>
        <c:minorTickMark val="none"/>
        <c:tickLblPos val="nextTo"/>
        <c:crossAx val="307428128"/>
        <c:crosses val="autoZero"/>
        <c:crossBetween val="between"/>
      </c:valAx>
      <c:spPr>
        <a:solidFill>
          <a:sysClr val="window" lastClr="FFFFFF"/>
        </a:solidFill>
      </c:spPr>
    </c:plotArea>
    <c:legend>
      <c:legendPos val="b"/>
      <c:layout>
        <c:manualLayout>
          <c:xMode val="edge"/>
          <c:yMode val="edge"/>
          <c:x val="0.25609132970292597"/>
          <c:y val="0.91182086614173208"/>
          <c:w val="0.50061456311677288"/>
          <c:h val="7.1847710831140013E-2"/>
        </c:manualLayout>
      </c:layout>
      <c:overlay val="0"/>
      <c:txPr>
        <a:bodyPr/>
        <a:lstStyle/>
        <a:p>
          <a:pPr>
            <a:defRPr sz="1200"/>
          </a:pPr>
          <a:endParaRPr lang="en-US"/>
        </a:p>
      </c:txPr>
    </c:legend>
    <c:plotVisOnly val="1"/>
    <c:dispBlanksAs val="gap"/>
    <c:showDLblsOverMax val="0"/>
  </c:chart>
  <c:spPr>
    <a:solidFill>
      <a:srgbClr val="1F497D">
        <a:lumMod val="20000"/>
        <a:lumOff val="80000"/>
      </a:srgbClr>
    </a:solidFill>
  </c:spPr>
  <c:txPr>
    <a:bodyPr/>
    <a:lstStyle/>
    <a:p>
      <a:pPr>
        <a:defRPr sz="1400" b="1"/>
      </a:pPr>
      <a:endParaRPr lang="en-US"/>
    </a:p>
  </c:txPr>
  <c:externalData r:id="rId2">
    <c:autoUpdate val="0"/>
  </c:externalData>
  <c:userShapes r:id="rId3"/>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r>
              <a:rPr lang="en-US" dirty="0"/>
              <a:t>WR Wind </a:t>
            </a:r>
            <a:r>
              <a:rPr lang="en-US" dirty="0" smtClean="0"/>
              <a:t>Gen </a:t>
            </a:r>
            <a:r>
              <a:rPr lang="en-US" dirty="0"/>
              <a:t>SCADA Vs State data_02-05-2018</a:t>
            </a:r>
          </a:p>
        </c:rich>
      </c:tx>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3207627500185959"/>
          <c:y val="8.9944970428802923E-2"/>
          <c:w val="0.85290156637213199"/>
          <c:h val="0.77950300647358339"/>
        </c:manualLayout>
      </c:layout>
      <c:lineChart>
        <c:grouping val="standard"/>
        <c:varyColors val="0"/>
        <c:ser>
          <c:idx val="2"/>
          <c:order val="0"/>
          <c:tx>
            <c:strRef>
              <c:f>Sheet1!$E$3</c:f>
              <c:strCache>
                <c:ptCount val="1"/>
                <c:pt idx="0">
                  <c:v>Wind_SCADA</c:v>
                </c:pt>
              </c:strCache>
            </c:strRef>
          </c:tx>
          <c:spPr>
            <a:ln w="34925" cap="rnd">
              <a:solidFill>
                <a:srgbClr val="FF0000"/>
              </a:solidFill>
              <a:round/>
            </a:ln>
            <a:effectLst/>
          </c:spPr>
          <c:marker>
            <c:symbol val="none"/>
          </c:marker>
          <c:val>
            <c:numRef>
              <c:f>Sheet1!$I$4:$I$27</c:f>
              <c:numCache>
                <c:formatCode>General</c:formatCode>
                <c:ptCount val="24"/>
                <c:pt idx="0">
                  <c:v>3609.8526300000003</c:v>
                </c:pt>
                <c:pt idx="1">
                  <c:v>3388.7663349999993</c:v>
                </c:pt>
                <c:pt idx="2">
                  <c:v>3133.9497633333335</c:v>
                </c:pt>
                <c:pt idx="3">
                  <c:v>2794.4221033333338</c:v>
                </c:pt>
                <c:pt idx="4">
                  <c:v>2550.7653683333338</c:v>
                </c:pt>
                <c:pt idx="5">
                  <c:v>2367.2560433333338</c:v>
                </c:pt>
                <c:pt idx="6">
                  <c:v>2082.4645533333332</c:v>
                </c:pt>
                <c:pt idx="7">
                  <c:v>1627.5474333333336</c:v>
                </c:pt>
                <c:pt idx="8">
                  <c:v>1540.353515</c:v>
                </c:pt>
                <c:pt idx="9">
                  <c:v>1601.4893099999997</c:v>
                </c:pt>
                <c:pt idx="10">
                  <c:v>1719.3200514068606</c:v>
                </c:pt>
                <c:pt idx="11">
                  <c:v>2069.6107055206298</c:v>
                </c:pt>
                <c:pt idx="12">
                  <c:v>2429.9749587504075</c:v>
                </c:pt>
                <c:pt idx="13">
                  <c:v>2781.6369695231115</c:v>
                </c:pt>
                <c:pt idx="14">
                  <c:v>3036.6116685689294</c:v>
                </c:pt>
                <c:pt idx="15">
                  <c:v>3296.1935914611809</c:v>
                </c:pt>
                <c:pt idx="16">
                  <c:v>3512.5405841064444</c:v>
                </c:pt>
                <c:pt idx="17">
                  <c:v>4048.303373535156</c:v>
                </c:pt>
                <c:pt idx="18">
                  <c:v>4344.3136203613276</c:v>
                </c:pt>
                <c:pt idx="19">
                  <c:v>4123.733266845702</c:v>
                </c:pt>
                <c:pt idx="20">
                  <c:v>3989.972259033204</c:v>
                </c:pt>
                <c:pt idx="21">
                  <c:v>4122.5879559326168</c:v>
                </c:pt>
                <c:pt idx="22">
                  <c:v>3900.1365977376299</c:v>
                </c:pt>
                <c:pt idx="23">
                  <c:v>3827.9258377278652</c:v>
                </c:pt>
              </c:numCache>
            </c:numRef>
          </c:val>
          <c:smooth val="1"/>
          <c:extLst>
            <c:ext xmlns:c16="http://schemas.microsoft.com/office/drawing/2014/chart" uri="{C3380CC4-5D6E-409C-BE32-E72D297353CC}">
              <c16:uniqueId val="{00000000-D7D0-4431-AE6F-745D364142EB}"/>
            </c:ext>
          </c:extLst>
        </c:ser>
        <c:ser>
          <c:idx val="4"/>
          <c:order val="1"/>
          <c:tx>
            <c:strRef>
              <c:f>Sheet1!$P$3</c:f>
              <c:strCache>
                <c:ptCount val="1"/>
                <c:pt idx="0">
                  <c:v>Wind_State</c:v>
                </c:pt>
              </c:strCache>
            </c:strRef>
          </c:tx>
          <c:spPr>
            <a:ln w="34925" cap="rnd">
              <a:solidFill>
                <a:srgbClr val="0070C0"/>
              </a:solidFill>
              <a:round/>
            </a:ln>
            <a:effectLst/>
          </c:spPr>
          <c:marker>
            <c:symbol val="none"/>
          </c:marker>
          <c:val>
            <c:numRef>
              <c:f>Sheet1!$R$4:$R$27</c:f>
              <c:numCache>
                <c:formatCode>General</c:formatCode>
                <c:ptCount val="24"/>
                <c:pt idx="0">
                  <c:v>4296.2</c:v>
                </c:pt>
                <c:pt idx="1">
                  <c:v>4163.8600000000006</c:v>
                </c:pt>
                <c:pt idx="2">
                  <c:v>3802.3899999999994</c:v>
                </c:pt>
                <c:pt idx="3">
                  <c:v>3556.2</c:v>
                </c:pt>
                <c:pt idx="4">
                  <c:v>3336.68</c:v>
                </c:pt>
                <c:pt idx="5">
                  <c:v>3000.25</c:v>
                </c:pt>
                <c:pt idx="6">
                  <c:v>2583.75</c:v>
                </c:pt>
                <c:pt idx="7">
                  <c:v>1868.94</c:v>
                </c:pt>
                <c:pt idx="8">
                  <c:v>1898.8799999999999</c:v>
                </c:pt>
                <c:pt idx="9">
                  <c:v>1837.01</c:v>
                </c:pt>
                <c:pt idx="10">
                  <c:v>2052.56</c:v>
                </c:pt>
                <c:pt idx="11">
                  <c:v>2358.62</c:v>
                </c:pt>
                <c:pt idx="12">
                  <c:v>2731.32</c:v>
                </c:pt>
                <c:pt idx="13">
                  <c:v>3235.3900000000003</c:v>
                </c:pt>
                <c:pt idx="14">
                  <c:v>3565.6099999999997</c:v>
                </c:pt>
                <c:pt idx="15">
                  <c:v>4015.6800000000003</c:v>
                </c:pt>
                <c:pt idx="16">
                  <c:v>4606.9800000000005</c:v>
                </c:pt>
                <c:pt idx="17">
                  <c:v>5299.65</c:v>
                </c:pt>
                <c:pt idx="18">
                  <c:v>5521.65</c:v>
                </c:pt>
                <c:pt idx="19">
                  <c:v>5042.3899999999994</c:v>
                </c:pt>
                <c:pt idx="20">
                  <c:v>4864.2300000000005</c:v>
                </c:pt>
                <c:pt idx="21">
                  <c:v>4890.6000000000004</c:v>
                </c:pt>
                <c:pt idx="22">
                  <c:v>4502.9400000000005</c:v>
                </c:pt>
                <c:pt idx="23">
                  <c:v>4453.05</c:v>
                </c:pt>
              </c:numCache>
            </c:numRef>
          </c:val>
          <c:smooth val="1"/>
          <c:extLst>
            <c:ext xmlns:c16="http://schemas.microsoft.com/office/drawing/2014/chart" uri="{C3380CC4-5D6E-409C-BE32-E72D297353CC}">
              <c16:uniqueId val="{00000001-D7D0-4431-AE6F-745D364142EB}"/>
            </c:ext>
          </c:extLst>
        </c:ser>
        <c:dLbls>
          <c:showLegendKey val="0"/>
          <c:showVal val="0"/>
          <c:showCatName val="0"/>
          <c:showSerName val="0"/>
          <c:showPercent val="0"/>
          <c:showBubbleSize val="0"/>
        </c:dLbls>
        <c:smooth val="0"/>
        <c:axId val="248533472"/>
        <c:axId val="248533864"/>
      </c:lineChart>
      <c:catAx>
        <c:axId val="248533472"/>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3864"/>
        <c:crosses val="autoZero"/>
        <c:auto val="1"/>
        <c:lblAlgn val="ctr"/>
        <c:lblOffset val="100"/>
        <c:noMultiLvlLbl val="0"/>
      </c:catAx>
      <c:valAx>
        <c:axId val="2485338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3472"/>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r>
              <a:rPr lang="en-US" dirty="0"/>
              <a:t>WR Solar </a:t>
            </a:r>
            <a:r>
              <a:rPr lang="en-US" dirty="0" smtClean="0"/>
              <a:t>Gen </a:t>
            </a:r>
            <a:r>
              <a:rPr lang="en-US" dirty="0"/>
              <a:t>SCADA Vs State data_02-05-2018</a:t>
            </a:r>
          </a:p>
        </c:rich>
      </c:tx>
      <c:layout>
        <c:manualLayout>
          <c:xMode val="edge"/>
          <c:yMode val="edge"/>
          <c:x val="0.13816671145383672"/>
          <c:y val="1.7629140393992448E-2"/>
        </c:manualLayout>
      </c:layout>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3629833084268031"/>
          <c:y val="8.9944970428802923E-2"/>
          <c:w val="0.84867940961535082"/>
          <c:h val="0.77950300647358339"/>
        </c:manualLayout>
      </c:layout>
      <c:lineChart>
        <c:grouping val="standard"/>
        <c:varyColors val="0"/>
        <c:ser>
          <c:idx val="1"/>
          <c:order val="0"/>
          <c:tx>
            <c:strRef>
              <c:f>Sheet1!$D$3</c:f>
              <c:strCache>
                <c:ptCount val="1"/>
                <c:pt idx="0">
                  <c:v>Solar_SCADA</c:v>
                </c:pt>
              </c:strCache>
            </c:strRef>
          </c:tx>
          <c:spPr>
            <a:ln w="28575" cap="rnd">
              <a:solidFill>
                <a:srgbClr val="FF0000"/>
              </a:solidFill>
              <a:round/>
            </a:ln>
            <a:effectLst/>
          </c:spPr>
          <c:marker>
            <c:symbol val="none"/>
          </c:marker>
          <c:val>
            <c:numRef>
              <c:f>Sheet1!$J$4:$J$27</c:f>
              <c:numCache>
                <c:formatCode>General</c:formatCode>
                <c:ptCount val="24"/>
                <c:pt idx="0">
                  <c:v>0</c:v>
                </c:pt>
                <c:pt idx="1">
                  <c:v>0</c:v>
                </c:pt>
                <c:pt idx="2">
                  <c:v>0</c:v>
                </c:pt>
                <c:pt idx="3">
                  <c:v>0</c:v>
                </c:pt>
                <c:pt idx="4">
                  <c:v>0</c:v>
                </c:pt>
                <c:pt idx="5">
                  <c:v>0</c:v>
                </c:pt>
                <c:pt idx="6">
                  <c:v>122.13499833333333</c:v>
                </c:pt>
                <c:pt idx="7">
                  <c:v>586.62303833333328</c:v>
                </c:pt>
                <c:pt idx="8">
                  <c:v>1307.4823449999999</c:v>
                </c:pt>
                <c:pt idx="9">
                  <c:v>1915.0353800000003</c:v>
                </c:pt>
                <c:pt idx="10">
                  <c:v>2313.5782742513015</c:v>
                </c:pt>
                <c:pt idx="11">
                  <c:v>2576.9844542643232</c:v>
                </c:pt>
                <c:pt idx="12">
                  <c:v>2589.7092012939456</c:v>
                </c:pt>
                <c:pt idx="13">
                  <c:v>2517.526281697591</c:v>
                </c:pt>
                <c:pt idx="14">
                  <c:v>2324.8538824462889</c:v>
                </c:pt>
                <c:pt idx="15">
                  <c:v>1927.8235051879883</c:v>
                </c:pt>
                <c:pt idx="16">
                  <c:v>1318.3678879191082</c:v>
                </c:pt>
                <c:pt idx="17">
                  <c:v>644.47754477945955</c:v>
                </c:pt>
                <c:pt idx="18">
                  <c:v>140.53266666666667</c:v>
                </c:pt>
                <c:pt idx="19">
                  <c:v>0</c:v>
                </c:pt>
                <c:pt idx="20">
                  <c:v>0</c:v>
                </c:pt>
                <c:pt idx="21">
                  <c:v>0</c:v>
                </c:pt>
                <c:pt idx="22">
                  <c:v>0</c:v>
                </c:pt>
                <c:pt idx="23">
                  <c:v>0</c:v>
                </c:pt>
              </c:numCache>
            </c:numRef>
          </c:val>
          <c:smooth val="1"/>
          <c:extLst>
            <c:ext xmlns:c16="http://schemas.microsoft.com/office/drawing/2014/chart" uri="{C3380CC4-5D6E-409C-BE32-E72D297353CC}">
              <c16:uniqueId val="{00000000-F39F-4212-B787-030D417DA2A7}"/>
            </c:ext>
          </c:extLst>
        </c:ser>
        <c:ser>
          <c:idx val="3"/>
          <c:order val="1"/>
          <c:tx>
            <c:strRef>
              <c:f>Sheet1!$M$3</c:f>
              <c:strCache>
                <c:ptCount val="1"/>
                <c:pt idx="0">
                  <c:v>Solar_State</c:v>
                </c:pt>
              </c:strCache>
            </c:strRef>
          </c:tx>
          <c:spPr>
            <a:ln w="38100" cap="rnd">
              <a:solidFill>
                <a:schemeClr val="accent1">
                  <a:lumMod val="75000"/>
                </a:schemeClr>
              </a:solidFill>
              <a:round/>
            </a:ln>
            <a:effectLst/>
          </c:spPr>
          <c:marker>
            <c:symbol val="none"/>
          </c:marker>
          <c:val>
            <c:numRef>
              <c:f>Sheet1!$S$4:$S$27</c:f>
              <c:numCache>
                <c:formatCode>General</c:formatCode>
                <c:ptCount val="24"/>
                <c:pt idx="0">
                  <c:v>0</c:v>
                </c:pt>
                <c:pt idx="1">
                  <c:v>0</c:v>
                </c:pt>
                <c:pt idx="2">
                  <c:v>0</c:v>
                </c:pt>
                <c:pt idx="3">
                  <c:v>0</c:v>
                </c:pt>
                <c:pt idx="4">
                  <c:v>0</c:v>
                </c:pt>
                <c:pt idx="5">
                  <c:v>5.0599999999999996</c:v>
                </c:pt>
                <c:pt idx="6">
                  <c:v>289.14999999999998</c:v>
                </c:pt>
                <c:pt idx="7">
                  <c:v>994.65999999999985</c:v>
                </c:pt>
                <c:pt idx="8">
                  <c:v>1699.0900000000001</c:v>
                </c:pt>
                <c:pt idx="9">
                  <c:v>2404.13</c:v>
                </c:pt>
                <c:pt idx="10">
                  <c:v>2819.76</c:v>
                </c:pt>
                <c:pt idx="11">
                  <c:v>2987.2799999999997</c:v>
                </c:pt>
                <c:pt idx="12">
                  <c:v>3015.9</c:v>
                </c:pt>
                <c:pt idx="13">
                  <c:v>2758.44</c:v>
                </c:pt>
                <c:pt idx="14">
                  <c:v>2246.48</c:v>
                </c:pt>
                <c:pt idx="15">
                  <c:v>1763.4</c:v>
                </c:pt>
                <c:pt idx="16">
                  <c:v>1109.28</c:v>
                </c:pt>
                <c:pt idx="17">
                  <c:v>408.97</c:v>
                </c:pt>
                <c:pt idx="18">
                  <c:v>37.099999999999994</c:v>
                </c:pt>
                <c:pt idx="19">
                  <c:v>1.03</c:v>
                </c:pt>
                <c:pt idx="20">
                  <c:v>0</c:v>
                </c:pt>
                <c:pt idx="21">
                  <c:v>0</c:v>
                </c:pt>
                <c:pt idx="22">
                  <c:v>0</c:v>
                </c:pt>
                <c:pt idx="23">
                  <c:v>0</c:v>
                </c:pt>
              </c:numCache>
            </c:numRef>
          </c:val>
          <c:smooth val="1"/>
          <c:extLst>
            <c:ext xmlns:c16="http://schemas.microsoft.com/office/drawing/2014/chart" uri="{C3380CC4-5D6E-409C-BE32-E72D297353CC}">
              <c16:uniqueId val="{00000001-F39F-4212-B787-030D417DA2A7}"/>
            </c:ext>
          </c:extLst>
        </c:ser>
        <c:dLbls>
          <c:showLegendKey val="0"/>
          <c:showVal val="0"/>
          <c:showCatName val="0"/>
          <c:showSerName val="0"/>
          <c:showPercent val="0"/>
          <c:showBubbleSize val="0"/>
        </c:dLbls>
        <c:smooth val="0"/>
        <c:axId val="248534648"/>
        <c:axId val="248535040"/>
      </c:lineChart>
      <c:catAx>
        <c:axId val="248534648"/>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5040"/>
        <c:crosses val="autoZero"/>
        <c:auto val="1"/>
        <c:lblAlgn val="ctr"/>
        <c:lblOffset val="100"/>
        <c:noMultiLvlLbl val="0"/>
      </c:catAx>
      <c:valAx>
        <c:axId val="24853504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534648"/>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solidFill>
                <a:latin typeface="+mn-lt"/>
                <a:ea typeface="+mn-ea"/>
                <a:cs typeface="+mn-cs"/>
              </a:defRPr>
            </a:pPr>
            <a:r>
              <a:rPr lang="en-US" sz="1800"/>
              <a:t>Western Region Fuel wise Installed capacity (as on 31.03.2018)</a:t>
            </a:r>
          </a:p>
        </c:rich>
      </c:tx>
      <c:layout>
        <c:manualLayout>
          <c:xMode val="edge"/>
          <c:yMode val="edge"/>
          <c:x val="0.19056797941990961"/>
          <c:y val="3.1958299631526917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0862464531922751E-2"/>
          <c:y val="0.14110129333235291"/>
          <c:w val="0.91371373594903649"/>
          <c:h val="0.7655140648872113"/>
        </c:manualLayout>
      </c:layout>
      <c:ofPieChart>
        <c:ofPieType val="pie"/>
        <c:varyColors val="1"/>
        <c:dLbls>
          <c:dLblPos val="inEnd"/>
          <c:showLegendKey val="0"/>
          <c:showVal val="0"/>
          <c:showCatName val="0"/>
          <c:showSerName val="0"/>
          <c:showPercent val="1"/>
          <c:showBubbleSize val="0"/>
          <c:showLeaderLines val="0"/>
        </c:dLbls>
        <c:gapWidth val="100"/>
        <c:splitType val="pos"/>
        <c:splitPos val="3"/>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manualLayout>
          <c:xMode val="edge"/>
          <c:yMode val="edge"/>
          <c:x val="0.11666769442081548"/>
          <c:y val="0.93076729821809356"/>
          <c:w val="0.75381173599501949"/>
          <c:h val="5.486797062019495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legend>
    <c:plotVisOnly val="1"/>
    <c:dispBlanksAs val="zero"/>
    <c:showDLblsOverMax val="0"/>
  </c:chart>
  <c:spPr>
    <a:noFill/>
    <a:ln>
      <a:noFill/>
    </a:ln>
    <a:effectLst/>
  </c:spPr>
  <c:txPr>
    <a:bodyPr/>
    <a:lstStyle/>
    <a:p>
      <a:pPr>
        <a:defRPr sz="1400" b="1">
          <a:solidFill>
            <a:schemeClr val="tx1"/>
          </a:solidFill>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IN"/>
              <a:t>Karad Substation Voltage Variation Vs Wind Generation</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1"/>
          <c:tx>
            <c:strRef>
              <c:f>Sheet1!$F$1</c:f>
              <c:strCache>
                <c:ptCount val="1"/>
                <c:pt idx="0">
                  <c:v>Wind Generation (MW)</c:v>
                </c:pt>
              </c:strCache>
            </c:strRef>
          </c:tx>
          <c:spPr>
            <a:ln w="28575" cap="rnd">
              <a:solidFill>
                <a:schemeClr val="accent2"/>
              </a:solidFill>
              <a:round/>
            </a:ln>
            <a:effectLst/>
          </c:spPr>
          <c:marker>
            <c:symbol val="none"/>
          </c:marker>
          <c:cat>
            <c:strRef>
              <c:f>Sheet1!$D$2:$D$169</c:f>
              <c:strCache>
                <c:ptCount val="168"/>
                <c:pt idx="0">
                  <c:v>11.08.17</c:v>
                </c:pt>
                <c:pt idx="1">
                  <c:v>11.08.17</c:v>
                </c:pt>
                <c:pt idx="2">
                  <c:v>11.08.17</c:v>
                </c:pt>
                <c:pt idx="3">
                  <c:v>11.08.17</c:v>
                </c:pt>
                <c:pt idx="4">
                  <c:v>11.08.17</c:v>
                </c:pt>
                <c:pt idx="5">
                  <c:v>11.08.17</c:v>
                </c:pt>
                <c:pt idx="6">
                  <c:v>11.08.17</c:v>
                </c:pt>
                <c:pt idx="7">
                  <c:v>11.08.17</c:v>
                </c:pt>
                <c:pt idx="8">
                  <c:v>11.08.17</c:v>
                </c:pt>
                <c:pt idx="9">
                  <c:v>11.08.17</c:v>
                </c:pt>
                <c:pt idx="10">
                  <c:v>11.08.17</c:v>
                </c:pt>
                <c:pt idx="11">
                  <c:v>11.08.17</c:v>
                </c:pt>
                <c:pt idx="12">
                  <c:v>11.08.17</c:v>
                </c:pt>
                <c:pt idx="13">
                  <c:v>11.08.17</c:v>
                </c:pt>
                <c:pt idx="14">
                  <c:v>11.08.17</c:v>
                </c:pt>
                <c:pt idx="15">
                  <c:v>11.08.17</c:v>
                </c:pt>
                <c:pt idx="16">
                  <c:v>11.08.17</c:v>
                </c:pt>
                <c:pt idx="17">
                  <c:v>11.08.17</c:v>
                </c:pt>
                <c:pt idx="18">
                  <c:v>11.08.17</c:v>
                </c:pt>
                <c:pt idx="19">
                  <c:v>11.08.17</c:v>
                </c:pt>
                <c:pt idx="20">
                  <c:v>11.08.17</c:v>
                </c:pt>
                <c:pt idx="21">
                  <c:v>11.08.17</c:v>
                </c:pt>
                <c:pt idx="22">
                  <c:v>11.08.17</c:v>
                </c:pt>
                <c:pt idx="23">
                  <c:v>11.08.17</c:v>
                </c:pt>
                <c:pt idx="24">
                  <c:v>12.08.17</c:v>
                </c:pt>
                <c:pt idx="25">
                  <c:v>12.08.17</c:v>
                </c:pt>
                <c:pt idx="26">
                  <c:v>12.08.17</c:v>
                </c:pt>
                <c:pt idx="27">
                  <c:v>12.08.17</c:v>
                </c:pt>
                <c:pt idx="28">
                  <c:v>12.08.17</c:v>
                </c:pt>
                <c:pt idx="29">
                  <c:v>12.08.17</c:v>
                </c:pt>
                <c:pt idx="30">
                  <c:v>12.08.17</c:v>
                </c:pt>
                <c:pt idx="31">
                  <c:v>12.08.17</c:v>
                </c:pt>
                <c:pt idx="32">
                  <c:v>12.08.17</c:v>
                </c:pt>
                <c:pt idx="33">
                  <c:v>12.08.17</c:v>
                </c:pt>
                <c:pt idx="34">
                  <c:v>12.08.17</c:v>
                </c:pt>
                <c:pt idx="35">
                  <c:v>12.08.17</c:v>
                </c:pt>
                <c:pt idx="36">
                  <c:v>12.08.17</c:v>
                </c:pt>
                <c:pt idx="37">
                  <c:v>12.08.17</c:v>
                </c:pt>
                <c:pt idx="38">
                  <c:v>12.08.17</c:v>
                </c:pt>
                <c:pt idx="39">
                  <c:v>12.08.17</c:v>
                </c:pt>
                <c:pt idx="40">
                  <c:v>12.08.17</c:v>
                </c:pt>
                <c:pt idx="41">
                  <c:v>12.08.17</c:v>
                </c:pt>
                <c:pt idx="42">
                  <c:v>12.08.17</c:v>
                </c:pt>
                <c:pt idx="43">
                  <c:v>12.08.17</c:v>
                </c:pt>
                <c:pt idx="44">
                  <c:v>12.08.17</c:v>
                </c:pt>
                <c:pt idx="45">
                  <c:v>12.08.17</c:v>
                </c:pt>
                <c:pt idx="46">
                  <c:v>12.08.17</c:v>
                </c:pt>
                <c:pt idx="47">
                  <c:v>12.08.17</c:v>
                </c:pt>
                <c:pt idx="48">
                  <c:v>13.08.17</c:v>
                </c:pt>
                <c:pt idx="49">
                  <c:v>13.08.17</c:v>
                </c:pt>
                <c:pt idx="50">
                  <c:v>13.08.17</c:v>
                </c:pt>
                <c:pt idx="51">
                  <c:v>13.08.17</c:v>
                </c:pt>
                <c:pt idx="52">
                  <c:v>13.08.17</c:v>
                </c:pt>
                <c:pt idx="53">
                  <c:v>13.08.17</c:v>
                </c:pt>
                <c:pt idx="54">
                  <c:v>13.08.17</c:v>
                </c:pt>
                <c:pt idx="55">
                  <c:v>13.08.17</c:v>
                </c:pt>
                <c:pt idx="56">
                  <c:v>13.08.17</c:v>
                </c:pt>
                <c:pt idx="57">
                  <c:v>13.08.17</c:v>
                </c:pt>
                <c:pt idx="58">
                  <c:v>13.08.17</c:v>
                </c:pt>
                <c:pt idx="59">
                  <c:v>13.08.17</c:v>
                </c:pt>
                <c:pt idx="60">
                  <c:v>13.08.17</c:v>
                </c:pt>
                <c:pt idx="61">
                  <c:v>13.08.17</c:v>
                </c:pt>
                <c:pt idx="62">
                  <c:v>13.08.17</c:v>
                </c:pt>
                <c:pt idx="63">
                  <c:v>13.08.17</c:v>
                </c:pt>
                <c:pt idx="64">
                  <c:v>13.08.17</c:v>
                </c:pt>
                <c:pt idx="65">
                  <c:v>13.08.17</c:v>
                </c:pt>
                <c:pt idx="66">
                  <c:v>13.08.17</c:v>
                </c:pt>
                <c:pt idx="67">
                  <c:v>13.08.17</c:v>
                </c:pt>
                <c:pt idx="68">
                  <c:v>13.08.17</c:v>
                </c:pt>
                <c:pt idx="69">
                  <c:v>13.08.17</c:v>
                </c:pt>
                <c:pt idx="70">
                  <c:v>13.08.17</c:v>
                </c:pt>
                <c:pt idx="71">
                  <c:v>13.08.17</c:v>
                </c:pt>
                <c:pt idx="72">
                  <c:v>14.08.17</c:v>
                </c:pt>
                <c:pt idx="73">
                  <c:v>14.08.17</c:v>
                </c:pt>
                <c:pt idx="74">
                  <c:v>14.08.17</c:v>
                </c:pt>
                <c:pt idx="75">
                  <c:v>14.08.17</c:v>
                </c:pt>
                <c:pt idx="76">
                  <c:v>14.08.17</c:v>
                </c:pt>
                <c:pt idx="77">
                  <c:v>14.08.17</c:v>
                </c:pt>
                <c:pt idx="78">
                  <c:v>14.08.17</c:v>
                </c:pt>
                <c:pt idx="79">
                  <c:v>14.08.17</c:v>
                </c:pt>
                <c:pt idx="80">
                  <c:v>14.08.17</c:v>
                </c:pt>
                <c:pt idx="81">
                  <c:v>14.08.17</c:v>
                </c:pt>
                <c:pt idx="82">
                  <c:v>14.08.17</c:v>
                </c:pt>
                <c:pt idx="83">
                  <c:v>14.08.17</c:v>
                </c:pt>
                <c:pt idx="84">
                  <c:v>14.08.17</c:v>
                </c:pt>
                <c:pt idx="85">
                  <c:v>14.08.17</c:v>
                </c:pt>
                <c:pt idx="86">
                  <c:v>14.08.17</c:v>
                </c:pt>
                <c:pt idx="87">
                  <c:v>14.08.17</c:v>
                </c:pt>
                <c:pt idx="88">
                  <c:v>14.08.17</c:v>
                </c:pt>
                <c:pt idx="89">
                  <c:v>14.08.17</c:v>
                </c:pt>
                <c:pt idx="90">
                  <c:v>14.08.17</c:v>
                </c:pt>
                <c:pt idx="91">
                  <c:v>14.08.17</c:v>
                </c:pt>
                <c:pt idx="92">
                  <c:v>14.08.17</c:v>
                </c:pt>
                <c:pt idx="93">
                  <c:v>14.08.17</c:v>
                </c:pt>
                <c:pt idx="94">
                  <c:v>14.08.17</c:v>
                </c:pt>
                <c:pt idx="95">
                  <c:v>14.08.17</c:v>
                </c:pt>
                <c:pt idx="96">
                  <c:v>15.08.17</c:v>
                </c:pt>
                <c:pt idx="97">
                  <c:v>15.08.17</c:v>
                </c:pt>
                <c:pt idx="98">
                  <c:v>15.08.17</c:v>
                </c:pt>
                <c:pt idx="99">
                  <c:v>15.08.17</c:v>
                </c:pt>
                <c:pt idx="100">
                  <c:v>15.08.17</c:v>
                </c:pt>
                <c:pt idx="101">
                  <c:v>15.08.17</c:v>
                </c:pt>
                <c:pt idx="102">
                  <c:v>15.08.17</c:v>
                </c:pt>
                <c:pt idx="103">
                  <c:v>15.08.17</c:v>
                </c:pt>
                <c:pt idx="104">
                  <c:v>15.08.17</c:v>
                </c:pt>
                <c:pt idx="105">
                  <c:v>15.08.17</c:v>
                </c:pt>
                <c:pt idx="106">
                  <c:v>15.08.17</c:v>
                </c:pt>
                <c:pt idx="107">
                  <c:v>15.08.17</c:v>
                </c:pt>
                <c:pt idx="108">
                  <c:v>15.08.17</c:v>
                </c:pt>
                <c:pt idx="109">
                  <c:v>15.08.17</c:v>
                </c:pt>
                <c:pt idx="110">
                  <c:v>15.08.17</c:v>
                </c:pt>
                <c:pt idx="111">
                  <c:v>15.08.17</c:v>
                </c:pt>
                <c:pt idx="112">
                  <c:v>15.08.17</c:v>
                </c:pt>
                <c:pt idx="113">
                  <c:v>15.08.17</c:v>
                </c:pt>
                <c:pt idx="114">
                  <c:v>15.08.17</c:v>
                </c:pt>
                <c:pt idx="115">
                  <c:v>15.08.17</c:v>
                </c:pt>
                <c:pt idx="116">
                  <c:v>15.08.17</c:v>
                </c:pt>
                <c:pt idx="117">
                  <c:v>15.08.17</c:v>
                </c:pt>
                <c:pt idx="118">
                  <c:v>15.08.17</c:v>
                </c:pt>
                <c:pt idx="119">
                  <c:v>15.08.17</c:v>
                </c:pt>
                <c:pt idx="120">
                  <c:v>16.08.17</c:v>
                </c:pt>
                <c:pt idx="121">
                  <c:v>16.08.17</c:v>
                </c:pt>
                <c:pt idx="122">
                  <c:v>16.08.17</c:v>
                </c:pt>
                <c:pt idx="123">
                  <c:v>16.08.17</c:v>
                </c:pt>
                <c:pt idx="124">
                  <c:v>16.08.17</c:v>
                </c:pt>
                <c:pt idx="125">
                  <c:v>16.08.17</c:v>
                </c:pt>
                <c:pt idx="126">
                  <c:v>16.08.17</c:v>
                </c:pt>
                <c:pt idx="127">
                  <c:v>16.08.17</c:v>
                </c:pt>
                <c:pt idx="128">
                  <c:v>16.08.17</c:v>
                </c:pt>
                <c:pt idx="129">
                  <c:v>16.08.17</c:v>
                </c:pt>
                <c:pt idx="130">
                  <c:v>16.08.17</c:v>
                </c:pt>
                <c:pt idx="131">
                  <c:v>16.08.17</c:v>
                </c:pt>
                <c:pt idx="132">
                  <c:v>16.08.17</c:v>
                </c:pt>
                <c:pt idx="133">
                  <c:v>16.08.17</c:v>
                </c:pt>
                <c:pt idx="134">
                  <c:v>16.08.17</c:v>
                </c:pt>
                <c:pt idx="135">
                  <c:v>16.08.17</c:v>
                </c:pt>
                <c:pt idx="136">
                  <c:v>16.08.17</c:v>
                </c:pt>
                <c:pt idx="137">
                  <c:v>16.08.17</c:v>
                </c:pt>
                <c:pt idx="138">
                  <c:v>16.08.17</c:v>
                </c:pt>
                <c:pt idx="139">
                  <c:v>16.08.17</c:v>
                </c:pt>
                <c:pt idx="140">
                  <c:v>16.08.17</c:v>
                </c:pt>
                <c:pt idx="141">
                  <c:v>16.08.17</c:v>
                </c:pt>
                <c:pt idx="142">
                  <c:v>16.08.17</c:v>
                </c:pt>
                <c:pt idx="143">
                  <c:v>16.08.17</c:v>
                </c:pt>
                <c:pt idx="144">
                  <c:v>17.08.17</c:v>
                </c:pt>
                <c:pt idx="145">
                  <c:v>17.08.17</c:v>
                </c:pt>
                <c:pt idx="146">
                  <c:v>17.08.17</c:v>
                </c:pt>
                <c:pt idx="147">
                  <c:v>17.08.17</c:v>
                </c:pt>
                <c:pt idx="148">
                  <c:v>17.08.17</c:v>
                </c:pt>
                <c:pt idx="149">
                  <c:v>17.08.17</c:v>
                </c:pt>
                <c:pt idx="150">
                  <c:v>17.08.17</c:v>
                </c:pt>
                <c:pt idx="151">
                  <c:v>17.08.17</c:v>
                </c:pt>
                <c:pt idx="152">
                  <c:v>17.08.17</c:v>
                </c:pt>
                <c:pt idx="153">
                  <c:v>17.08.17</c:v>
                </c:pt>
                <c:pt idx="154">
                  <c:v>17.08.17</c:v>
                </c:pt>
                <c:pt idx="155">
                  <c:v>17.08.17</c:v>
                </c:pt>
                <c:pt idx="156">
                  <c:v>17.08.17</c:v>
                </c:pt>
                <c:pt idx="157">
                  <c:v>17.08.17</c:v>
                </c:pt>
                <c:pt idx="158">
                  <c:v>17.08.17</c:v>
                </c:pt>
                <c:pt idx="159">
                  <c:v>17.08.17</c:v>
                </c:pt>
                <c:pt idx="160">
                  <c:v>17.08.17</c:v>
                </c:pt>
                <c:pt idx="161">
                  <c:v>17.08.17</c:v>
                </c:pt>
                <c:pt idx="162">
                  <c:v>17.08.17</c:v>
                </c:pt>
                <c:pt idx="163">
                  <c:v>17.08.17</c:v>
                </c:pt>
                <c:pt idx="164">
                  <c:v>17.08.17</c:v>
                </c:pt>
                <c:pt idx="165">
                  <c:v>17.08.17</c:v>
                </c:pt>
                <c:pt idx="166">
                  <c:v>17.08.17</c:v>
                </c:pt>
                <c:pt idx="167">
                  <c:v>17.08.17</c:v>
                </c:pt>
              </c:strCache>
            </c:strRef>
          </c:cat>
          <c:val>
            <c:numRef>
              <c:f>Sheet1!$F$2:$F$169</c:f>
              <c:numCache>
                <c:formatCode>0</c:formatCode>
                <c:ptCount val="168"/>
                <c:pt idx="0">
                  <c:v>597</c:v>
                </c:pt>
                <c:pt idx="1">
                  <c:v>650</c:v>
                </c:pt>
                <c:pt idx="2">
                  <c:v>595</c:v>
                </c:pt>
                <c:pt idx="3">
                  <c:v>538</c:v>
                </c:pt>
                <c:pt idx="4">
                  <c:v>574</c:v>
                </c:pt>
                <c:pt idx="5">
                  <c:v>604</c:v>
                </c:pt>
                <c:pt idx="6">
                  <c:v>545</c:v>
                </c:pt>
                <c:pt idx="7">
                  <c:v>549</c:v>
                </c:pt>
                <c:pt idx="8">
                  <c:v>722</c:v>
                </c:pt>
                <c:pt idx="9">
                  <c:v>704</c:v>
                </c:pt>
                <c:pt idx="10">
                  <c:v>651</c:v>
                </c:pt>
                <c:pt idx="11">
                  <c:v>605</c:v>
                </c:pt>
                <c:pt idx="12">
                  <c:v>734</c:v>
                </c:pt>
                <c:pt idx="13">
                  <c:v>869</c:v>
                </c:pt>
                <c:pt idx="14">
                  <c:v>1079</c:v>
                </c:pt>
                <c:pt idx="15">
                  <c:v>1599</c:v>
                </c:pt>
                <c:pt idx="16">
                  <c:v>1694</c:v>
                </c:pt>
                <c:pt idx="17">
                  <c:v>1589</c:v>
                </c:pt>
                <c:pt idx="18">
                  <c:v>1208</c:v>
                </c:pt>
                <c:pt idx="19">
                  <c:v>893</c:v>
                </c:pt>
                <c:pt idx="20">
                  <c:v>952</c:v>
                </c:pt>
                <c:pt idx="21">
                  <c:v>859</c:v>
                </c:pt>
                <c:pt idx="22">
                  <c:v>954</c:v>
                </c:pt>
                <c:pt idx="23">
                  <c:v>877</c:v>
                </c:pt>
                <c:pt idx="24">
                  <c:v>1241</c:v>
                </c:pt>
                <c:pt idx="25">
                  <c:v>1370</c:v>
                </c:pt>
                <c:pt idx="26">
                  <c:v>1404</c:v>
                </c:pt>
                <c:pt idx="27">
                  <c:v>1496</c:v>
                </c:pt>
                <c:pt idx="28">
                  <c:v>1657</c:v>
                </c:pt>
                <c:pt idx="29">
                  <c:v>1598</c:v>
                </c:pt>
                <c:pt idx="30">
                  <c:v>1534</c:v>
                </c:pt>
                <c:pt idx="31">
                  <c:v>1349</c:v>
                </c:pt>
                <c:pt idx="32">
                  <c:v>1258</c:v>
                </c:pt>
                <c:pt idx="33">
                  <c:v>1571</c:v>
                </c:pt>
                <c:pt idx="34">
                  <c:v>1562</c:v>
                </c:pt>
                <c:pt idx="35">
                  <c:v>1285</c:v>
                </c:pt>
                <c:pt idx="36">
                  <c:v>1311</c:v>
                </c:pt>
                <c:pt idx="37">
                  <c:v>1417</c:v>
                </c:pt>
                <c:pt idx="38">
                  <c:v>1452</c:v>
                </c:pt>
                <c:pt idx="39">
                  <c:v>1421</c:v>
                </c:pt>
                <c:pt idx="40">
                  <c:v>1522</c:v>
                </c:pt>
                <c:pt idx="41">
                  <c:v>1359</c:v>
                </c:pt>
                <c:pt idx="42">
                  <c:v>1192</c:v>
                </c:pt>
                <c:pt idx="43">
                  <c:v>1080</c:v>
                </c:pt>
                <c:pt idx="44">
                  <c:v>1209</c:v>
                </c:pt>
                <c:pt idx="45">
                  <c:v>1177</c:v>
                </c:pt>
                <c:pt idx="46">
                  <c:v>1173</c:v>
                </c:pt>
                <c:pt idx="47">
                  <c:v>1195</c:v>
                </c:pt>
                <c:pt idx="48">
                  <c:v>1384</c:v>
                </c:pt>
                <c:pt idx="49">
                  <c:v>1444</c:v>
                </c:pt>
                <c:pt idx="50">
                  <c:v>1443</c:v>
                </c:pt>
                <c:pt idx="51">
                  <c:v>1550</c:v>
                </c:pt>
                <c:pt idx="52">
                  <c:v>1576</c:v>
                </c:pt>
                <c:pt idx="53">
                  <c:v>1384</c:v>
                </c:pt>
                <c:pt idx="54">
                  <c:v>1211</c:v>
                </c:pt>
                <c:pt idx="55">
                  <c:v>1178</c:v>
                </c:pt>
                <c:pt idx="56">
                  <c:v>1296</c:v>
                </c:pt>
                <c:pt idx="57">
                  <c:v>1413</c:v>
                </c:pt>
                <c:pt idx="58">
                  <c:v>1435</c:v>
                </c:pt>
                <c:pt idx="59">
                  <c:v>1377</c:v>
                </c:pt>
                <c:pt idx="60">
                  <c:v>1323</c:v>
                </c:pt>
                <c:pt idx="61">
                  <c:v>1431</c:v>
                </c:pt>
                <c:pt idx="62">
                  <c:v>1644</c:v>
                </c:pt>
                <c:pt idx="63">
                  <c:v>1550</c:v>
                </c:pt>
                <c:pt idx="64">
                  <c:v>1597</c:v>
                </c:pt>
                <c:pt idx="65">
                  <c:v>1509</c:v>
                </c:pt>
                <c:pt idx="66">
                  <c:v>1511</c:v>
                </c:pt>
                <c:pt idx="67">
                  <c:v>1246</c:v>
                </c:pt>
                <c:pt idx="68">
                  <c:v>1239</c:v>
                </c:pt>
                <c:pt idx="69">
                  <c:v>1282</c:v>
                </c:pt>
                <c:pt idx="70">
                  <c:v>1314</c:v>
                </c:pt>
                <c:pt idx="71">
                  <c:v>1248</c:v>
                </c:pt>
                <c:pt idx="72">
                  <c:v>1165</c:v>
                </c:pt>
                <c:pt idx="73">
                  <c:v>942</c:v>
                </c:pt>
                <c:pt idx="74">
                  <c:v>742</c:v>
                </c:pt>
                <c:pt idx="75">
                  <c:v>703</c:v>
                </c:pt>
                <c:pt idx="76">
                  <c:v>605</c:v>
                </c:pt>
                <c:pt idx="77">
                  <c:v>539</c:v>
                </c:pt>
                <c:pt idx="78">
                  <c:v>605</c:v>
                </c:pt>
                <c:pt idx="79">
                  <c:v>603</c:v>
                </c:pt>
                <c:pt idx="80">
                  <c:v>609</c:v>
                </c:pt>
                <c:pt idx="81">
                  <c:v>544</c:v>
                </c:pt>
                <c:pt idx="82">
                  <c:v>516</c:v>
                </c:pt>
                <c:pt idx="83">
                  <c:v>513</c:v>
                </c:pt>
                <c:pt idx="84">
                  <c:v>278</c:v>
                </c:pt>
                <c:pt idx="85">
                  <c:v>265</c:v>
                </c:pt>
                <c:pt idx="86">
                  <c:v>413</c:v>
                </c:pt>
                <c:pt idx="87">
                  <c:v>572</c:v>
                </c:pt>
                <c:pt idx="88">
                  <c:v>902</c:v>
                </c:pt>
                <c:pt idx="89">
                  <c:v>971</c:v>
                </c:pt>
                <c:pt idx="90">
                  <c:v>909</c:v>
                </c:pt>
                <c:pt idx="91">
                  <c:v>816</c:v>
                </c:pt>
                <c:pt idx="92">
                  <c:v>757</c:v>
                </c:pt>
                <c:pt idx="93">
                  <c:v>649</c:v>
                </c:pt>
                <c:pt idx="94">
                  <c:v>547</c:v>
                </c:pt>
                <c:pt idx="95">
                  <c:v>394</c:v>
                </c:pt>
                <c:pt idx="96">
                  <c:v>480</c:v>
                </c:pt>
                <c:pt idx="97">
                  <c:v>429</c:v>
                </c:pt>
                <c:pt idx="98">
                  <c:v>481</c:v>
                </c:pt>
                <c:pt idx="99">
                  <c:v>513</c:v>
                </c:pt>
                <c:pt idx="100">
                  <c:v>709</c:v>
                </c:pt>
                <c:pt idx="101">
                  <c:v>562</c:v>
                </c:pt>
                <c:pt idx="102">
                  <c:v>590</c:v>
                </c:pt>
                <c:pt idx="103">
                  <c:v>426</c:v>
                </c:pt>
                <c:pt idx="104">
                  <c:v>272</c:v>
                </c:pt>
                <c:pt idx="105">
                  <c:v>235</c:v>
                </c:pt>
                <c:pt idx="106">
                  <c:v>287</c:v>
                </c:pt>
                <c:pt idx="107">
                  <c:v>286</c:v>
                </c:pt>
                <c:pt idx="108">
                  <c:v>325</c:v>
                </c:pt>
                <c:pt idx="109">
                  <c:v>358</c:v>
                </c:pt>
                <c:pt idx="110">
                  <c:v>508</c:v>
                </c:pt>
                <c:pt idx="111">
                  <c:v>604</c:v>
                </c:pt>
                <c:pt idx="112">
                  <c:v>646</c:v>
                </c:pt>
                <c:pt idx="113">
                  <c:v>869</c:v>
                </c:pt>
                <c:pt idx="114">
                  <c:v>992</c:v>
                </c:pt>
                <c:pt idx="115">
                  <c:v>770</c:v>
                </c:pt>
                <c:pt idx="116">
                  <c:v>580</c:v>
                </c:pt>
                <c:pt idx="117">
                  <c:v>576</c:v>
                </c:pt>
                <c:pt idx="118">
                  <c:v>429</c:v>
                </c:pt>
                <c:pt idx="119">
                  <c:v>437</c:v>
                </c:pt>
                <c:pt idx="120">
                  <c:v>529</c:v>
                </c:pt>
                <c:pt idx="121">
                  <c:v>563</c:v>
                </c:pt>
                <c:pt idx="122">
                  <c:v>658</c:v>
                </c:pt>
                <c:pt idx="123">
                  <c:v>705</c:v>
                </c:pt>
                <c:pt idx="124">
                  <c:v>729</c:v>
                </c:pt>
                <c:pt idx="125">
                  <c:v>678</c:v>
                </c:pt>
                <c:pt idx="126">
                  <c:v>613</c:v>
                </c:pt>
                <c:pt idx="127">
                  <c:v>500</c:v>
                </c:pt>
                <c:pt idx="128">
                  <c:v>713</c:v>
                </c:pt>
                <c:pt idx="129">
                  <c:v>700</c:v>
                </c:pt>
                <c:pt idx="130">
                  <c:v>797</c:v>
                </c:pt>
                <c:pt idx="131">
                  <c:v>723</c:v>
                </c:pt>
                <c:pt idx="132">
                  <c:v>737</c:v>
                </c:pt>
                <c:pt idx="133">
                  <c:v>822</c:v>
                </c:pt>
                <c:pt idx="134">
                  <c:v>903</c:v>
                </c:pt>
                <c:pt idx="135">
                  <c:v>1160</c:v>
                </c:pt>
                <c:pt idx="136">
                  <c:v>1390</c:v>
                </c:pt>
                <c:pt idx="137">
                  <c:v>1346</c:v>
                </c:pt>
                <c:pt idx="138">
                  <c:v>1101</c:v>
                </c:pt>
                <c:pt idx="139">
                  <c:v>992</c:v>
                </c:pt>
                <c:pt idx="140">
                  <c:v>944</c:v>
                </c:pt>
                <c:pt idx="141">
                  <c:v>777</c:v>
                </c:pt>
                <c:pt idx="142">
                  <c:v>676</c:v>
                </c:pt>
                <c:pt idx="143">
                  <c:v>606</c:v>
                </c:pt>
                <c:pt idx="144">
                  <c:v>706</c:v>
                </c:pt>
                <c:pt idx="145">
                  <c:v>816</c:v>
                </c:pt>
                <c:pt idx="146">
                  <c:v>939</c:v>
                </c:pt>
                <c:pt idx="147">
                  <c:v>920</c:v>
                </c:pt>
                <c:pt idx="148">
                  <c:v>880</c:v>
                </c:pt>
                <c:pt idx="149">
                  <c:v>832</c:v>
                </c:pt>
                <c:pt idx="150">
                  <c:v>841</c:v>
                </c:pt>
                <c:pt idx="151">
                  <c:v>815</c:v>
                </c:pt>
                <c:pt idx="152">
                  <c:v>861</c:v>
                </c:pt>
                <c:pt idx="153">
                  <c:v>789</c:v>
                </c:pt>
                <c:pt idx="154">
                  <c:v>778</c:v>
                </c:pt>
                <c:pt idx="155">
                  <c:v>786</c:v>
                </c:pt>
                <c:pt idx="156">
                  <c:v>787</c:v>
                </c:pt>
                <c:pt idx="157">
                  <c:v>903</c:v>
                </c:pt>
                <c:pt idx="158">
                  <c:v>1127</c:v>
                </c:pt>
                <c:pt idx="159">
                  <c:v>1199</c:v>
                </c:pt>
                <c:pt idx="160">
                  <c:v>1185</c:v>
                </c:pt>
                <c:pt idx="161">
                  <c:v>1231</c:v>
                </c:pt>
                <c:pt idx="162">
                  <c:v>1139</c:v>
                </c:pt>
                <c:pt idx="163">
                  <c:v>1089</c:v>
                </c:pt>
                <c:pt idx="164">
                  <c:v>1048</c:v>
                </c:pt>
                <c:pt idx="165">
                  <c:v>993</c:v>
                </c:pt>
                <c:pt idx="166">
                  <c:v>1025</c:v>
                </c:pt>
                <c:pt idx="167">
                  <c:v>961</c:v>
                </c:pt>
              </c:numCache>
            </c:numRef>
          </c:val>
          <c:smooth val="0"/>
          <c:extLst>
            <c:ext xmlns:c16="http://schemas.microsoft.com/office/drawing/2014/chart" uri="{C3380CC4-5D6E-409C-BE32-E72D297353CC}">
              <c16:uniqueId val="{00000000-7B4A-4436-8A20-70AF218E3BC0}"/>
            </c:ext>
          </c:extLst>
        </c:ser>
        <c:dLbls>
          <c:showLegendKey val="0"/>
          <c:showVal val="0"/>
          <c:showCatName val="0"/>
          <c:showSerName val="0"/>
          <c:showPercent val="0"/>
          <c:showBubbleSize val="0"/>
        </c:dLbls>
        <c:marker val="1"/>
        <c:smooth val="0"/>
        <c:axId val="248530336"/>
        <c:axId val="248535432"/>
      </c:lineChart>
      <c:lineChart>
        <c:grouping val="standard"/>
        <c:varyColors val="0"/>
        <c:ser>
          <c:idx val="0"/>
          <c:order val="0"/>
          <c:tx>
            <c:strRef>
              <c:f>Sheet1!$E$1</c:f>
              <c:strCache>
                <c:ptCount val="1"/>
                <c:pt idx="0">
                  <c:v>Voltage</c:v>
                </c:pt>
              </c:strCache>
            </c:strRef>
          </c:tx>
          <c:spPr>
            <a:ln w="28575" cap="rnd">
              <a:solidFill>
                <a:schemeClr val="accent1"/>
              </a:solidFill>
              <a:round/>
            </a:ln>
            <a:effectLst/>
          </c:spPr>
          <c:marker>
            <c:symbol val="none"/>
          </c:marker>
          <c:cat>
            <c:strRef>
              <c:f>Sheet1!$D$2:$D$169</c:f>
              <c:strCache>
                <c:ptCount val="168"/>
                <c:pt idx="0">
                  <c:v>11.08.17</c:v>
                </c:pt>
                <c:pt idx="1">
                  <c:v>11.08.17</c:v>
                </c:pt>
                <c:pt idx="2">
                  <c:v>11.08.17</c:v>
                </c:pt>
                <c:pt idx="3">
                  <c:v>11.08.17</c:v>
                </c:pt>
                <c:pt idx="4">
                  <c:v>11.08.17</c:v>
                </c:pt>
                <c:pt idx="5">
                  <c:v>11.08.17</c:v>
                </c:pt>
                <c:pt idx="6">
                  <c:v>11.08.17</c:v>
                </c:pt>
                <c:pt idx="7">
                  <c:v>11.08.17</c:v>
                </c:pt>
                <c:pt idx="8">
                  <c:v>11.08.17</c:v>
                </c:pt>
                <c:pt idx="9">
                  <c:v>11.08.17</c:v>
                </c:pt>
                <c:pt idx="10">
                  <c:v>11.08.17</c:v>
                </c:pt>
                <c:pt idx="11">
                  <c:v>11.08.17</c:v>
                </c:pt>
                <c:pt idx="12">
                  <c:v>11.08.17</c:v>
                </c:pt>
                <c:pt idx="13">
                  <c:v>11.08.17</c:v>
                </c:pt>
                <c:pt idx="14">
                  <c:v>11.08.17</c:v>
                </c:pt>
                <c:pt idx="15">
                  <c:v>11.08.17</c:v>
                </c:pt>
                <c:pt idx="16">
                  <c:v>11.08.17</c:v>
                </c:pt>
                <c:pt idx="17">
                  <c:v>11.08.17</c:v>
                </c:pt>
                <c:pt idx="18">
                  <c:v>11.08.17</c:v>
                </c:pt>
                <c:pt idx="19">
                  <c:v>11.08.17</c:v>
                </c:pt>
                <c:pt idx="20">
                  <c:v>11.08.17</c:v>
                </c:pt>
                <c:pt idx="21">
                  <c:v>11.08.17</c:v>
                </c:pt>
                <c:pt idx="22">
                  <c:v>11.08.17</c:v>
                </c:pt>
                <c:pt idx="23">
                  <c:v>11.08.17</c:v>
                </c:pt>
                <c:pt idx="24">
                  <c:v>12.08.17</c:v>
                </c:pt>
                <c:pt idx="25">
                  <c:v>12.08.17</c:v>
                </c:pt>
                <c:pt idx="26">
                  <c:v>12.08.17</c:v>
                </c:pt>
                <c:pt idx="27">
                  <c:v>12.08.17</c:v>
                </c:pt>
                <c:pt idx="28">
                  <c:v>12.08.17</c:v>
                </c:pt>
                <c:pt idx="29">
                  <c:v>12.08.17</c:v>
                </c:pt>
                <c:pt idx="30">
                  <c:v>12.08.17</c:v>
                </c:pt>
                <c:pt idx="31">
                  <c:v>12.08.17</c:v>
                </c:pt>
                <c:pt idx="32">
                  <c:v>12.08.17</c:v>
                </c:pt>
                <c:pt idx="33">
                  <c:v>12.08.17</c:v>
                </c:pt>
                <c:pt idx="34">
                  <c:v>12.08.17</c:v>
                </c:pt>
                <c:pt idx="35">
                  <c:v>12.08.17</c:v>
                </c:pt>
                <c:pt idx="36">
                  <c:v>12.08.17</c:v>
                </c:pt>
                <c:pt idx="37">
                  <c:v>12.08.17</c:v>
                </c:pt>
                <c:pt idx="38">
                  <c:v>12.08.17</c:v>
                </c:pt>
                <c:pt idx="39">
                  <c:v>12.08.17</c:v>
                </c:pt>
                <c:pt idx="40">
                  <c:v>12.08.17</c:v>
                </c:pt>
                <c:pt idx="41">
                  <c:v>12.08.17</c:v>
                </c:pt>
                <c:pt idx="42">
                  <c:v>12.08.17</c:v>
                </c:pt>
                <c:pt idx="43">
                  <c:v>12.08.17</c:v>
                </c:pt>
                <c:pt idx="44">
                  <c:v>12.08.17</c:v>
                </c:pt>
                <c:pt idx="45">
                  <c:v>12.08.17</c:v>
                </c:pt>
                <c:pt idx="46">
                  <c:v>12.08.17</c:v>
                </c:pt>
                <c:pt idx="47">
                  <c:v>12.08.17</c:v>
                </c:pt>
                <c:pt idx="48">
                  <c:v>13.08.17</c:v>
                </c:pt>
                <c:pt idx="49">
                  <c:v>13.08.17</c:v>
                </c:pt>
                <c:pt idx="50">
                  <c:v>13.08.17</c:v>
                </c:pt>
                <c:pt idx="51">
                  <c:v>13.08.17</c:v>
                </c:pt>
                <c:pt idx="52">
                  <c:v>13.08.17</c:v>
                </c:pt>
                <c:pt idx="53">
                  <c:v>13.08.17</c:v>
                </c:pt>
                <c:pt idx="54">
                  <c:v>13.08.17</c:v>
                </c:pt>
                <c:pt idx="55">
                  <c:v>13.08.17</c:v>
                </c:pt>
                <c:pt idx="56">
                  <c:v>13.08.17</c:v>
                </c:pt>
                <c:pt idx="57">
                  <c:v>13.08.17</c:v>
                </c:pt>
                <c:pt idx="58">
                  <c:v>13.08.17</c:v>
                </c:pt>
                <c:pt idx="59">
                  <c:v>13.08.17</c:v>
                </c:pt>
                <c:pt idx="60">
                  <c:v>13.08.17</c:v>
                </c:pt>
                <c:pt idx="61">
                  <c:v>13.08.17</c:v>
                </c:pt>
                <c:pt idx="62">
                  <c:v>13.08.17</c:v>
                </c:pt>
                <c:pt idx="63">
                  <c:v>13.08.17</c:v>
                </c:pt>
                <c:pt idx="64">
                  <c:v>13.08.17</c:v>
                </c:pt>
                <c:pt idx="65">
                  <c:v>13.08.17</c:v>
                </c:pt>
                <c:pt idx="66">
                  <c:v>13.08.17</c:v>
                </c:pt>
                <c:pt idx="67">
                  <c:v>13.08.17</c:v>
                </c:pt>
                <c:pt idx="68">
                  <c:v>13.08.17</c:v>
                </c:pt>
                <c:pt idx="69">
                  <c:v>13.08.17</c:v>
                </c:pt>
                <c:pt idx="70">
                  <c:v>13.08.17</c:v>
                </c:pt>
                <c:pt idx="71">
                  <c:v>13.08.17</c:v>
                </c:pt>
                <c:pt idx="72">
                  <c:v>14.08.17</c:v>
                </c:pt>
                <c:pt idx="73">
                  <c:v>14.08.17</c:v>
                </c:pt>
                <c:pt idx="74">
                  <c:v>14.08.17</c:v>
                </c:pt>
                <c:pt idx="75">
                  <c:v>14.08.17</c:v>
                </c:pt>
                <c:pt idx="76">
                  <c:v>14.08.17</c:v>
                </c:pt>
                <c:pt idx="77">
                  <c:v>14.08.17</c:v>
                </c:pt>
                <c:pt idx="78">
                  <c:v>14.08.17</c:v>
                </c:pt>
                <c:pt idx="79">
                  <c:v>14.08.17</c:v>
                </c:pt>
                <c:pt idx="80">
                  <c:v>14.08.17</c:v>
                </c:pt>
                <c:pt idx="81">
                  <c:v>14.08.17</c:v>
                </c:pt>
                <c:pt idx="82">
                  <c:v>14.08.17</c:v>
                </c:pt>
                <c:pt idx="83">
                  <c:v>14.08.17</c:v>
                </c:pt>
                <c:pt idx="84">
                  <c:v>14.08.17</c:v>
                </c:pt>
                <c:pt idx="85">
                  <c:v>14.08.17</c:v>
                </c:pt>
                <c:pt idx="86">
                  <c:v>14.08.17</c:v>
                </c:pt>
                <c:pt idx="87">
                  <c:v>14.08.17</c:v>
                </c:pt>
                <c:pt idx="88">
                  <c:v>14.08.17</c:v>
                </c:pt>
                <c:pt idx="89">
                  <c:v>14.08.17</c:v>
                </c:pt>
                <c:pt idx="90">
                  <c:v>14.08.17</c:v>
                </c:pt>
                <c:pt idx="91">
                  <c:v>14.08.17</c:v>
                </c:pt>
                <c:pt idx="92">
                  <c:v>14.08.17</c:v>
                </c:pt>
                <c:pt idx="93">
                  <c:v>14.08.17</c:v>
                </c:pt>
                <c:pt idx="94">
                  <c:v>14.08.17</c:v>
                </c:pt>
                <c:pt idx="95">
                  <c:v>14.08.17</c:v>
                </c:pt>
                <c:pt idx="96">
                  <c:v>15.08.17</c:v>
                </c:pt>
                <c:pt idx="97">
                  <c:v>15.08.17</c:v>
                </c:pt>
                <c:pt idx="98">
                  <c:v>15.08.17</c:v>
                </c:pt>
                <c:pt idx="99">
                  <c:v>15.08.17</c:v>
                </c:pt>
                <c:pt idx="100">
                  <c:v>15.08.17</c:v>
                </c:pt>
                <c:pt idx="101">
                  <c:v>15.08.17</c:v>
                </c:pt>
                <c:pt idx="102">
                  <c:v>15.08.17</c:v>
                </c:pt>
                <c:pt idx="103">
                  <c:v>15.08.17</c:v>
                </c:pt>
                <c:pt idx="104">
                  <c:v>15.08.17</c:v>
                </c:pt>
                <c:pt idx="105">
                  <c:v>15.08.17</c:v>
                </c:pt>
                <c:pt idx="106">
                  <c:v>15.08.17</c:v>
                </c:pt>
                <c:pt idx="107">
                  <c:v>15.08.17</c:v>
                </c:pt>
                <c:pt idx="108">
                  <c:v>15.08.17</c:v>
                </c:pt>
                <c:pt idx="109">
                  <c:v>15.08.17</c:v>
                </c:pt>
                <c:pt idx="110">
                  <c:v>15.08.17</c:v>
                </c:pt>
                <c:pt idx="111">
                  <c:v>15.08.17</c:v>
                </c:pt>
                <c:pt idx="112">
                  <c:v>15.08.17</c:v>
                </c:pt>
                <c:pt idx="113">
                  <c:v>15.08.17</c:v>
                </c:pt>
                <c:pt idx="114">
                  <c:v>15.08.17</c:v>
                </c:pt>
                <c:pt idx="115">
                  <c:v>15.08.17</c:v>
                </c:pt>
                <c:pt idx="116">
                  <c:v>15.08.17</c:v>
                </c:pt>
                <c:pt idx="117">
                  <c:v>15.08.17</c:v>
                </c:pt>
                <c:pt idx="118">
                  <c:v>15.08.17</c:v>
                </c:pt>
                <c:pt idx="119">
                  <c:v>15.08.17</c:v>
                </c:pt>
                <c:pt idx="120">
                  <c:v>16.08.17</c:v>
                </c:pt>
                <c:pt idx="121">
                  <c:v>16.08.17</c:v>
                </c:pt>
                <c:pt idx="122">
                  <c:v>16.08.17</c:v>
                </c:pt>
                <c:pt idx="123">
                  <c:v>16.08.17</c:v>
                </c:pt>
                <c:pt idx="124">
                  <c:v>16.08.17</c:v>
                </c:pt>
                <c:pt idx="125">
                  <c:v>16.08.17</c:v>
                </c:pt>
                <c:pt idx="126">
                  <c:v>16.08.17</c:v>
                </c:pt>
                <c:pt idx="127">
                  <c:v>16.08.17</c:v>
                </c:pt>
                <c:pt idx="128">
                  <c:v>16.08.17</c:v>
                </c:pt>
                <c:pt idx="129">
                  <c:v>16.08.17</c:v>
                </c:pt>
                <c:pt idx="130">
                  <c:v>16.08.17</c:v>
                </c:pt>
                <c:pt idx="131">
                  <c:v>16.08.17</c:v>
                </c:pt>
                <c:pt idx="132">
                  <c:v>16.08.17</c:v>
                </c:pt>
                <c:pt idx="133">
                  <c:v>16.08.17</c:v>
                </c:pt>
                <c:pt idx="134">
                  <c:v>16.08.17</c:v>
                </c:pt>
                <c:pt idx="135">
                  <c:v>16.08.17</c:v>
                </c:pt>
                <c:pt idx="136">
                  <c:v>16.08.17</c:v>
                </c:pt>
                <c:pt idx="137">
                  <c:v>16.08.17</c:v>
                </c:pt>
                <c:pt idx="138">
                  <c:v>16.08.17</c:v>
                </c:pt>
                <c:pt idx="139">
                  <c:v>16.08.17</c:v>
                </c:pt>
                <c:pt idx="140">
                  <c:v>16.08.17</c:v>
                </c:pt>
                <c:pt idx="141">
                  <c:v>16.08.17</c:v>
                </c:pt>
                <c:pt idx="142">
                  <c:v>16.08.17</c:v>
                </c:pt>
                <c:pt idx="143">
                  <c:v>16.08.17</c:v>
                </c:pt>
                <c:pt idx="144">
                  <c:v>17.08.17</c:v>
                </c:pt>
                <c:pt idx="145">
                  <c:v>17.08.17</c:v>
                </c:pt>
                <c:pt idx="146">
                  <c:v>17.08.17</c:v>
                </c:pt>
                <c:pt idx="147">
                  <c:v>17.08.17</c:v>
                </c:pt>
                <c:pt idx="148">
                  <c:v>17.08.17</c:v>
                </c:pt>
                <c:pt idx="149">
                  <c:v>17.08.17</c:v>
                </c:pt>
                <c:pt idx="150">
                  <c:v>17.08.17</c:v>
                </c:pt>
                <c:pt idx="151">
                  <c:v>17.08.17</c:v>
                </c:pt>
                <c:pt idx="152">
                  <c:v>17.08.17</c:v>
                </c:pt>
                <c:pt idx="153">
                  <c:v>17.08.17</c:v>
                </c:pt>
                <c:pt idx="154">
                  <c:v>17.08.17</c:v>
                </c:pt>
                <c:pt idx="155">
                  <c:v>17.08.17</c:v>
                </c:pt>
                <c:pt idx="156">
                  <c:v>17.08.17</c:v>
                </c:pt>
                <c:pt idx="157">
                  <c:v>17.08.17</c:v>
                </c:pt>
                <c:pt idx="158">
                  <c:v>17.08.17</c:v>
                </c:pt>
                <c:pt idx="159">
                  <c:v>17.08.17</c:v>
                </c:pt>
                <c:pt idx="160">
                  <c:v>17.08.17</c:v>
                </c:pt>
                <c:pt idx="161">
                  <c:v>17.08.17</c:v>
                </c:pt>
                <c:pt idx="162">
                  <c:v>17.08.17</c:v>
                </c:pt>
                <c:pt idx="163">
                  <c:v>17.08.17</c:v>
                </c:pt>
                <c:pt idx="164">
                  <c:v>17.08.17</c:v>
                </c:pt>
                <c:pt idx="165">
                  <c:v>17.08.17</c:v>
                </c:pt>
                <c:pt idx="166">
                  <c:v>17.08.17</c:v>
                </c:pt>
                <c:pt idx="167">
                  <c:v>17.08.17</c:v>
                </c:pt>
              </c:strCache>
            </c:strRef>
          </c:cat>
          <c:val>
            <c:numRef>
              <c:f>Sheet1!$E$2:$E$169</c:f>
              <c:numCache>
                <c:formatCode>0</c:formatCode>
                <c:ptCount val="168"/>
                <c:pt idx="0">
                  <c:v>422.86000000000035</c:v>
                </c:pt>
                <c:pt idx="1">
                  <c:v>422.86000000000035</c:v>
                </c:pt>
                <c:pt idx="2">
                  <c:v>422.86000000000035</c:v>
                </c:pt>
                <c:pt idx="3">
                  <c:v>422.86000000000035</c:v>
                </c:pt>
                <c:pt idx="4">
                  <c:v>422.86000000000035</c:v>
                </c:pt>
                <c:pt idx="5">
                  <c:v>422.86000000000035</c:v>
                </c:pt>
                <c:pt idx="6">
                  <c:v>422.86000000000035</c:v>
                </c:pt>
                <c:pt idx="7">
                  <c:v>422.86000000000035</c:v>
                </c:pt>
                <c:pt idx="8">
                  <c:v>422.86000000000035</c:v>
                </c:pt>
                <c:pt idx="9">
                  <c:v>422.86000000000035</c:v>
                </c:pt>
                <c:pt idx="10">
                  <c:v>418.74616666666668</c:v>
                </c:pt>
                <c:pt idx="11">
                  <c:v>412.23150000000004</c:v>
                </c:pt>
                <c:pt idx="12">
                  <c:v>409.95033333333333</c:v>
                </c:pt>
                <c:pt idx="13">
                  <c:v>414.76449999999994</c:v>
                </c:pt>
                <c:pt idx="14">
                  <c:v>414.40816666666672</c:v>
                </c:pt>
                <c:pt idx="15">
                  <c:v>409.21666666666664</c:v>
                </c:pt>
                <c:pt idx="16">
                  <c:v>413.01816666666662</c:v>
                </c:pt>
                <c:pt idx="17">
                  <c:v>421.12966666666648</c:v>
                </c:pt>
                <c:pt idx="18">
                  <c:v>409.26066666666674</c:v>
                </c:pt>
                <c:pt idx="19">
                  <c:v>413.90716666666663</c:v>
                </c:pt>
                <c:pt idx="20">
                  <c:v>415.96066666666673</c:v>
                </c:pt>
                <c:pt idx="21">
                  <c:v>419.71566666666672</c:v>
                </c:pt>
                <c:pt idx="22">
                  <c:v>415.00800000000004</c:v>
                </c:pt>
                <c:pt idx="23">
                  <c:v>405.76516666666674</c:v>
                </c:pt>
                <c:pt idx="24">
                  <c:v>426.55433333333332</c:v>
                </c:pt>
                <c:pt idx="25">
                  <c:v>426.84616666666659</c:v>
                </c:pt>
                <c:pt idx="26">
                  <c:v>428.39200000000005</c:v>
                </c:pt>
                <c:pt idx="27">
                  <c:v>428.24950000000013</c:v>
                </c:pt>
                <c:pt idx="28">
                  <c:v>427.61866666666668</c:v>
                </c:pt>
                <c:pt idx="29">
                  <c:v>421.94083333333339</c:v>
                </c:pt>
                <c:pt idx="30">
                  <c:v>417.65799999999996</c:v>
                </c:pt>
                <c:pt idx="31">
                  <c:v>420.76600000000019</c:v>
                </c:pt>
                <c:pt idx="32">
                  <c:v>417.50183333333342</c:v>
                </c:pt>
                <c:pt idx="33">
                  <c:v>413.73733333333337</c:v>
                </c:pt>
                <c:pt idx="34">
                  <c:v>412.27283333333327</c:v>
                </c:pt>
                <c:pt idx="35">
                  <c:v>409.31416666666661</c:v>
                </c:pt>
                <c:pt idx="36">
                  <c:v>416.69683333333336</c:v>
                </c:pt>
                <c:pt idx="37">
                  <c:v>419.62499999999994</c:v>
                </c:pt>
                <c:pt idx="38">
                  <c:v>415.72199999999992</c:v>
                </c:pt>
                <c:pt idx="39">
                  <c:v>417.20583333333337</c:v>
                </c:pt>
                <c:pt idx="40">
                  <c:v>425.26550000000015</c:v>
                </c:pt>
                <c:pt idx="41">
                  <c:v>423.48066666666676</c:v>
                </c:pt>
                <c:pt idx="42">
                  <c:v>424.4133333333333</c:v>
                </c:pt>
                <c:pt idx="43">
                  <c:v>423.2974999999999</c:v>
                </c:pt>
                <c:pt idx="44">
                  <c:v>426.58800000000025</c:v>
                </c:pt>
                <c:pt idx="45">
                  <c:v>423.3333333333332</c:v>
                </c:pt>
                <c:pt idx="46">
                  <c:v>422.74133333333333</c:v>
                </c:pt>
                <c:pt idx="47">
                  <c:v>422.0974999999998</c:v>
                </c:pt>
                <c:pt idx="48">
                  <c:v>423.77999999999992</c:v>
                </c:pt>
                <c:pt idx="49">
                  <c:v>425.08833333333337</c:v>
                </c:pt>
                <c:pt idx="50">
                  <c:v>425.34483333333333</c:v>
                </c:pt>
                <c:pt idx="51">
                  <c:v>425.72383333333335</c:v>
                </c:pt>
                <c:pt idx="52">
                  <c:v>425.41483333333349</c:v>
                </c:pt>
                <c:pt idx="53">
                  <c:v>421.91133333333318</c:v>
                </c:pt>
                <c:pt idx="54">
                  <c:v>417.27583333333331</c:v>
                </c:pt>
                <c:pt idx="55">
                  <c:v>419.505</c:v>
                </c:pt>
                <c:pt idx="56">
                  <c:v>416.52700000000016</c:v>
                </c:pt>
                <c:pt idx="57">
                  <c:v>412.55149999999998</c:v>
                </c:pt>
                <c:pt idx="58">
                  <c:v>413.60916666666668</c:v>
                </c:pt>
                <c:pt idx="59">
                  <c:v>413.44133333333326</c:v>
                </c:pt>
                <c:pt idx="60">
                  <c:v>417.41683333333333</c:v>
                </c:pt>
                <c:pt idx="61">
                  <c:v>419.87700000000012</c:v>
                </c:pt>
                <c:pt idx="62">
                  <c:v>418.9853333333333</c:v>
                </c:pt>
                <c:pt idx="63">
                  <c:v>417.88333333333327</c:v>
                </c:pt>
                <c:pt idx="64">
                  <c:v>424.97249999999997</c:v>
                </c:pt>
                <c:pt idx="65">
                  <c:v>425.32816666666662</c:v>
                </c:pt>
                <c:pt idx="66">
                  <c:v>424.33483333333322</c:v>
                </c:pt>
                <c:pt idx="67">
                  <c:v>422.55683333333349</c:v>
                </c:pt>
                <c:pt idx="68">
                  <c:v>425.93533333333346</c:v>
                </c:pt>
                <c:pt idx="69">
                  <c:v>424.60066666666683</c:v>
                </c:pt>
                <c:pt idx="70">
                  <c:v>423.40816666666655</c:v>
                </c:pt>
                <c:pt idx="71">
                  <c:v>422.13233333333329</c:v>
                </c:pt>
                <c:pt idx="72">
                  <c:v>424.35800000000006</c:v>
                </c:pt>
                <c:pt idx="73">
                  <c:v>425.60633333333334</c:v>
                </c:pt>
                <c:pt idx="74">
                  <c:v>426.43949999999984</c:v>
                </c:pt>
                <c:pt idx="75">
                  <c:v>426.62366666666691</c:v>
                </c:pt>
                <c:pt idx="76">
                  <c:v>425.53766666666667</c:v>
                </c:pt>
                <c:pt idx="77">
                  <c:v>420.76550000000009</c:v>
                </c:pt>
                <c:pt idx="78">
                  <c:v>416.93549999999999</c:v>
                </c:pt>
                <c:pt idx="79">
                  <c:v>419.16516666666683</c:v>
                </c:pt>
                <c:pt idx="80">
                  <c:v>414.46316666666684</c:v>
                </c:pt>
                <c:pt idx="81">
                  <c:v>412.8060000000001</c:v>
                </c:pt>
                <c:pt idx="82">
                  <c:v>411.31116666666668</c:v>
                </c:pt>
                <c:pt idx="83">
                  <c:v>411.55649999999997</c:v>
                </c:pt>
                <c:pt idx="84">
                  <c:v>415.55283333333313</c:v>
                </c:pt>
                <c:pt idx="85">
                  <c:v>417.85233333333343</c:v>
                </c:pt>
                <c:pt idx="86">
                  <c:v>418.3128333333334</c:v>
                </c:pt>
                <c:pt idx="87">
                  <c:v>418.65566666666666</c:v>
                </c:pt>
                <c:pt idx="88">
                  <c:v>427.13333333333327</c:v>
                </c:pt>
                <c:pt idx="89">
                  <c:v>425.0478333333333</c:v>
                </c:pt>
                <c:pt idx="90">
                  <c:v>425.83250000000004</c:v>
                </c:pt>
                <c:pt idx="91">
                  <c:v>425.99933333333325</c:v>
                </c:pt>
                <c:pt idx="92">
                  <c:v>426.27000000000015</c:v>
                </c:pt>
                <c:pt idx="93">
                  <c:v>425.26999999999992</c:v>
                </c:pt>
                <c:pt idx="94">
                  <c:v>423.56</c:v>
                </c:pt>
                <c:pt idx="95">
                  <c:v>423.38499999999999</c:v>
                </c:pt>
                <c:pt idx="96">
                  <c:v>412.3325000000001</c:v>
                </c:pt>
                <c:pt idx="97">
                  <c:v>413.31100000000009</c:v>
                </c:pt>
                <c:pt idx="98">
                  <c:v>413.66916666666674</c:v>
                </c:pt>
                <c:pt idx="99">
                  <c:v>413.56883333333337</c:v>
                </c:pt>
                <c:pt idx="100">
                  <c:v>416.69966666666659</c:v>
                </c:pt>
                <c:pt idx="101">
                  <c:v>415.07416666666666</c:v>
                </c:pt>
                <c:pt idx="102">
                  <c:v>409.50250000000017</c:v>
                </c:pt>
                <c:pt idx="103">
                  <c:v>418.62716666666677</c:v>
                </c:pt>
                <c:pt idx="104">
                  <c:v>410.01699999999988</c:v>
                </c:pt>
                <c:pt idx="105">
                  <c:v>421.35449999999986</c:v>
                </c:pt>
                <c:pt idx="106">
                  <c:v>416.23433333333315</c:v>
                </c:pt>
                <c:pt idx="107">
                  <c:v>413.5675</c:v>
                </c:pt>
                <c:pt idx="108">
                  <c:v>417.35300000000001</c:v>
                </c:pt>
                <c:pt idx="109">
                  <c:v>415.34833333333313</c:v>
                </c:pt>
                <c:pt idx="110">
                  <c:v>414.70983333333334</c:v>
                </c:pt>
                <c:pt idx="111">
                  <c:v>415.13416666666654</c:v>
                </c:pt>
                <c:pt idx="112">
                  <c:v>418.87916666666678</c:v>
                </c:pt>
                <c:pt idx="113">
                  <c:v>418.27666666666664</c:v>
                </c:pt>
                <c:pt idx="114">
                  <c:v>412.41333333333353</c:v>
                </c:pt>
                <c:pt idx="115">
                  <c:v>416.08250000000004</c:v>
                </c:pt>
                <c:pt idx="116">
                  <c:v>420.48383333333328</c:v>
                </c:pt>
                <c:pt idx="117">
                  <c:v>415.32266666666663</c:v>
                </c:pt>
                <c:pt idx="118">
                  <c:v>419.02816666666672</c:v>
                </c:pt>
                <c:pt idx="119">
                  <c:v>414.5614999999998</c:v>
                </c:pt>
                <c:pt idx="120">
                  <c:v>426.68883333333332</c:v>
                </c:pt>
                <c:pt idx="121">
                  <c:v>428.25000000000006</c:v>
                </c:pt>
                <c:pt idx="122">
                  <c:v>429.91416666666652</c:v>
                </c:pt>
                <c:pt idx="123">
                  <c:v>430.34900000000005</c:v>
                </c:pt>
                <c:pt idx="124">
                  <c:v>429.12399999999985</c:v>
                </c:pt>
                <c:pt idx="125">
                  <c:v>426.75716666666671</c:v>
                </c:pt>
                <c:pt idx="126">
                  <c:v>421.7419999999999</c:v>
                </c:pt>
                <c:pt idx="127">
                  <c:v>420.39749999999998</c:v>
                </c:pt>
                <c:pt idx="128">
                  <c:v>415.79433333333333</c:v>
                </c:pt>
                <c:pt idx="129">
                  <c:v>412.03650000000016</c:v>
                </c:pt>
                <c:pt idx="130">
                  <c:v>409.70683333333341</c:v>
                </c:pt>
                <c:pt idx="131">
                  <c:v>408.17916666666628</c:v>
                </c:pt>
                <c:pt idx="132">
                  <c:v>411.26050000000004</c:v>
                </c:pt>
                <c:pt idx="133">
                  <c:v>416.31266666666647</c:v>
                </c:pt>
                <c:pt idx="134">
                  <c:v>413.60666666666657</c:v>
                </c:pt>
                <c:pt idx="135">
                  <c:v>414.01516666666669</c:v>
                </c:pt>
                <c:pt idx="136">
                  <c:v>422.51850000000002</c:v>
                </c:pt>
                <c:pt idx="137">
                  <c:v>426.92266666666666</c:v>
                </c:pt>
                <c:pt idx="138">
                  <c:v>425.13816666666662</c:v>
                </c:pt>
                <c:pt idx="139">
                  <c:v>423.71383333333341</c:v>
                </c:pt>
                <c:pt idx="140">
                  <c:v>423.29716666666644</c:v>
                </c:pt>
                <c:pt idx="141">
                  <c:v>417.78516666666661</c:v>
                </c:pt>
                <c:pt idx="142">
                  <c:v>417.70866666666677</c:v>
                </c:pt>
                <c:pt idx="143">
                  <c:v>416.94116666666656</c:v>
                </c:pt>
                <c:pt idx="144" formatCode="General">
                  <c:v>419.23666666666657</c:v>
                </c:pt>
                <c:pt idx="145" formatCode="General">
                  <c:v>421.71449999999982</c:v>
                </c:pt>
                <c:pt idx="146" formatCode="General">
                  <c:v>423.3635000000001</c:v>
                </c:pt>
                <c:pt idx="147" formatCode="General">
                  <c:v>424.8073333333337</c:v>
                </c:pt>
                <c:pt idx="148" formatCode="General">
                  <c:v>424.8100000000004</c:v>
                </c:pt>
                <c:pt idx="149" formatCode="General">
                  <c:v>424.8100000000004</c:v>
                </c:pt>
                <c:pt idx="150" formatCode="General">
                  <c:v>424.8100000000004</c:v>
                </c:pt>
                <c:pt idx="151" formatCode="General">
                  <c:v>424.8100000000004</c:v>
                </c:pt>
                <c:pt idx="152" formatCode="General">
                  <c:v>424.8100000000004</c:v>
                </c:pt>
                <c:pt idx="153" formatCode="General">
                  <c:v>424.8100000000004</c:v>
                </c:pt>
                <c:pt idx="154" formatCode="General">
                  <c:v>424.8100000000004</c:v>
                </c:pt>
                <c:pt idx="155" formatCode="General">
                  <c:v>421.85316666666711</c:v>
                </c:pt>
                <c:pt idx="156" formatCode="General">
                  <c:v>424.8100000000004</c:v>
                </c:pt>
                <c:pt idx="157" formatCode="General">
                  <c:v>424.8100000000004</c:v>
                </c:pt>
                <c:pt idx="158" formatCode="General">
                  <c:v>424.8100000000004</c:v>
                </c:pt>
                <c:pt idx="159" formatCode="General">
                  <c:v>424.8100000000004</c:v>
                </c:pt>
                <c:pt idx="160" formatCode="General">
                  <c:v>424.8100000000004</c:v>
                </c:pt>
                <c:pt idx="161" formatCode="General">
                  <c:v>424.8100000000004</c:v>
                </c:pt>
                <c:pt idx="162" formatCode="General">
                  <c:v>424.8100000000004</c:v>
                </c:pt>
                <c:pt idx="163" formatCode="General">
                  <c:v>424.8100000000004</c:v>
                </c:pt>
                <c:pt idx="164" formatCode="General">
                  <c:v>424.8100000000004</c:v>
                </c:pt>
                <c:pt idx="165" formatCode="General">
                  <c:v>424.8100000000004</c:v>
                </c:pt>
                <c:pt idx="166" formatCode="General">
                  <c:v>424.8100000000004</c:v>
                </c:pt>
                <c:pt idx="167" formatCode="General">
                  <c:v>424.8100000000004</c:v>
                </c:pt>
              </c:numCache>
            </c:numRef>
          </c:val>
          <c:smooth val="0"/>
          <c:extLst>
            <c:ext xmlns:c16="http://schemas.microsoft.com/office/drawing/2014/chart" uri="{C3380CC4-5D6E-409C-BE32-E72D297353CC}">
              <c16:uniqueId val="{00000001-7B4A-4436-8A20-70AF218E3BC0}"/>
            </c:ext>
          </c:extLst>
        </c:ser>
        <c:dLbls>
          <c:showLegendKey val="0"/>
          <c:showVal val="0"/>
          <c:showCatName val="0"/>
          <c:showSerName val="0"/>
          <c:showPercent val="0"/>
          <c:showBubbleSize val="0"/>
        </c:dLbls>
        <c:marker val="1"/>
        <c:smooth val="0"/>
        <c:axId val="248536216"/>
        <c:axId val="248535824"/>
      </c:lineChart>
      <c:catAx>
        <c:axId val="24853033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IN"/>
                  <a:t>Date</a:t>
                </a:r>
              </a:p>
            </c:rich>
          </c:tx>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48535432"/>
        <c:crosses val="autoZero"/>
        <c:auto val="1"/>
        <c:lblAlgn val="ctr"/>
        <c:lblOffset val="100"/>
        <c:noMultiLvlLbl val="0"/>
      </c:catAx>
      <c:valAx>
        <c:axId val="2485354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Wind Generation MW</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48530336"/>
        <c:crosses val="autoZero"/>
        <c:crossBetween val="between"/>
      </c:valAx>
      <c:valAx>
        <c:axId val="248535824"/>
        <c:scaling>
          <c:orientation val="minMax"/>
        </c:scaling>
        <c:delete val="0"/>
        <c:axPos val="r"/>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Voltage at Karad  400 kV Bus</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48536216"/>
        <c:crosses val="max"/>
        <c:crossBetween val="between"/>
      </c:valAx>
      <c:catAx>
        <c:axId val="248536216"/>
        <c:scaling>
          <c:orientation val="minMax"/>
        </c:scaling>
        <c:delete val="1"/>
        <c:axPos val="b"/>
        <c:numFmt formatCode="General" sourceLinked="1"/>
        <c:majorTickMark val="none"/>
        <c:minorTickMark val="none"/>
        <c:tickLblPos val="nextTo"/>
        <c:crossAx val="248535824"/>
        <c:crosses val="autoZero"/>
        <c:auto val="1"/>
        <c:lblAlgn val="ctr"/>
        <c:lblOffset val="100"/>
        <c:noMultiLvlLbl val="0"/>
      </c:catAx>
      <c:spPr>
        <a:solidFill>
          <a:schemeClr val="bg1">
            <a:lumMod val="95000"/>
          </a:schemeClr>
        </a:solidFill>
        <a:ln>
          <a:solidFill>
            <a:schemeClr val="accent1"/>
          </a:solid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b="1"/>
              <a:t>Dhule Substation Voltage Variation Vs Wind Generation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1"/>
          <c:tx>
            <c:strRef>
              <c:f>DHule!$F$1</c:f>
              <c:strCache>
                <c:ptCount val="1"/>
                <c:pt idx="0">
                  <c:v>Wind Generation (MW)</c:v>
                </c:pt>
              </c:strCache>
            </c:strRef>
          </c:tx>
          <c:spPr>
            <a:ln w="28575" cap="rnd">
              <a:solidFill>
                <a:schemeClr val="accent2"/>
              </a:solidFill>
              <a:round/>
            </a:ln>
            <a:effectLst/>
          </c:spPr>
          <c:marker>
            <c:symbol val="none"/>
          </c:marker>
          <c:cat>
            <c:strRef>
              <c:f>DHule!$D$2:$D$169</c:f>
              <c:strCache>
                <c:ptCount val="168"/>
                <c:pt idx="0">
                  <c:v>11.08.17</c:v>
                </c:pt>
                <c:pt idx="1">
                  <c:v>11.08.17</c:v>
                </c:pt>
                <c:pt idx="2">
                  <c:v>11.08.17</c:v>
                </c:pt>
                <c:pt idx="3">
                  <c:v>11.08.17</c:v>
                </c:pt>
                <c:pt idx="4">
                  <c:v>11.08.17</c:v>
                </c:pt>
                <c:pt idx="5">
                  <c:v>11.08.17</c:v>
                </c:pt>
                <c:pt idx="6">
                  <c:v>11.08.17</c:v>
                </c:pt>
                <c:pt idx="7">
                  <c:v>11.08.17</c:v>
                </c:pt>
                <c:pt idx="8">
                  <c:v>11.08.17</c:v>
                </c:pt>
                <c:pt idx="9">
                  <c:v>11.08.17</c:v>
                </c:pt>
                <c:pt idx="10">
                  <c:v>11.08.17</c:v>
                </c:pt>
                <c:pt idx="11">
                  <c:v>11.08.17</c:v>
                </c:pt>
                <c:pt idx="12">
                  <c:v>11.08.17</c:v>
                </c:pt>
                <c:pt idx="13">
                  <c:v>11.08.17</c:v>
                </c:pt>
                <c:pt idx="14">
                  <c:v>11.08.17</c:v>
                </c:pt>
                <c:pt idx="15">
                  <c:v>11.08.17</c:v>
                </c:pt>
                <c:pt idx="16">
                  <c:v>11.08.17</c:v>
                </c:pt>
                <c:pt idx="17">
                  <c:v>11.08.17</c:v>
                </c:pt>
                <c:pt idx="18">
                  <c:v>11.08.17</c:v>
                </c:pt>
                <c:pt idx="19">
                  <c:v>11.08.17</c:v>
                </c:pt>
                <c:pt idx="20">
                  <c:v>11.08.17</c:v>
                </c:pt>
                <c:pt idx="21">
                  <c:v>11.08.17</c:v>
                </c:pt>
                <c:pt idx="22">
                  <c:v>11.08.17</c:v>
                </c:pt>
                <c:pt idx="23">
                  <c:v>11.08.17</c:v>
                </c:pt>
                <c:pt idx="24">
                  <c:v>12.08.17</c:v>
                </c:pt>
                <c:pt idx="25">
                  <c:v>12.08.17</c:v>
                </c:pt>
                <c:pt idx="26">
                  <c:v>12.08.17</c:v>
                </c:pt>
                <c:pt idx="27">
                  <c:v>12.08.17</c:v>
                </c:pt>
                <c:pt idx="28">
                  <c:v>12.08.17</c:v>
                </c:pt>
                <c:pt idx="29">
                  <c:v>12.08.17</c:v>
                </c:pt>
                <c:pt idx="30">
                  <c:v>12.08.17</c:v>
                </c:pt>
                <c:pt idx="31">
                  <c:v>12.08.17</c:v>
                </c:pt>
                <c:pt idx="32">
                  <c:v>12.08.17</c:v>
                </c:pt>
                <c:pt idx="33">
                  <c:v>12.08.17</c:v>
                </c:pt>
                <c:pt idx="34">
                  <c:v>12.08.17</c:v>
                </c:pt>
                <c:pt idx="35">
                  <c:v>12.08.17</c:v>
                </c:pt>
                <c:pt idx="36">
                  <c:v>12.08.17</c:v>
                </c:pt>
                <c:pt idx="37">
                  <c:v>12.08.17</c:v>
                </c:pt>
                <c:pt idx="38">
                  <c:v>12.08.17</c:v>
                </c:pt>
                <c:pt idx="39">
                  <c:v>12.08.17</c:v>
                </c:pt>
                <c:pt idx="40">
                  <c:v>12.08.17</c:v>
                </c:pt>
                <c:pt idx="41">
                  <c:v>12.08.17</c:v>
                </c:pt>
                <c:pt idx="42">
                  <c:v>12.08.17</c:v>
                </c:pt>
                <c:pt idx="43">
                  <c:v>12.08.17</c:v>
                </c:pt>
                <c:pt idx="44">
                  <c:v>12.08.17</c:v>
                </c:pt>
                <c:pt idx="45">
                  <c:v>12.08.17</c:v>
                </c:pt>
                <c:pt idx="46">
                  <c:v>12.08.17</c:v>
                </c:pt>
                <c:pt idx="47">
                  <c:v>12.08.17</c:v>
                </c:pt>
                <c:pt idx="48">
                  <c:v>13.08.17</c:v>
                </c:pt>
                <c:pt idx="49">
                  <c:v>13.08.17</c:v>
                </c:pt>
                <c:pt idx="50">
                  <c:v>13.08.17</c:v>
                </c:pt>
                <c:pt idx="51">
                  <c:v>13.08.17</c:v>
                </c:pt>
                <c:pt idx="52">
                  <c:v>13.08.17</c:v>
                </c:pt>
                <c:pt idx="53">
                  <c:v>13.08.17</c:v>
                </c:pt>
                <c:pt idx="54">
                  <c:v>13.08.17</c:v>
                </c:pt>
                <c:pt idx="55">
                  <c:v>13.08.17</c:v>
                </c:pt>
                <c:pt idx="56">
                  <c:v>13.08.17</c:v>
                </c:pt>
                <c:pt idx="57">
                  <c:v>13.08.17</c:v>
                </c:pt>
                <c:pt idx="58">
                  <c:v>13.08.17</c:v>
                </c:pt>
                <c:pt idx="59">
                  <c:v>13.08.17</c:v>
                </c:pt>
                <c:pt idx="60">
                  <c:v>13.08.17</c:v>
                </c:pt>
                <c:pt idx="61">
                  <c:v>13.08.17</c:v>
                </c:pt>
                <c:pt idx="62">
                  <c:v>13.08.17</c:v>
                </c:pt>
                <c:pt idx="63">
                  <c:v>13.08.17</c:v>
                </c:pt>
                <c:pt idx="64">
                  <c:v>13.08.17</c:v>
                </c:pt>
                <c:pt idx="65">
                  <c:v>13.08.17</c:v>
                </c:pt>
                <c:pt idx="66">
                  <c:v>13.08.17</c:v>
                </c:pt>
                <c:pt idx="67">
                  <c:v>13.08.17</c:v>
                </c:pt>
                <c:pt idx="68">
                  <c:v>13.08.17</c:v>
                </c:pt>
                <c:pt idx="69">
                  <c:v>13.08.17</c:v>
                </c:pt>
                <c:pt idx="70">
                  <c:v>13.08.17</c:v>
                </c:pt>
                <c:pt idx="71">
                  <c:v>13.08.17</c:v>
                </c:pt>
                <c:pt idx="72">
                  <c:v>14.08.17</c:v>
                </c:pt>
                <c:pt idx="73">
                  <c:v>14.08.17</c:v>
                </c:pt>
                <c:pt idx="74">
                  <c:v>14.08.17</c:v>
                </c:pt>
                <c:pt idx="75">
                  <c:v>14.08.17</c:v>
                </c:pt>
                <c:pt idx="76">
                  <c:v>14.08.17</c:v>
                </c:pt>
                <c:pt idx="77">
                  <c:v>14.08.17</c:v>
                </c:pt>
                <c:pt idx="78">
                  <c:v>14.08.17</c:v>
                </c:pt>
                <c:pt idx="79">
                  <c:v>14.08.17</c:v>
                </c:pt>
                <c:pt idx="80">
                  <c:v>14.08.17</c:v>
                </c:pt>
                <c:pt idx="81">
                  <c:v>14.08.17</c:v>
                </c:pt>
                <c:pt idx="82">
                  <c:v>14.08.17</c:v>
                </c:pt>
                <c:pt idx="83">
                  <c:v>14.08.17</c:v>
                </c:pt>
                <c:pt idx="84">
                  <c:v>14.08.17</c:v>
                </c:pt>
                <c:pt idx="85">
                  <c:v>14.08.17</c:v>
                </c:pt>
                <c:pt idx="86">
                  <c:v>14.08.17</c:v>
                </c:pt>
                <c:pt idx="87">
                  <c:v>14.08.17</c:v>
                </c:pt>
                <c:pt idx="88">
                  <c:v>14.08.17</c:v>
                </c:pt>
                <c:pt idx="89">
                  <c:v>14.08.17</c:v>
                </c:pt>
                <c:pt idx="90">
                  <c:v>14.08.17</c:v>
                </c:pt>
                <c:pt idx="91">
                  <c:v>14.08.17</c:v>
                </c:pt>
                <c:pt idx="92">
                  <c:v>14.08.17</c:v>
                </c:pt>
                <c:pt idx="93">
                  <c:v>14.08.17</c:v>
                </c:pt>
                <c:pt idx="94">
                  <c:v>14.08.17</c:v>
                </c:pt>
                <c:pt idx="95">
                  <c:v>14.08.17</c:v>
                </c:pt>
                <c:pt idx="96">
                  <c:v>15.08.17</c:v>
                </c:pt>
                <c:pt idx="97">
                  <c:v>15.08.17</c:v>
                </c:pt>
                <c:pt idx="98">
                  <c:v>15.08.17</c:v>
                </c:pt>
                <c:pt idx="99">
                  <c:v>15.08.17</c:v>
                </c:pt>
                <c:pt idx="100">
                  <c:v>15.08.17</c:v>
                </c:pt>
                <c:pt idx="101">
                  <c:v>15.08.17</c:v>
                </c:pt>
                <c:pt idx="102">
                  <c:v>15.08.17</c:v>
                </c:pt>
                <c:pt idx="103">
                  <c:v>15.08.17</c:v>
                </c:pt>
                <c:pt idx="104">
                  <c:v>15.08.17</c:v>
                </c:pt>
                <c:pt idx="105">
                  <c:v>15.08.17</c:v>
                </c:pt>
                <c:pt idx="106">
                  <c:v>15.08.17</c:v>
                </c:pt>
                <c:pt idx="107">
                  <c:v>15.08.17</c:v>
                </c:pt>
                <c:pt idx="108">
                  <c:v>15.08.17</c:v>
                </c:pt>
                <c:pt idx="109">
                  <c:v>15.08.17</c:v>
                </c:pt>
                <c:pt idx="110">
                  <c:v>15.08.17</c:v>
                </c:pt>
                <c:pt idx="111">
                  <c:v>15.08.17</c:v>
                </c:pt>
                <c:pt idx="112">
                  <c:v>15.08.17</c:v>
                </c:pt>
                <c:pt idx="113">
                  <c:v>15.08.17</c:v>
                </c:pt>
                <c:pt idx="114">
                  <c:v>15.08.17</c:v>
                </c:pt>
                <c:pt idx="115">
                  <c:v>15.08.17</c:v>
                </c:pt>
                <c:pt idx="116">
                  <c:v>15.08.17</c:v>
                </c:pt>
                <c:pt idx="117">
                  <c:v>15.08.17</c:v>
                </c:pt>
                <c:pt idx="118">
                  <c:v>15.08.17</c:v>
                </c:pt>
                <c:pt idx="119">
                  <c:v>15.08.17</c:v>
                </c:pt>
                <c:pt idx="120">
                  <c:v>16.08.17</c:v>
                </c:pt>
                <c:pt idx="121">
                  <c:v>16.08.17</c:v>
                </c:pt>
                <c:pt idx="122">
                  <c:v>16.08.17</c:v>
                </c:pt>
                <c:pt idx="123">
                  <c:v>16.08.17</c:v>
                </c:pt>
                <c:pt idx="124">
                  <c:v>16.08.17</c:v>
                </c:pt>
                <c:pt idx="125">
                  <c:v>16.08.17</c:v>
                </c:pt>
                <c:pt idx="126">
                  <c:v>16.08.17</c:v>
                </c:pt>
                <c:pt idx="127">
                  <c:v>16.08.17</c:v>
                </c:pt>
                <c:pt idx="128">
                  <c:v>16.08.17</c:v>
                </c:pt>
                <c:pt idx="129">
                  <c:v>16.08.17</c:v>
                </c:pt>
                <c:pt idx="130">
                  <c:v>16.08.17</c:v>
                </c:pt>
                <c:pt idx="131">
                  <c:v>16.08.17</c:v>
                </c:pt>
                <c:pt idx="132">
                  <c:v>16.08.17</c:v>
                </c:pt>
                <c:pt idx="133">
                  <c:v>16.08.17</c:v>
                </c:pt>
                <c:pt idx="134">
                  <c:v>16.08.17</c:v>
                </c:pt>
                <c:pt idx="135">
                  <c:v>16.08.17</c:v>
                </c:pt>
                <c:pt idx="136">
                  <c:v>16.08.17</c:v>
                </c:pt>
                <c:pt idx="137">
                  <c:v>16.08.17</c:v>
                </c:pt>
                <c:pt idx="138">
                  <c:v>16.08.17</c:v>
                </c:pt>
                <c:pt idx="139">
                  <c:v>16.08.17</c:v>
                </c:pt>
                <c:pt idx="140">
                  <c:v>16.08.17</c:v>
                </c:pt>
                <c:pt idx="141">
                  <c:v>16.08.17</c:v>
                </c:pt>
                <c:pt idx="142">
                  <c:v>16.08.17</c:v>
                </c:pt>
                <c:pt idx="143">
                  <c:v>16.08.17</c:v>
                </c:pt>
                <c:pt idx="144">
                  <c:v>17.08.17</c:v>
                </c:pt>
                <c:pt idx="145">
                  <c:v>17.08.17</c:v>
                </c:pt>
                <c:pt idx="146">
                  <c:v>17.08.17</c:v>
                </c:pt>
                <c:pt idx="147">
                  <c:v>17.08.17</c:v>
                </c:pt>
                <c:pt idx="148">
                  <c:v>17.08.17</c:v>
                </c:pt>
                <c:pt idx="149">
                  <c:v>17.08.17</c:v>
                </c:pt>
                <c:pt idx="150">
                  <c:v>17.08.17</c:v>
                </c:pt>
                <c:pt idx="151">
                  <c:v>17.08.17</c:v>
                </c:pt>
                <c:pt idx="152">
                  <c:v>17.08.17</c:v>
                </c:pt>
                <c:pt idx="153">
                  <c:v>17.08.17</c:v>
                </c:pt>
                <c:pt idx="154">
                  <c:v>17.08.17</c:v>
                </c:pt>
                <c:pt idx="155">
                  <c:v>17.08.17</c:v>
                </c:pt>
                <c:pt idx="156">
                  <c:v>17.08.17</c:v>
                </c:pt>
                <c:pt idx="157">
                  <c:v>17.08.17</c:v>
                </c:pt>
                <c:pt idx="158">
                  <c:v>17.08.17</c:v>
                </c:pt>
                <c:pt idx="159">
                  <c:v>17.08.17</c:v>
                </c:pt>
                <c:pt idx="160">
                  <c:v>17.08.17</c:v>
                </c:pt>
                <c:pt idx="161">
                  <c:v>17.08.17</c:v>
                </c:pt>
                <c:pt idx="162">
                  <c:v>17.08.17</c:v>
                </c:pt>
                <c:pt idx="163">
                  <c:v>17.08.17</c:v>
                </c:pt>
                <c:pt idx="164">
                  <c:v>17.08.17</c:v>
                </c:pt>
                <c:pt idx="165">
                  <c:v>17.08.17</c:v>
                </c:pt>
                <c:pt idx="166">
                  <c:v>17.08.17</c:v>
                </c:pt>
                <c:pt idx="167">
                  <c:v>17.08.17</c:v>
                </c:pt>
              </c:strCache>
            </c:strRef>
          </c:cat>
          <c:val>
            <c:numRef>
              <c:f>DHule!$F$2:$F$169</c:f>
              <c:numCache>
                <c:formatCode>0</c:formatCode>
                <c:ptCount val="168"/>
                <c:pt idx="0">
                  <c:v>597</c:v>
                </c:pt>
                <c:pt idx="1">
                  <c:v>650</c:v>
                </c:pt>
                <c:pt idx="2">
                  <c:v>595</c:v>
                </c:pt>
                <c:pt idx="3">
                  <c:v>538</c:v>
                </c:pt>
                <c:pt idx="4">
                  <c:v>574</c:v>
                </c:pt>
                <c:pt idx="5">
                  <c:v>604</c:v>
                </c:pt>
                <c:pt idx="6">
                  <c:v>545</c:v>
                </c:pt>
                <c:pt idx="7">
                  <c:v>549</c:v>
                </c:pt>
                <c:pt idx="8">
                  <c:v>722</c:v>
                </c:pt>
                <c:pt idx="9">
                  <c:v>704</c:v>
                </c:pt>
                <c:pt idx="10">
                  <c:v>651</c:v>
                </c:pt>
                <c:pt idx="11">
                  <c:v>605</c:v>
                </c:pt>
                <c:pt idx="12">
                  <c:v>734</c:v>
                </c:pt>
                <c:pt idx="13">
                  <c:v>869</c:v>
                </c:pt>
                <c:pt idx="14">
                  <c:v>1079</c:v>
                </c:pt>
                <c:pt idx="15">
                  <c:v>1599</c:v>
                </c:pt>
                <c:pt idx="16">
                  <c:v>1694</c:v>
                </c:pt>
                <c:pt idx="17">
                  <c:v>1589</c:v>
                </c:pt>
                <c:pt idx="18">
                  <c:v>1208</c:v>
                </c:pt>
                <c:pt idx="19">
                  <c:v>893</c:v>
                </c:pt>
                <c:pt idx="20">
                  <c:v>952</c:v>
                </c:pt>
                <c:pt idx="21">
                  <c:v>859</c:v>
                </c:pt>
                <c:pt idx="22">
                  <c:v>954</c:v>
                </c:pt>
                <c:pt idx="23">
                  <c:v>877</c:v>
                </c:pt>
                <c:pt idx="24">
                  <c:v>1241</c:v>
                </c:pt>
                <c:pt idx="25">
                  <c:v>1370</c:v>
                </c:pt>
                <c:pt idx="26">
                  <c:v>1404</c:v>
                </c:pt>
                <c:pt idx="27">
                  <c:v>1496</c:v>
                </c:pt>
                <c:pt idx="28">
                  <c:v>1657</c:v>
                </c:pt>
                <c:pt idx="29">
                  <c:v>1598</c:v>
                </c:pt>
                <c:pt idx="30">
                  <c:v>1534</c:v>
                </c:pt>
                <c:pt idx="31">
                  <c:v>1349</c:v>
                </c:pt>
                <c:pt idx="32">
                  <c:v>1258</c:v>
                </c:pt>
                <c:pt idx="33">
                  <c:v>1571</c:v>
                </c:pt>
                <c:pt idx="34">
                  <c:v>1562</c:v>
                </c:pt>
                <c:pt idx="35">
                  <c:v>1285</c:v>
                </c:pt>
                <c:pt idx="36">
                  <c:v>1311</c:v>
                </c:pt>
                <c:pt idx="37">
                  <c:v>1417</c:v>
                </c:pt>
                <c:pt idx="38">
                  <c:v>1452</c:v>
                </c:pt>
                <c:pt idx="39">
                  <c:v>1421</c:v>
                </c:pt>
                <c:pt idx="40">
                  <c:v>1522</c:v>
                </c:pt>
                <c:pt idx="41">
                  <c:v>1359</c:v>
                </c:pt>
                <c:pt idx="42">
                  <c:v>1192</c:v>
                </c:pt>
                <c:pt idx="43">
                  <c:v>1080</c:v>
                </c:pt>
                <c:pt idx="44">
                  <c:v>1209</c:v>
                </c:pt>
                <c:pt idx="45">
                  <c:v>1177</c:v>
                </c:pt>
                <c:pt idx="46">
                  <c:v>1173</c:v>
                </c:pt>
                <c:pt idx="47">
                  <c:v>1195</c:v>
                </c:pt>
                <c:pt idx="48">
                  <c:v>1384</c:v>
                </c:pt>
                <c:pt idx="49">
                  <c:v>1444</c:v>
                </c:pt>
                <c:pt idx="50">
                  <c:v>1443</c:v>
                </c:pt>
                <c:pt idx="51">
                  <c:v>1550</c:v>
                </c:pt>
                <c:pt idx="52">
                  <c:v>1576</c:v>
                </c:pt>
                <c:pt idx="53">
                  <c:v>1384</c:v>
                </c:pt>
                <c:pt idx="54">
                  <c:v>1211</c:v>
                </c:pt>
                <c:pt idx="55">
                  <c:v>1178</c:v>
                </c:pt>
                <c:pt idx="56">
                  <c:v>1296</c:v>
                </c:pt>
                <c:pt idx="57">
                  <c:v>1413</c:v>
                </c:pt>
                <c:pt idx="58">
                  <c:v>1435</c:v>
                </c:pt>
                <c:pt idx="59">
                  <c:v>1377</c:v>
                </c:pt>
                <c:pt idx="60">
                  <c:v>1323</c:v>
                </c:pt>
                <c:pt idx="61">
                  <c:v>1431</c:v>
                </c:pt>
                <c:pt idx="62">
                  <c:v>1644</c:v>
                </c:pt>
                <c:pt idx="63">
                  <c:v>1550</c:v>
                </c:pt>
                <c:pt idx="64">
                  <c:v>1597</c:v>
                </c:pt>
                <c:pt idx="65">
                  <c:v>1509</c:v>
                </c:pt>
                <c:pt idx="66">
                  <c:v>1511</c:v>
                </c:pt>
                <c:pt idx="67">
                  <c:v>1246</c:v>
                </c:pt>
                <c:pt idx="68">
                  <c:v>1239</c:v>
                </c:pt>
                <c:pt idx="69">
                  <c:v>1282</c:v>
                </c:pt>
                <c:pt idx="70">
                  <c:v>1314</c:v>
                </c:pt>
                <c:pt idx="71">
                  <c:v>1248</c:v>
                </c:pt>
                <c:pt idx="72">
                  <c:v>1165</c:v>
                </c:pt>
                <c:pt idx="73">
                  <c:v>942</c:v>
                </c:pt>
                <c:pt idx="74">
                  <c:v>742</c:v>
                </c:pt>
                <c:pt idx="75">
                  <c:v>703</c:v>
                </c:pt>
                <c:pt idx="76">
                  <c:v>605</c:v>
                </c:pt>
                <c:pt idx="77">
                  <c:v>539</c:v>
                </c:pt>
                <c:pt idx="78">
                  <c:v>605</c:v>
                </c:pt>
                <c:pt idx="79">
                  <c:v>603</c:v>
                </c:pt>
                <c:pt idx="80">
                  <c:v>609</c:v>
                </c:pt>
                <c:pt idx="81">
                  <c:v>544</c:v>
                </c:pt>
                <c:pt idx="82">
                  <c:v>516</c:v>
                </c:pt>
                <c:pt idx="83">
                  <c:v>513</c:v>
                </c:pt>
                <c:pt idx="84">
                  <c:v>278</c:v>
                </c:pt>
                <c:pt idx="85">
                  <c:v>265</c:v>
                </c:pt>
                <c:pt idx="86">
                  <c:v>413</c:v>
                </c:pt>
                <c:pt idx="87">
                  <c:v>572</c:v>
                </c:pt>
                <c:pt idx="88">
                  <c:v>902</c:v>
                </c:pt>
                <c:pt idx="89">
                  <c:v>971</c:v>
                </c:pt>
                <c:pt idx="90">
                  <c:v>909</c:v>
                </c:pt>
                <c:pt idx="91">
                  <c:v>816</c:v>
                </c:pt>
                <c:pt idx="92">
                  <c:v>757</c:v>
                </c:pt>
                <c:pt idx="93">
                  <c:v>649</c:v>
                </c:pt>
                <c:pt idx="94">
                  <c:v>547</c:v>
                </c:pt>
                <c:pt idx="95">
                  <c:v>394</c:v>
                </c:pt>
                <c:pt idx="96">
                  <c:v>480</c:v>
                </c:pt>
                <c:pt idx="97">
                  <c:v>429</c:v>
                </c:pt>
                <c:pt idx="98">
                  <c:v>481</c:v>
                </c:pt>
                <c:pt idx="99">
                  <c:v>513</c:v>
                </c:pt>
                <c:pt idx="100">
                  <c:v>709</c:v>
                </c:pt>
                <c:pt idx="101">
                  <c:v>562</c:v>
                </c:pt>
                <c:pt idx="102">
                  <c:v>590</c:v>
                </c:pt>
                <c:pt idx="103">
                  <c:v>426</c:v>
                </c:pt>
                <c:pt idx="104">
                  <c:v>272</c:v>
                </c:pt>
                <c:pt idx="105">
                  <c:v>235</c:v>
                </c:pt>
                <c:pt idx="106">
                  <c:v>287</c:v>
                </c:pt>
                <c:pt idx="107">
                  <c:v>286</c:v>
                </c:pt>
                <c:pt idx="108">
                  <c:v>325</c:v>
                </c:pt>
                <c:pt idx="109">
                  <c:v>358</c:v>
                </c:pt>
                <c:pt idx="110">
                  <c:v>508</c:v>
                </c:pt>
                <c:pt idx="111">
                  <c:v>604</c:v>
                </c:pt>
                <c:pt idx="112">
                  <c:v>646</c:v>
                </c:pt>
                <c:pt idx="113">
                  <c:v>869</c:v>
                </c:pt>
                <c:pt idx="114">
                  <c:v>992</c:v>
                </c:pt>
                <c:pt idx="115">
                  <c:v>770</c:v>
                </c:pt>
                <c:pt idx="116">
                  <c:v>580</c:v>
                </c:pt>
                <c:pt idx="117">
                  <c:v>576</c:v>
                </c:pt>
                <c:pt idx="118">
                  <c:v>429</c:v>
                </c:pt>
                <c:pt idx="119">
                  <c:v>437</c:v>
                </c:pt>
                <c:pt idx="120">
                  <c:v>529</c:v>
                </c:pt>
                <c:pt idx="121">
                  <c:v>563</c:v>
                </c:pt>
                <c:pt idx="122">
                  <c:v>658</c:v>
                </c:pt>
                <c:pt idx="123">
                  <c:v>705</c:v>
                </c:pt>
                <c:pt idx="124">
                  <c:v>729</c:v>
                </c:pt>
                <c:pt idx="125">
                  <c:v>678</c:v>
                </c:pt>
                <c:pt idx="126">
                  <c:v>613</c:v>
                </c:pt>
                <c:pt idx="127">
                  <c:v>500</c:v>
                </c:pt>
                <c:pt idx="128">
                  <c:v>713</c:v>
                </c:pt>
                <c:pt idx="129">
                  <c:v>700</c:v>
                </c:pt>
                <c:pt idx="130">
                  <c:v>797</c:v>
                </c:pt>
                <c:pt idx="131">
                  <c:v>723</c:v>
                </c:pt>
                <c:pt idx="132">
                  <c:v>737</c:v>
                </c:pt>
                <c:pt idx="133">
                  <c:v>822</c:v>
                </c:pt>
                <c:pt idx="134">
                  <c:v>903</c:v>
                </c:pt>
                <c:pt idx="135">
                  <c:v>1160</c:v>
                </c:pt>
                <c:pt idx="136">
                  <c:v>1390</c:v>
                </c:pt>
                <c:pt idx="137">
                  <c:v>1346</c:v>
                </c:pt>
                <c:pt idx="138">
                  <c:v>1101</c:v>
                </c:pt>
                <c:pt idx="139">
                  <c:v>992</c:v>
                </c:pt>
                <c:pt idx="140">
                  <c:v>944</c:v>
                </c:pt>
                <c:pt idx="141">
                  <c:v>777</c:v>
                </c:pt>
                <c:pt idx="142">
                  <c:v>676</c:v>
                </c:pt>
                <c:pt idx="143">
                  <c:v>606</c:v>
                </c:pt>
                <c:pt idx="144">
                  <c:v>706</c:v>
                </c:pt>
                <c:pt idx="145">
                  <c:v>816</c:v>
                </c:pt>
                <c:pt idx="146">
                  <c:v>939</c:v>
                </c:pt>
                <c:pt idx="147">
                  <c:v>920</c:v>
                </c:pt>
                <c:pt idx="148">
                  <c:v>880</c:v>
                </c:pt>
                <c:pt idx="149">
                  <c:v>832</c:v>
                </c:pt>
                <c:pt idx="150">
                  <c:v>841</c:v>
                </c:pt>
                <c:pt idx="151">
                  <c:v>815</c:v>
                </c:pt>
                <c:pt idx="152">
                  <c:v>861</c:v>
                </c:pt>
                <c:pt idx="153">
                  <c:v>789</c:v>
                </c:pt>
                <c:pt idx="154">
                  <c:v>778</c:v>
                </c:pt>
                <c:pt idx="155">
                  <c:v>786</c:v>
                </c:pt>
                <c:pt idx="156">
                  <c:v>787</c:v>
                </c:pt>
                <c:pt idx="157">
                  <c:v>903</c:v>
                </c:pt>
                <c:pt idx="158">
                  <c:v>1127</c:v>
                </c:pt>
                <c:pt idx="159">
                  <c:v>1199</c:v>
                </c:pt>
                <c:pt idx="160">
                  <c:v>1185</c:v>
                </c:pt>
                <c:pt idx="161">
                  <c:v>1231</c:v>
                </c:pt>
                <c:pt idx="162">
                  <c:v>1139</c:v>
                </c:pt>
                <c:pt idx="163">
                  <c:v>1089</c:v>
                </c:pt>
                <c:pt idx="164">
                  <c:v>1048</c:v>
                </c:pt>
                <c:pt idx="165">
                  <c:v>993</c:v>
                </c:pt>
                <c:pt idx="166">
                  <c:v>1025</c:v>
                </c:pt>
                <c:pt idx="167">
                  <c:v>961</c:v>
                </c:pt>
              </c:numCache>
            </c:numRef>
          </c:val>
          <c:smooth val="0"/>
          <c:extLst>
            <c:ext xmlns:c16="http://schemas.microsoft.com/office/drawing/2014/chart" uri="{C3380CC4-5D6E-409C-BE32-E72D297353CC}">
              <c16:uniqueId val="{00000000-D66A-48F7-8A64-8BE3C9D6EA41}"/>
            </c:ext>
          </c:extLst>
        </c:ser>
        <c:dLbls>
          <c:showLegendKey val="0"/>
          <c:showVal val="0"/>
          <c:showCatName val="0"/>
          <c:showSerName val="0"/>
          <c:showPercent val="0"/>
          <c:showBubbleSize val="0"/>
        </c:dLbls>
        <c:marker val="1"/>
        <c:smooth val="0"/>
        <c:axId val="248847024"/>
        <c:axId val="248847416"/>
      </c:lineChart>
      <c:lineChart>
        <c:grouping val="standard"/>
        <c:varyColors val="0"/>
        <c:ser>
          <c:idx val="0"/>
          <c:order val="0"/>
          <c:tx>
            <c:strRef>
              <c:f>DHule!$E$1</c:f>
              <c:strCache>
                <c:ptCount val="1"/>
                <c:pt idx="0">
                  <c:v>Voltage</c:v>
                </c:pt>
              </c:strCache>
            </c:strRef>
          </c:tx>
          <c:spPr>
            <a:ln w="28575" cap="rnd">
              <a:solidFill>
                <a:schemeClr val="accent1"/>
              </a:solidFill>
              <a:round/>
            </a:ln>
            <a:effectLst/>
          </c:spPr>
          <c:marker>
            <c:symbol val="none"/>
          </c:marker>
          <c:cat>
            <c:strRef>
              <c:f>DHule!$D$2:$D$169</c:f>
              <c:strCache>
                <c:ptCount val="168"/>
                <c:pt idx="0">
                  <c:v>11.08.17</c:v>
                </c:pt>
                <c:pt idx="1">
                  <c:v>11.08.17</c:v>
                </c:pt>
                <c:pt idx="2">
                  <c:v>11.08.17</c:v>
                </c:pt>
                <c:pt idx="3">
                  <c:v>11.08.17</c:v>
                </c:pt>
                <c:pt idx="4">
                  <c:v>11.08.17</c:v>
                </c:pt>
                <c:pt idx="5">
                  <c:v>11.08.17</c:v>
                </c:pt>
                <c:pt idx="6">
                  <c:v>11.08.17</c:v>
                </c:pt>
                <c:pt idx="7">
                  <c:v>11.08.17</c:v>
                </c:pt>
                <c:pt idx="8">
                  <c:v>11.08.17</c:v>
                </c:pt>
                <c:pt idx="9">
                  <c:v>11.08.17</c:v>
                </c:pt>
                <c:pt idx="10">
                  <c:v>11.08.17</c:v>
                </c:pt>
                <c:pt idx="11">
                  <c:v>11.08.17</c:v>
                </c:pt>
                <c:pt idx="12">
                  <c:v>11.08.17</c:v>
                </c:pt>
                <c:pt idx="13">
                  <c:v>11.08.17</c:v>
                </c:pt>
                <c:pt idx="14">
                  <c:v>11.08.17</c:v>
                </c:pt>
                <c:pt idx="15">
                  <c:v>11.08.17</c:v>
                </c:pt>
                <c:pt idx="16">
                  <c:v>11.08.17</c:v>
                </c:pt>
                <c:pt idx="17">
                  <c:v>11.08.17</c:v>
                </c:pt>
                <c:pt idx="18">
                  <c:v>11.08.17</c:v>
                </c:pt>
                <c:pt idx="19">
                  <c:v>11.08.17</c:v>
                </c:pt>
                <c:pt idx="20">
                  <c:v>11.08.17</c:v>
                </c:pt>
                <c:pt idx="21">
                  <c:v>11.08.17</c:v>
                </c:pt>
                <c:pt idx="22">
                  <c:v>11.08.17</c:v>
                </c:pt>
                <c:pt idx="23">
                  <c:v>11.08.17</c:v>
                </c:pt>
                <c:pt idx="24">
                  <c:v>12.08.17</c:v>
                </c:pt>
                <c:pt idx="25">
                  <c:v>12.08.17</c:v>
                </c:pt>
                <c:pt idx="26">
                  <c:v>12.08.17</c:v>
                </c:pt>
                <c:pt idx="27">
                  <c:v>12.08.17</c:v>
                </c:pt>
                <c:pt idx="28">
                  <c:v>12.08.17</c:v>
                </c:pt>
                <c:pt idx="29">
                  <c:v>12.08.17</c:v>
                </c:pt>
                <c:pt idx="30">
                  <c:v>12.08.17</c:v>
                </c:pt>
                <c:pt idx="31">
                  <c:v>12.08.17</c:v>
                </c:pt>
                <c:pt idx="32">
                  <c:v>12.08.17</c:v>
                </c:pt>
                <c:pt idx="33">
                  <c:v>12.08.17</c:v>
                </c:pt>
                <c:pt idx="34">
                  <c:v>12.08.17</c:v>
                </c:pt>
                <c:pt idx="35">
                  <c:v>12.08.17</c:v>
                </c:pt>
                <c:pt idx="36">
                  <c:v>12.08.17</c:v>
                </c:pt>
                <c:pt idx="37">
                  <c:v>12.08.17</c:v>
                </c:pt>
                <c:pt idx="38">
                  <c:v>12.08.17</c:v>
                </c:pt>
                <c:pt idx="39">
                  <c:v>12.08.17</c:v>
                </c:pt>
                <c:pt idx="40">
                  <c:v>12.08.17</c:v>
                </c:pt>
                <c:pt idx="41">
                  <c:v>12.08.17</c:v>
                </c:pt>
                <c:pt idx="42">
                  <c:v>12.08.17</c:v>
                </c:pt>
                <c:pt idx="43">
                  <c:v>12.08.17</c:v>
                </c:pt>
                <c:pt idx="44">
                  <c:v>12.08.17</c:v>
                </c:pt>
                <c:pt idx="45">
                  <c:v>12.08.17</c:v>
                </c:pt>
                <c:pt idx="46">
                  <c:v>12.08.17</c:v>
                </c:pt>
                <c:pt idx="47">
                  <c:v>12.08.17</c:v>
                </c:pt>
                <c:pt idx="48">
                  <c:v>13.08.17</c:v>
                </c:pt>
                <c:pt idx="49">
                  <c:v>13.08.17</c:v>
                </c:pt>
                <c:pt idx="50">
                  <c:v>13.08.17</c:v>
                </c:pt>
                <c:pt idx="51">
                  <c:v>13.08.17</c:v>
                </c:pt>
                <c:pt idx="52">
                  <c:v>13.08.17</c:v>
                </c:pt>
                <c:pt idx="53">
                  <c:v>13.08.17</c:v>
                </c:pt>
                <c:pt idx="54">
                  <c:v>13.08.17</c:v>
                </c:pt>
                <c:pt idx="55">
                  <c:v>13.08.17</c:v>
                </c:pt>
                <c:pt idx="56">
                  <c:v>13.08.17</c:v>
                </c:pt>
                <c:pt idx="57">
                  <c:v>13.08.17</c:v>
                </c:pt>
                <c:pt idx="58">
                  <c:v>13.08.17</c:v>
                </c:pt>
                <c:pt idx="59">
                  <c:v>13.08.17</c:v>
                </c:pt>
                <c:pt idx="60">
                  <c:v>13.08.17</c:v>
                </c:pt>
                <c:pt idx="61">
                  <c:v>13.08.17</c:v>
                </c:pt>
                <c:pt idx="62">
                  <c:v>13.08.17</c:v>
                </c:pt>
                <c:pt idx="63">
                  <c:v>13.08.17</c:v>
                </c:pt>
                <c:pt idx="64">
                  <c:v>13.08.17</c:v>
                </c:pt>
                <c:pt idx="65">
                  <c:v>13.08.17</c:v>
                </c:pt>
                <c:pt idx="66">
                  <c:v>13.08.17</c:v>
                </c:pt>
                <c:pt idx="67">
                  <c:v>13.08.17</c:v>
                </c:pt>
                <c:pt idx="68">
                  <c:v>13.08.17</c:v>
                </c:pt>
                <c:pt idx="69">
                  <c:v>13.08.17</c:v>
                </c:pt>
                <c:pt idx="70">
                  <c:v>13.08.17</c:v>
                </c:pt>
                <c:pt idx="71">
                  <c:v>13.08.17</c:v>
                </c:pt>
                <c:pt idx="72">
                  <c:v>14.08.17</c:v>
                </c:pt>
                <c:pt idx="73">
                  <c:v>14.08.17</c:v>
                </c:pt>
                <c:pt idx="74">
                  <c:v>14.08.17</c:v>
                </c:pt>
                <c:pt idx="75">
                  <c:v>14.08.17</c:v>
                </c:pt>
                <c:pt idx="76">
                  <c:v>14.08.17</c:v>
                </c:pt>
                <c:pt idx="77">
                  <c:v>14.08.17</c:v>
                </c:pt>
                <c:pt idx="78">
                  <c:v>14.08.17</c:v>
                </c:pt>
                <c:pt idx="79">
                  <c:v>14.08.17</c:v>
                </c:pt>
                <c:pt idx="80">
                  <c:v>14.08.17</c:v>
                </c:pt>
                <c:pt idx="81">
                  <c:v>14.08.17</c:v>
                </c:pt>
                <c:pt idx="82">
                  <c:v>14.08.17</c:v>
                </c:pt>
                <c:pt idx="83">
                  <c:v>14.08.17</c:v>
                </c:pt>
                <c:pt idx="84">
                  <c:v>14.08.17</c:v>
                </c:pt>
                <c:pt idx="85">
                  <c:v>14.08.17</c:v>
                </c:pt>
                <c:pt idx="86">
                  <c:v>14.08.17</c:v>
                </c:pt>
                <c:pt idx="87">
                  <c:v>14.08.17</c:v>
                </c:pt>
                <c:pt idx="88">
                  <c:v>14.08.17</c:v>
                </c:pt>
                <c:pt idx="89">
                  <c:v>14.08.17</c:v>
                </c:pt>
                <c:pt idx="90">
                  <c:v>14.08.17</c:v>
                </c:pt>
                <c:pt idx="91">
                  <c:v>14.08.17</c:v>
                </c:pt>
                <c:pt idx="92">
                  <c:v>14.08.17</c:v>
                </c:pt>
                <c:pt idx="93">
                  <c:v>14.08.17</c:v>
                </c:pt>
                <c:pt idx="94">
                  <c:v>14.08.17</c:v>
                </c:pt>
                <c:pt idx="95">
                  <c:v>14.08.17</c:v>
                </c:pt>
                <c:pt idx="96">
                  <c:v>15.08.17</c:v>
                </c:pt>
                <c:pt idx="97">
                  <c:v>15.08.17</c:v>
                </c:pt>
                <c:pt idx="98">
                  <c:v>15.08.17</c:v>
                </c:pt>
                <c:pt idx="99">
                  <c:v>15.08.17</c:v>
                </c:pt>
                <c:pt idx="100">
                  <c:v>15.08.17</c:v>
                </c:pt>
                <c:pt idx="101">
                  <c:v>15.08.17</c:v>
                </c:pt>
                <c:pt idx="102">
                  <c:v>15.08.17</c:v>
                </c:pt>
                <c:pt idx="103">
                  <c:v>15.08.17</c:v>
                </c:pt>
                <c:pt idx="104">
                  <c:v>15.08.17</c:v>
                </c:pt>
                <c:pt idx="105">
                  <c:v>15.08.17</c:v>
                </c:pt>
                <c:pt idx="106">
                  <c:v>15.08.17</c:v>
                </c:pt>
                <c:pt idx="107">
                  <c:v>15.08.17</c:v>
                </c:pt>
                <c:pt idx="108">
                  <c:v>15.08.17</c:v>
                </c:pt>
                <c:pt idx="109">
                  <c:v>15.08.17</c:v>
                </c:pt>
                <c:pt idx="110">
                  <c:v>15.08.17</c:v>
                </c:pt>
                <c:pt idx="111">
                  <c:v>15.08.17</c:v>
                </c:pt>
                <c:pt idx="112">
                  <c:v>15.08.17</c:v>
                </c:pt>
                <c:pt idx="113">
                  <c:v>15.08.17</c:v>
                </c:pt>
                <c:pt idx="114">
                  <c:v>15.08.17</c:v>
                </c:pt>
                <c:pt idx="115">
                  <c:v>15.08.17</c:v>
                </c:pt>
                <c:pt idx="116">
                  <c:v>15.08.17</c:v>
                </c:pt>
                <c:pt idx="117">
                  <c:v>15.08.17</c:v>
                </c:pt>
                <c:pt idx="118">
                  <c:v>15.08.17</c:v>
                </c:pt>
                <c:pt idx="119">
                  <c:v>15.08.17</c:v>
                </c:pt>
                <c:pt idx="120">
                  <c:v>16.08.17</c:v>
                </c:pt>
                <c:pt idx="121">
                  <c:v>16.08.17</c:v>
                </c:pt>
                <c:pt idx="122">
                  <c:v>16.08.17</c:v>
                </c:pt>
                <c:pt idx="123">
                  <c:v>16.08.17</c:v>
                </c:pt>
                <c:pt idx="124">
                  <c:v>16.08.17</c:v>
                </c:pt>
                <c:pt idx="125">
                  <c:v>16.08.17</c:v>
                </c:pt>
                <c:pt idx="126">
                  <c:v>16.08.17</c:v>
                </c:pt>
                <c:pt idx="127">
                  <c:v>16.08.17</c:v>
                </c:pt>
                <c:pt idx="128">
                  <c:v>16.08.17</c:v>
                </c:pt>
                <c:pt idx="129">
                  <c:v>16.08.17</c:v>
                </c:pt>
                <c:pt idx="130">
                  <c:v>16.08.17</c:v>
                </c:pt>
                <c:pt idx="131">
                  <c:v>16.08.17</c:v>
                </c:pt>
                <c:pt idx="132">
                  <c:v>16.08.17</c:v>
                </c:pt>
                <c:pt idx="133">
                  <c:v>16.08.17</c:v>
                </c:pt>
                <c:pt idx="134">
                  <c:v>16.08.17</c:v>
                </c:pt>
                <c:pt idx="135">
                  <c:v>16.08.17</c:v>
                </c:pt>
                <c:pt idx="136">
                  <c:v>16.08.17</c:v>
                </c:pt>
                <c:pt idx="137">
                  <c:v>16.08.17</c:v>
                </c:pt>
                <c:pt idx="138">
                  <c:v>16.08.17</c:v>
                </c:pt>
                <c:pt idx="139">
                  <c:v>16.08.17</c:v>
                </c:pt>
                <c:pt idx="140">
                  <c:v>16.08.17</c:v>
                </c:pt>
                <c:pt idx="141">
                  <c:v>16.08.17</c:v>
                </c:pt>
                <c:pt idx="142">
                  <c:v>16.08.17</c:v>
                </c:pt>
                <c:pt idx="143">
                  <c:v>16.08.17</c:v>
                </c:pt>
                <c:pt idx="144">
                  <c:v>17.08.17</c:v>
                </c:pt>
                <c:pt idx="145">
                  <c:v>17.08.17</c:v>
                </c:pt>
                <c:pt idx="146">
                  <c:v>17.08.17</c:v>
                </c:pt>
                <c:pt idx="147">
                  <c:v>17.08.17</c:v>
                </c:pt>
                <c:pt idx="148">
                  <c:v>17.08.17</c:v>
                </c:pt>
                <c:pt idx="149">
                  <c:v>17.08.17</c:v>
                </c:pt>
                <c:pt idx="150">
                  <c:v>17.08.17</c:v>
                </c:pt>
                <c:pt idx="151">
                  <c:v>17.08.17</c:v>
                </c:pt>
                <c:pt idx="152">
                  <c:v>17.08.17</c:v>
                </c:pt>
                <c:pt idx="153">
                  <c:v>17.08.17</c:v>
                </c:pt>
                <c:pt idx="154">
                  <c:v>17.08.17</c:v>
                </c:pt>
                <c:pt idx="155">
                  <c:v>17.08.17</c:v>
                </c:pt>
                <c:pt idx="156">
                  <c:v>17.08.17</c:v>
                </c:pt>
                <c:pt idx="157">
                  <c:v>17.08.17</c:v>
                </c:pt>
                <c:pt idx="158">
                  <c:v>17.08.17</c:v>
                </c:pt>
                <c:pt idx="159">
                  <c:v>17.08.17</c:v>
                </c:pt>
                <c:pt idx="160">
                  <c:v>17.08.17</c:v>
                </c:pt>
                <c:pt idx="161">
                  <c:v>17.08.17</c:v>
                </c:pt>
                <c:pt idx="162">
                  <c:v>17.08.17</c:v>
                </c:pt>
                <c:pt idx="163">
                  <c:v>17.08.17</c:v>
                </c:pt>
                <c:pt idx="164">
                  <c:v>17.08.17</c:v>
                </c:pt>
                <c:pt idx="165">
                  <c:v>17.08.17</c:v>
                </c:pt>
                <c:pt idx="166">
                  <c:v>17.08.17</c:v>
                </c:pt>
                <c:pt idx="167">
                  <c:v>17.08.17</c:v>
                </c:pt>
              </c:strCache>
            </c:strRef>
          </c:cat>
          <c:val>
            <c:numRef>
              <c:f>DHule!$E$2:$E$169</c:f>
              <c:numCache>
                <c:formatCode>0</c:formatCode>
                <c:ptCount val="168"/>
                <c:pt idx="0">
                  <c:v>420.61000000000035</c:v>
                </c:pt>
                <c:pt idx="1">
                  <c:v>420.61000000000035</c:v>
                </c:pt>
                <c:pt idx="2">
                  <c:v>420.61000000000035</c:v>
                </c:pt>
                <c:pt idx="3">
                  <c:v>420.61000000000035</c:v>
                </c:pt>
                <c:pt idx="4">
                  <c:v>420.61000000000035</c:v>
                </c:pt>
                <c:pt idx="5">
                  <c:v>420.61000000000035</c:v>
                </c:pt>
                <c:pt idx="6">
                  <c:v>420.61000000000035</c:v>
                </c:pt>
                <c:pt idx="7">
                  <c:v>420.61000000000035</c:v>
                </c:pt>
                <c:pt idx="8">
                  <c:v>420.61000000000035</c:v>
                </c:pt>
                <c:pt idx="9">
                  <c:v>420.61000000000035</c:v>
                </c:pt>
                <c:pt idx="10">
                  <c:v>419.21383333333358</c:v>
                </c:pt>
                <c:pt idx="11">
                  <c:v>414.74149999999992</c:v>
                </c:pt>
                <c:pt idx="12">
                  <c:v>418.46966666666651</c:v>
                </c:pt>
                <c:pt idx="13">
                  <c:v>421.34133333333318</c:v>
                </c:pt>
                <c:pt idx="14">
                  <c:v>419.66466666666656</c:v>
                </c:pt>
                <c:pt idx="15">
                  <c:v>417.77933333333357</c:v>
                </c:pt>
                <c:pt idx="16">
                  <c:v>417.40316666666661</c:v>
                </c:pt>
                <c:pt idx="17">
                  <c:v>421.25383333333332</c:v>
                </c:pt>
                <c:pt idx="18">
                  <c:v>424.31500000000023</c:v>
                </c:pt>
                <c:pt idx="19">
                  <c:v>429.16700000000003</c:v>
                </c:pt>
                <c:pt idx="20">
                  <c:v>430.60783333333336</c:v>
                </c:pt>
                <c:pt idx="21">
                  <c:v>431.29666666666651</c:v>
                </c:pt>
                <c:pt idx="22">
                  <c:v>427.43100000000027</c:v>
                </c:pt>
                <c:pt idx="23">
                  <c:v>423.6880000000001</c:v>
                </c:pt>
                <c:pt idx="24">
                  <c:v>424.93766666666664</c:v>
                </c:pt>
                <c:pt idx="25">
                  <c:v>426.05583333333294</c:v>
                </c:pt>
                <c:pt idx="26">
                  <c:v>427.89433333333324</c:v>
                </c:pt>
                <c:pt idx="27">
                  <c:v>428.01083333333332</c:v>
                </c:pt>
                <c:pt idx="28">
                  <c:v>428.01316666666673</c:v>
                </c:pt>
                <c:pt idx="29">
                  <c:v>421.01416666666671</c:v>
                </c:pt>
                <c:pt idx="30">
                  <c:v>414.52899999999988</c:v>
                </c:pt>
                <c:pt idx="31">
                  <c:v>416.15899999999988</c:v>
                </c:pt>
                <c:pt idx="32">
                  <c:v>418.72766666666666</c:v>
                </c:pt>
                <c:pt idx="33">
                  <c:v>422.99583333333345</c:v>
                </c:pt>
                <c:pt idx="34">
                  <c:v>420.54866666666652</c:v>
                </c:pt>
                <c:pt idx="35">
                  <c:v>413.39083333333321</c:v>
                </c:pt>
                <c:pt idx="36">
                  <c:v>417.8540000000001</c:v>
                </c:pt>
                <c:pt idx="37">
                  <c:v>420.09283333333343</c:v>
                </c:pt>
                <c:pt idx="38">
                  <c:v>416.4439999999999</c:v>
                </c:pt>
                <c:pt idx="39">
                  <c:v>417.25833333333344</c:v>
                </c:pt>
                <c:pt idx="40">
                  <c:v>420.01983333333311</c:v>
                </c:pt>
                <c:pt idx="41">
                  <c:v>420.24033333333347</c:v>
                </c:pt>
                <c:pt idx="42">
                  <c:v>424.31833333333344</c:v>
                </c:pt>
                <c:pt idx="43">
                  <c:v>425.04649999999987</c:v>
                </c:pt>
                <c:pt idx="44">
                  <c:v>428.65866666666676</c:v>
                </c:pt>
                <c:pt idx="45">
                  <c:v>428.09616666666653</c:v>
                </c:pt>
                <c:pt idx="46">
                  <c:v>425.28849999999977</c:v>
                </c:pt>
                <c:pt idx="47">
                  <c:v>421.32083333333333</c:v>
                </c:pt>
                <c:pt idx="48">
                  <c:v>420.29350000000005</c:v>
                </c:pt>
                <c:pt idx="49">
                  <c:v>423</c:v>
                </c:pt>
                <c:pt idx="50">
                  <c:v>423.83983333333322</c:v>
                </c:pt>
                <c:pt idx="51">
                  <c:v>425.36416666666662</c:v>
                </c:pt>
                <c:pt idx="52">
                  <c:v>425.06916666666683</c:v>
                </c:pt>
                <c:pt idx="53">
                  <c:v>419.96366666666654</c:v>
                </c:pt>
                <c:pt idx="54">
                  <c:v>413.96116666666637</c:v>
                </c:pt>
                <c:pt idx="55">
                  <c:v>410.76716666666653</c:v>
                </c:pt>
                <c:pt idx="56">
                  <c:v>413.46616666666665</c:v>
                </c:pt>
                <c:pt idx="57">
                  <c:v>420.97000000000008</c:v>
                </c:pt>
                <c:pt idx="58">
                  <c:v>418.04199999999997</c:v>
                </c:pt>
                <c:pt idx="59">
                  <c:v>411.53666666666646</c:v>
                </c:pt>
                <c:pt idx="60">
                  <c:v>414.77383333333336</c:v>
                </c:pt>
                <c:pt idx="61">
                  <c:v>417.74483333333319</c:v>
                </c:pt>
                <c:pt idx="62">
                  <c:v>417.28383333333318</c:v>
                </c:pt>
                <c:pt idx="63">
                  <c:v>416.5148333333334</c:v>
                </c:pt>
                <c:pt idx="64">
                  <c:v>417.21016666666662</c:v>
                </c:pt>
                <c:pt idx="65">
                  <c:v>418.19900000000001</c:v>
                </c:pt>
                <c:pt idx="66">
                  <c:v>424.39016666666652</c:v>
                </c:pt>
                <c:pt idx="67">
                  <c:v>425.21050000000031</c:v>
                </c:pt>
                <c:pt idx="68">
                  <c:v>427.73916666666679</c:v>
                </c:pt>
                <c:pt idx="69">
                  <c:v>427.4101666666669</c:v>
                </c:pt>
                <c:pt idx="70">
                  <c:v>425.72783333333325</c:v>
                </c:pt>
                <c:pt idx="71">
                  <c:v>422.11433333333338</c:v>
                </c:pt>
                <c:pt idx="72">
                  <c:v>421.57183333333336</c:v>
                </c:pt>
                <c:pt idx="73">
                  <c:v>422.13349999999991</c:v>
                </c:pt>
                <c:pt idx="74">
                  <c:v>423.51999999999975</c:v>
                </c:pt>
                <c:pt idx="75">
                  <c:v>423.87799999999987</c:v>
                </c:pt>
                <c:pt idx="76">
                  <c:v>421.60733333333349</c:v>
                </c:pt>
                <c:pt idx="77">
                  <c:v>416.10950000000014</c:v>
                </c:pt>
                <c:pt idx="78">
                  <c:v>411.98699999999991</c:v>
                </c:pt>
                <c:pt idx="79">
                  <c:v>413.30566666666647</c:v>
                </c:pt>
                <c:pt idx="80">
                  <c:v>415.41216666666668</c:v>
                </c:pt>
                <c:pt idx="81">
                  <c:v>421.53566666666666</c:v>
                </c:pt>
                <c:pt idx="82">
                  <c:v>417.78899999999976</c:v>
                </c:pt>
                <c:pt idx="83">
                  <c:v>411.96083333333337</c:v>
                </c:pt>
                <c:pt idx="84">
                  <c:v>412.65733333333316</c:v>
                </c:pt>
                <c:pt idx="85">
                  <c:v>414.70333333333343</c:v>
                </c:pt>
                <c:pt idx="86">
                  <c:v>415.0644999999999</c:v>
                </c:pt>
                <c:pt idx="87">
                  <c:v>414.78049999999985</c:v>
                </c:pt>
                <c:pt idx="88">
                  <c:v>418.36266666666648</c:v>
                </c:pt>
                <c:pt idx="89">
                  <c:v>418.40316666666655</c:v>
                </c:pt>
                <c:pt idx="90">
                  <c:v>423.33749999999975</c:v>
                </c:pt>
                <c:pt idx="91">
                  <c:v>428.22216666666679</c:v>
                </c:pt>
                <c:pt idx="92">
                  <c:v>427.71816666666649</c:v>
                </c:pt>
                <c:pt idx="93">
                  <c:v>428.04633333333339</c:v>
                </c:pt>
                <c:pt idx="94">
                  <c:v>424.92949999999996</c:v>
                </c:pt>
                <c:pt idx="95">
                  <c:v>423.26766666666691</c:v>
                </c:pt>
                <c:pt idx="96">
                  <c:v>421.74066666666658</c:v>
                </c:pt>
                <c:pt idx="97">
                  <c:v>423.25083333333339</c:v>
                </c:pt>
                <c:pt idx="98">
                  <c:v>423.54049999999989</c:v>
                </c:pt>
                <c:pt idx="99">
                  <c:v>423.90500000000003</c:v>
                </c:pt>
                <c:pt idx="100">
                  <c:v>422.34133333333347</c:v>
                </c:pt>
                <c:pt idx="101">
                  <c:v>418.59216666666663</c:v>
                </c:pt>
                <c:pt idx="102">
                  <c:v>417.48816666666664</c:v>
                </c:pt>
                <c:pt idx="103">
                  <c:v>421.25150000000031</c:v>
                </c:pt>
                <c:pt idx="104">
                  <c:v>424.09299999999996</c:v>
                </c:pt>
                <c:pt idx="105">
                  <c:v>426.77783333333338</c:v>
                </c:pt>
                <c:pt idx="106">
                  <c:v>422.46166666666647</c:v>
                </c:pt>
                <c:pt idx="107">
                  <c:v>416.14516666666646</c:v>
                </c:pt>
                <c:pt idx="108">
                  <c:v>417.35916666666668</c:v>
                </c:pt>
                <c:pt idx="109">
                  <c:v>419.30833333333322</c:v>
                </c:pt>
                <c:pt idx="110">
                  <c:v>422.08</c:v>
                </c:pt>
                <c:pt idx="111">
                  <c:v>421.26666666666665</c:v>
                </c:pt>
                <c:pt idx="112">
                  <c:v>423.0868333333334</c:v>
                </c:pt>
                <c:pt idx="113">
                  <c:v>423.10700000000008</c:v>
                </c:pt>
                <c:pt idx="114">
                  <c:v>424.38783333333316</c:v>
                </c:pt>
                <c:pt idx="115">
                  <c:v>427.02033333333327</c:v>
                </c:pt>
                <c:pt idx="116">
                  <c:v>427.57950000000005</c:v>
                </c:pt>
                <c:pt idx="117">
                  <c:v>424.47500000000014</c:v>
                </c:pt>
                <c:pt idx="118">
                  <c:v>420.25749999999994</c:v>
                </c:pt>
                <c:pt idx="119">
                  <c:v>415.98849999999987</c:v>
                </c:pt>
                <c:pt idx="120">
                  <c:v>415.54166666666669</c:v>
                </c:pt>
                <c:pt idx="121">
                  <c:v>416.63683333333319</c:v>
                </c:pt>
                <c:pt idx="122">
                  <c:v>417.86633333333344</c:v>
                </c:pt>
                <c:pt idx="123">
                  <c:v>418.2763333333333</c:v>
                </c:pt>
                <c:pt idx="124">
                  <c:v>416.64416666666659</c:v>
                </c:pt>
                <c:pt idx="125">
                  <c:v>417.44299999999998</c:v>
                </c:pt>
                <c:pt idx="126">
                  <c:v>418.56249999999994</c:v>
                </c:pt>
                <c:pt idx="127">
                  <c:v>417.21566666666672</c:v>
                </c:pt>
                <c:pt idx="128">
                  <c:v>420.05783333333329</c:v>
                </c:pt>
                <c:pt idx="129">
                  <c:v>424.72399999999993</c:v>
                </c:pt>
                <c:pt idx="130">
                  <c:v>418.79749999999984</c:v>
                </c:pt>
                <c:pt idx="131">
                  <c:v>413.89650000000012</c:v>
                </c:pt>
                <c:pt idx="132">
                  <c:v>413.28583333333324</c:v>
                </c:pt>
                <c:pt idx="133">
                  <c:v>415.77850000000012</c:v>
                </c:pt>
                <c:pt idx="134">
                  <c:v>411.61133333333299</c:v>
                </c:pt>
                <c:pt idx="135">
                  <c:v>410.54933333333338</c:v>
                </c:pt>
                <c:pt idx="136">
                  <c:v>411.60850000000005</c:v>
                </c:pt>
                <c:pt idx="137">
                  <c:v>416.70566666666662</c:v>
                </c:pt>
                <c:pt idx="138">
                  <c:v>423.43816666666675</c:v>
                </c:pt>
                <c:pt idx="139">
                  <c:v>427.04533333333336</c:v>
                </c:pt>
                <c:pt idx="140">
                  <c:v>426.13949999999988</c:v>
                </c:pt>
                <c:pt idx="141">
                  <c:v>424.07933333333335</c:v>
                </c:pt>
                <c:pt idx="142">
                  <c:v>422.89800000000002</c:v>
                </c:pt>
                <c:pt idx="143">
                  <c:v>419.42916666666673</c:v>
                </c:pt>
                <c:pt idx="144" formatCode="General">
                  <c:v>420.4991666666665</c:v>
                </c:pt>
                <c:pt idx="145" formatCode="General">
                  <c:v>422.64516666666657</c:v>
                </c:pt>
                <c:pt idx="146" formatCode="General">
                  <c:v>424.68133333333327</c:v>
                </c:pt>
                <c:pt idx="147" formatCode="General">
                  <c:v>424.9910000000001</c:v>
                </c:pt>
                <c:pt idx="148" formatCode="General">
                  <c:v>423.8596666666665</c:v>
                </c:pt>
                <c:pt idx="149" formatCode="General">
                  <c:v>417.47233333333344</c:v>
                </c:pt>
                <c:pt idx="150" formatCode="General">
                  <c:v>413.4881666666667</c:v>
                </c:pt>
                <c:pt idx="151" formatCode="General">
                  <c:v>414.99216666666678</c:v>
                </c:pt>
                <c:pt idx="152" formatCode="General">
                  <c:v>416.26100000000019</c:v>
                </c:pt>
                <c:pt idx="153" formatCode="General">
                  <c:v>420.28899999999976</c:v>
                </c:pt>
                <c:pt idx="154" formatCode="General">
                  <c:v>415.08049999999986</c:v>
                </c:pt>
                <c:pt idx="155" formatCode="General">
                  <c:v>410.58533333333332</c:v>
                </c:pt>
                <c:pt idx="156" formatCode="General">
                  <c:v>410.27066666666667</c:v>
                </c:pt>
                <c:pt idx="157" formatCode="General">
                  <c:v>412.26050000000009</c:v>
                </c:pt>
                <c:pt idx="158" formatCode="General">
                  <c:v>411.80749999999995</c:v>
                </c:pt>
                <c:pt idx="159" formatCode="General">
                  <c:v>411.54000000000013</c:v>
                </c:pt>
                <c:pt idx="160" formatCode="General">
                  <c:v>412.77599999999995</c:v>
                </c:pt>
                <c:pt idx="161" formatCode="General">
                  <c:v>415.76483333333329</c:v>
                </c:pt>
                <c:pt idx="162" formatCode="General">
                  <c:v>417.70083333333321</c:v>
                </c:pt>
                <c:pt idx="163" formatCode="General">
                  <c:v>423.62533333333346</c:v>
                </c:pt>
                <c:pt idx="164" formatCode="General">
                  <c:v>426.66183333333339</c:v>
                </c:pt>
                <c:pt idx="165" formatCode="General">
                  <c:v>428.33216666666681</c:v>
                </c:pt>
                <c:pt idx="166" formatCode="General">
                  <c:v>422.51983333333334</c:v>
                </c:pt>
                <c:pt idx="167" formatCode="General">
                  <c:v>421.3024999999999</c:v>
                </c:pt>
              </c:numCache>
            </c:numRef>
          </c:val>
          <c:smooth val="0"/>
          <c:extLst>
            <c:ext xmlns:c16="http://schemas.microsoft.com/office/drawing/2014/chart" uri="{C3380CC4-5D6E-409C-BE32-E72D297353CC}">
              <c16:uniqueId val="{00000001-D66A-48F7-8A64-8BE3C9D6EA41}"/>
            </c:ext>
          </c:extLst>
        </c:ser>
        <c:dLbls>
          <c:showLegendKey val="0"/>
          <c:showVal val="0"/>
          <c:showCatName val="0"/>
          <c:showSerName val="0"/>
          <c:showPercent val="0"/>
          <c:showBubbleSize val="0"/>
        </c:dLbls>
        <c:marker val="1"/>
        <c:smooth val="0"/>
        <c:axId val="248848200"/>
        <c:axId val="248847808"/>
      </c:lineChart>
      <c:catAx>
        <c:axId val="24884702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Date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8847416"/>
        <c:crosses val="autoZero"/>
        <c:auto val="1"/>
        <c:lblAlgn val="ctr"/>
        <c:lblOffset val="100"/>
        <c:noMultiLvlLbl val="0"/>
      </c:catAx>
      <c:valAx>
        <c:axId val="2488474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Wind Generation 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8847024"/>
        <c:crosses val="autoZero"/>
        <c:crossBetween val="between"/>
      </c:valAx>
      <c:valAx>
        <c:axId val="248847808"/>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Voltage at Karad  400 kV Bus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48848200"/>
        <c:crosses val="max"/>
        <c:crossBetween val="between"/>
      </c:valAx>
      <c:catAx>
        <c:axId val="248848200"/>
        <c:scaling>
          <c:orientation val="minMax"/>
        </c:scaling>
        <c:delete val="1"/>
        <c:axPos val="b"/>
        <c:numFmt formatCode="General" sourceLinked="1"/>
        <c:majorTickMark val="out"/>
        <c:minorTickMark val="none"/>
        <c:tickLblPos val="nextTo"/>
        <c:crossAx val="24884780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'Actual D-1'!$G$3</c:f>
          <c:strCache>
            <c:ptCount val="1"/>
            <c:pt idx="0">
              <c:v>Maharashtra Wind Forecast Vs Actual for 19-08-2017</c:v>
            </c:pt>
          </c:strCache>
        </c:strRef>
      </c:tx>
      <c:layout>
        <c:manualLayout>
          <c:xMode val="edge"/>
          <c:yMode val="edge"/>
          <c:x val="9.1312767769958073E-2"/>
          <c:y val="9.0605515949662326E-3"/>
        </c:manualLayout>
      </c:layout>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0823184590865551"/>
          <c:y val="0.13725215512962544"/>
          <c:w val="0.87608737761042343"/>
          <c:h val="0.64579572031559584"/>
        </c:manualLayout>
      </c:layout>
      <c:lineChart>
        <c:grouping val="standard"/>
        <c:varyColors val="0"/>
        <c:ser>
          <c:idx val="0"/>
          <c:order val="0"/>
          <c:tx>
            <c:strRef>
              <c:f>'Forecast D-1'!$B$1</c:f>
              <c:strCache>
                <c:ptCount val="1"/>
                <c:pt idx="0">
                  <c:v>Forecast R0</c:v>
                </c:pt>
              </c:strCache>
            </c:strRef>
          </c:tx>
          <c:spPr>
            <a:ln w="38100" cap="rnd">
              <a:solidFill>
                <a:srgbClr val="FF000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'Forecast D-1'!$B$3:$B$98</c:f>
              <c:numCache>
                <c:formatCode>0</c:formatCode>
                <c:ptCount val="96"/>
                <c:pt idx="0">
                  <c:v>642.63</c:v>
                </c:pt>
                <c:pt idx="1">
                  <c:v>657.63</c:v>
                </c:pt>
                <c:pt idx="2">
                  <c:v>670.46</c:v>
                </c:pt>
                <c:pt idx="3">
                  <c:v>672.77</c:v>
                </c:pt>
                <c:pt idx="4">
                  <c:v>678.42</c:v>
                </c:pt>
                <c:pt idx="5">
                  <c:v>675.96</c:v>
                </c:pt>
                <c:pt idx="6">
                  <c:v>696.03</c:v>
                </c:pt>
                <c:pt idx="7">
                  <c:v>716.82</c:v>
                </c:pt>
                <c:pt idx="8">
                  <c:v>748.16</c:v>
                </c:pt>
                <c:pt idx="9">
                  <c:v>756.32</c:v>
                </c:pt>
                <c:pt idx="10">
                  <c:v>772.59</c:v>
                </c:pt>
                <c:pt idx="11">
                  <c:v>781.03</c:v>
                </c:pt>
                <c:pt idx="12">
                  <c:v>831.45</c:v>
                </c:pt>
                <c:pt idx="13">
                  <c:v>845.72</c:v>
                </c:pt>
                <c:pt idx="14">
                  <c:v>845.54</c:v>
                </c:pt>
                <c:pt idx="15">
                  <c:v>836.27</c:v>
                </c:pt>
                <c:pt idx="16">
                  <c:v>852.61</c:v>
                </c:pt>
                <c:pt idx="17">
                  <c:v>845.95</c:v>
                </c:pt>
                <c:pt idx="18">
                  <c:v>829.98</c:v>
                </c:pt>
                <c:pt idx="19">
                  <c:v>832.02</c:v>
                </c:pt>
                <c:pt idx="20">
                  <c:v>813.88</c:v>
                </c:pt>
                <c:pt idx="21">
                  <c:v>794.55</c:v>
                </c:pt>
                <c:pt idx="22">
                  <c:v>785.71</c:v>
                </c:pt>
                <c:pt idx="23">
                  <c:v>793.1</c:v>
                </c:pt>
                <c:pt idx="24">
                  <c:v>722.81</c:v>
                </c:pt>
                <c:pt idx="25">
                  <c:v>720.71</c:v>
                </c:pt>
                <c:pt idx="26">
                  <c:v>722.66</c:v>
                </c:pt>
                <c:pt idx="27">
                  <c:v>745.72</c:v>
                </c:pt>
                <c:pt idx="28">
                  <c:v>730.89</c:v>
                </c:pt>
                <c:pt idx="29">
                  <c:v>738.71</c:v>
                </c:pt>
                <c:pt idx="30">
                  <c:v>756.91</c:v>
                </c:pt>
                <c:pt idx="31">
                  <c:v>766.92</c:v>
                </c:pt>
                <c:pt idx="32">
                  <c:v>734.55</c:v>
                </c:pt>
                <c:pt idx="33">
                  <c:v>753.82</c:v>
                </c:pt>
                <c:pt idx="34">
                  <c:v>774.24</c:v>
                </c:pt>
                <c:pt idx="35">
                  <c:v>791.19</c:v>
                </c:pt>
                <c:pt idx="36">
                  <c:v>808.89</c:v>
                </c:pt>
                <c:pt idx="37">
                  <c:v>827.24</c:v>
                </c:pt>
                <c:pt idx="38">
                  <c:v>846.65</c:v>
                </c:pt>
                <c:pt idx="39">
                  <c:v>863.6</c:v>
                </c:pt>
                <c:pt idx="40">
                  <c:v>860.76</c:v>
                </c:pt>
                <c:pt idx="41">
                  <c:v>860.41</c:v>
                </c:pt>
                <c:pt idx="42">
                  <c:v>852.6</c:v>
                </c:pt>
                <c:pt idx="43">
                  <c:v>839.79</c:v>
                </c:pt>
                <c:pt idx="44">
                  <c:v>829.83</c:v>
                </c:pt>
                <c:pt idx="45">
                  <c:v>831.77</c:v>
                </c:pt>
                <c:pt idx="46">
                  <c:v>805.33</c:v>
                </c:pt>
                <c:pt idx="47">
                  <c:v>786.01</c:v>
                </c:pt>
                <c:pt idx="48">
                  <c:v>702.99</c:v>
                </c:pt>
                <c:pt idx="49">
                  <c:v>705.75</c:v>
                </c:pt>
                <c:pt idx="50">
                  <c:v>716.87</c:v>
                </c:pt>
                <c:pt idx="51">
                  <c:v>727.59</c:v>
                </c:pt>
                <c:pt idx="52">
                  <c:v>738.22</c:v>
                </c:pt>
                <c:pt idx="53">
                  <c:v>757.85</c:v>
                </c:pt>
                <c:pt idx="54">
                  <c:v>782.3</c:v>
                </c:pt>
                <c:pt idx="55">
                  <c:v>786.63</c:v>
                </c:pt>
                <c:pt idx="56">
                  <c:v>792.27</c:v>
                </c:pt>
                <c:pt idx="57">
                  <c:v>807.79</c:v>
                </c:pt>
                <c:pt idx="58">
                  <c:v>823.43</c:v>
                </c:pt>
                <c:pt idx="59">
                  <c:v>834.97</c:v>
                </c:pt>
                <c:pt idx="60">
                  <c:v>852.99</c:v>
                </c:pt>
                <c:pt idx="61">
                  <c:v>842.16</c:v>
                </c:pt>
                <c:pt idx="62">
                  <c:v>831.85</c:v>
                </c:pt>
                <c:pt idx="63">
                  <c:v>828.92</c:v>
                </c:pt>
                <c:pt idx="64">
                  <c:v>832.62</c:v>
                </c:pt>
                <c:pt idx="65">
                  <c:v>820.69</c:v>
                </c:pt>
                <c:pt idx="66">
                  <c:v>813.03</c:v>
                </c:pt>
                <c:pt idx="67">
                  <c:v>797.46</c:v>
                </c:pt>
                <c:pt idx="68">
                  <c:v>788.33</c:v>
                </c:pt>
                <c:pt idx="69">
                  <c:v>759.14</c:v>
                </c:pt>
                <c:pt idx="70">
                  <c:v>757.32</c:v>
                </c:pt>
                <c:pt idx="71">
                  <c:v>755.59</c:v>
                </c:pt>
                <c:pt idx="72">
                  <c:v>762.13</c:v>
                </c:pt>
                <c:pt idx="73">
                  <c:v>757.26</c:v>
                </c:pt>
                <c:pt idx="74">
                  <c:v>748.8</c:v>
                </c:pt>
                <c:pt idx="75">
                  <c:v>739.7</c:v>
                </c:pt>
                <c:pt idx="76">
                  <c:v>734.77</c:v>
                </c:pt>
                <c:pt idx="77">
                  <c:v>736.91</c:v>
                </c:pt>
                <c:pt idx="78">
                  <c:v>733.97</c:v>
                </c:pt>
                <c:pt idx="79">
                  <c:v>732.15</c:v>
                </c:pt>
                <c:pt idx="80">
                  <c:v>758.1</c:v>
                </c:pt>
                <c:pt idx="81">
                  <c:v>764.72</c:v>
                </c:pt>
                <c:pt idx="82">
                  <c:v>745.9</c:v>
                </c:pt>
                <c:pt idx="83">
                  <c:v>739.3</c:v>
                </c:pt>
                <c:pt idx="84">
                  <c:v>742.4</c:v>
                </c:pt>
                <c:pt idx="85">
                  <c:v>735.28</c:v>
                </c:pt>
                <c:pt idx="86">
                  <c:v>732.48</c:v>
                </c:pt>
                <c:pt idx="87">
                  <c:v>721.43</c:v>
                </c:pt>
                <c:pt idx="88">
                  <c:v>720.19</c:v>
                </c:pt>
                <c:pt idx="89">
                  <c:v>708.53</c:v>
                </c:pt>
                <c:pt idx="90">
                  <c:v>698.78</c:v>
                </c:pt>
                <c:pt idx="91">
                  <c:v>692.65</c:v>
                </c:pt>
                <c:pt idx="92">
                  <c:v>685.37</c:v>
                </c:pt>
                <c:pt idx="93">
                  <c:v>677.36</c:v>
                </c:pt>
                <c:pt idx="94">
                  <c:v>688.12</c:v>
                </c:pt>
                <c:pt idx="95">
                  <c:v>704.45</c:v>
                </c:pt>
              </c:numCache>
            </c:numRef>
          </c:val>
          <c:smooth val="1"/>
          <c:extLst>
            <c:ext xmlns:c16="http://schemas.microsoft.com/office/drawing/2014/chart" uri="{C3380CC4-5D6E-409C-BE32-E72D297353CC}">
              <c16:uniqueId val="{00000000-0555-45C6-960F-DA4A8C147DE7}"/>
            </c:ext>
          </c:extLst>
        </c:ser>
        <c:ser>
          <c:idx val="2"/>
          <c:order val="1"/>
          <c:tx>
            <c:strRef>
              <c:f>'Forecast D-1'!$F$1</c:f>
              <c:strCache>
                <c:ptCount val="1"/>
                <c:pt idx="0">
                  <c:v>Forecast Final(R16)</c:v>
                </c:pt>
              </c:strCache>
            </c:strRef>
          </c:tx>
          <c:spPr>
            <a:ln w="38100" cap="rnd">
              <a:solidFill>
                <a:srgbClr val="0070C0"/>
              </a:solidFill>
              <a:round/>
            </a:ln>
            <a:effectLst/>
          </c:spPr>
          <c:marker>
            <c:symbol val="none"/>
          </c:marker>
          <c:val>
            <c:numRef>
              <c:f>'Forecast D-1'!$F$3:$F$98</c:f>
              <c:numCache>
                <c:formatCode>0</c:formatCode>
                <c:ptCount val="96"/>
                <c:pt idx="0">
                  <c:v>423.7</c:v>
                </c:pt>
                <c:pt idx="1">
                  <c:v>435.06</c:v>
                </c:pt>
                <c:pt idx="2">
                  <c:v>448.7</c:v>
                </c:pt>
                <c:pt idx="3">
                  <c:v>460.27</c:v>
                </c:pt>
                <c:pt idx="4">
                  <c:v>448.09</c:v>
                </c:pt>
                <c:pt idx="5">
                  <c:v>457.79</c:v>
                </c:pt>
                <c:pt idx="6">
                  <c:v>475.73</c:v>
                </c:pt>
                <c:pt idx="7">
                  <c:v>497.68</c:v>
                </c:pt>
                <c:pt idx="8">
                  <c:v>533.05999999999995</c:v>
                </c:pt>
                <c:pt idx="9">
                  <c:v>556.33000000000004</c:v>
                </c:pt>
                <c:pt idx="10">
                  <c:v>463.67</c:v>
                </c:pt>
                <c:pt idx="11">
                  <c:v>467.31</c:v>
                </c:pt>
                <c:pt idx="12">
                  <c:v>491.7</c:v>
                </c:pt>
                <c:pt idx="13">
                  <c:v>503.45</c:v>
                </c:pt>
                <c:pt idx="14">
                  <c:v>510.68</c:v>
                </c:pt>
                <c:pt idx="15">
                  <c:v>517.66999999999996</c:v>
                </c:pt>
                <c:pt idx="16">
                  <c:v>603.21</c:v>
                </c:pt>
                <c:pt idx="17">
                  <c:v>610.89</c:v>
                </c:pt>
                <c:pt idx="18">
                  <c:v>615.41</c:v>
                </c:pt>
                <c:pt idx="19">
                  <c:v>621.09</c:v>
                </c:pt>
                <c:pt idx="20">
                  <c:v>624.30999999999995</c:v>
                </c:pt>
                <c:pt idx="21">
                  <c:v>622.44000000000005</c:v>
                </c:pt>
                <c:pt idx="22">
                  <c:v>767.99</c:v>
                </c:pt>
                <c:pt idx="23">
                  <c:v>773.52</c:v>
                </c:pt>
                <c:pt idx="24">
                  <c:v>770.45</c:v>
                </c:pt>
                <c:pt idx="25">
                  <c:v>763.68</c:v>
                </c:pt>
                <c:pt idx="26">
                  <c:v>751.36</c:v>
                </c:pt>
                <c:pt idx="27">
                  <c:v>758.91</c:v>
                </c:pt>
                <c:pt idx="28">
                  <c:v>767.08</c:v>
                </c:pt>
                <c:pt idx="29">
                  <c:v>759.27</c:v>
                </c:pt>
                <c:pt idx="30">
                  <c:v>750.59</c:v>
                </c:pt>
                <c:pt idx="31">
                  <c:v>736.42</c:v>
                </c:pt>
                <c:pt idx="32">
                  <c:v>699.73</c:v>
                </c:pt>
                <c:pt idx="33">
                  <c:v>687.91</c:v>
                </c:pt>
                <c:pt idx="34">
                  <c:v>681.92</c:v>
                </c:pt>
                <c:pt idx="35">
                  <c:v>669.58</c:v>
                </c:pt>
                <c:pt idx="36">
                  <c:v>652.14</c:v>
                </c:pt>
                <c:pt idx="37">
                  <c:v>640.39</c:v>
                </c:pt>
                <c:pt idx="38">
                  <c:v>636.33000000000004</c:v>
                </c:pt>
                <c:pt idx="39">
                  <c:v>632.09</c:v>
                </c:pt>
                <c:pt idx="40">
                  <c:v>688.3</c:v>
                </c:pt>
                <c:pt idx="41">
                  <c:v>676.62</c:v>
                </c:pt>
                <c:pt idx="42">
                  <c:v>664.45</c:v>
                </c:pt>
                <c:pt idx="43">
                  <c:v>657.11</c:v>
                </c:pt>
                <c:pt idx="44">
                  <c:v>647.27</c:v>
                </c:pt>
                <c:pt idx="45">
                  <c:v>645.78</c:v>
                </c:pt>
                <c:pt idx="46">
                  <c:v>636.96</c:v>
                </c:pt>
                <c:pt idx="47">
                  <c:v>626.24</c:v>
                </c:pt>
                <c:pt idx="48">
                  <c:v>600.78</c:v>
                </c:pt>
                <c:pt idx="49">
                  <c:v>591.47</c:v>
                </c:pt>
                <c:pt idx="50">
                  <c:v>580.85</c:v>
                </c:pt>
                <c:pt idx="51">
                  <c:v>602.78</c:v>
                </c:pt>
                <c:pt idx="52">
                  <c:v>763.14</c:v>
                </c:pt>
                <c:pt idx="53">
                  <c:v>764.38</c:v>
                </c:pt>
                <c:pt idx="54">
                  <c:v>814.21</c:v>
                </c:pt>
                <c:pt idx="55">
                  <c:v>806.5</c:v>
                </c:pt>
                <c:pt idx="56">
                  <c:v>794.29</c:v>
                </c:pt>
                <c:pt idx="57">
                  <c:v>779.84</c:v>
                </c:pt>
                <c:pt idx="58">
                  <c:v>820.72</c:v>
                </c:pt>
                <c:pt idx="59">
                  <c:v>826.34</c:v>
                </c:pt>
                <c:pt idx="60">
                  <c:v>853.72</c:v>
                </c:pt>
                <c:pt idx="61">
                  <c:v>845.22</c:v>
                </c:pt>
                <c:pt idx="62">
                  <c:v>836.95</c:v>
                </c:pt>
                <c:pt idx="63">
                  <c:v>843.24</c:v>
                </c:pt>
                <c:pt idx="64">
                  <c:v>1119</c:v>
                </c:pt>
                <c:pt idx="65">
                  <c:v>1117.96</c:v>
                </c:pt>
                <c:pt idx="66">
                  <c:v>1118.68</c:v>
                </c:pt>
                <c:pt idx="67">
                  <c:v>1110.83</c:v>
                </c:pt>
                <c:pt idx="68">
                  <c:v>1107.3699999999999</c:v>
                </c:pt>
                <c:pt idx="69">
                  <c:v>1089.67</c:v>
                </c:pt>
                <c:pt idx="70">
                  <c:v>1116.28</c:v>
                </c:pt>
                <c:pt idx="71">
                  <c:v>1091.3900000000001</c:v>
                </c:pt>
                <c:pt idx="72">
                  <c:v>1055.94</c:v>
                </c:pt>
                <c:pt idx="73">
                  <c:v>1038.08</c:v>
                </c:pt>
                <c:pt idx="74">
                  <c:v>1006.38</c:v>
                </c:pt>
                <c:pt idx="75">
                  <c:v>970.44</c:v>
                </c:pt>
                <c:pt idx="76">
                  <c:v>1242.74</c:v>
                </c:pt>
                <c:pt idx="77">
                  <c:v>1220.45</c:v>
                </c:pt>
                <c:pt idx="78">
                  <c:v>1202.3</c:v>
                </c:pt>
                <c:pt idx="79">
                  <c:v>1183.6500000000001</c:v>
                </c:pt>
                <c:pt idx="80">
                  <c:v>1176.1600000000001</c:v>
                </c:pt>
                <c:pt idx="81">
                  <c:v>1197.51</c:v>
                </c:pt>
                <c:pt idx="82">
                  <c:v>1117.8599999999999</c:v>
                </c:pt>
                <c:pt idx="83">
                  <c:v>1095.01</c:v>
                </c:pt>
                <c:pt idx="84">
                  <c:v>1056.4100000000001</c:v>
                </c:pt>
                <c:pt idx="85">
                  <c:v>1031.21</c:v>
                </c:pt>
                <c:pt idx="86">
                  <c:v>999.19</c:v>
                </c:pt>
                <c:pt idx="87">
                  <c:v>967.01</c:v>
                </c:pt>
                <c:pt idx="88">
                  <c:v>1059.8800000000001</c:v>
                </c:pt>
                <c:pt idx="89">
                  <c:v>1036.2</c:v>
                </c:pt>
                <c:pt idx="90">
                  <c:v>1019.96</c:v>
                </c:pt>
                <c:pt idx="91">
                  <c:v>1009.57</c:v>
                </c:pt>
                <c:pt idx="92">
                  <c:v>999.97</c:v>
                </c:pt>
                <c:pt idx="93">
                  <c:v>993.51</c:v>
                </c:pt>
                <c:pt idx="94">
                  <c:v>991.25</c:v>
                </c:pt>
                <c:pt idx="95">
                  <c:v>998.24</c:v>
                </c:pt>
              </c:numCache>
            </c:numRef>
          </c:val>
          <c:smooth val="1"/>
          <c:extLst>
            <c:ext xmlns:c16="http://schemas.microsoft.com/office/drawing/2014/chart" uri="{C3380CC4-5D6E-409C-BE32-E72D297353CC}">
              <c16:uniqueId val="{00000001-0555-45C6-960F-DA4A8C147DE7}"/>
            </c:ext>
          </c:extLst>
        </c:ser>
        <c:ser>
          <c:idx val="1"/>
          <c:order val="2"/>
          <c:tx>
            <c:strRef>
              <c:f>'Actual D-1'!$G$1</c:f>
              <c:strCache>
                <c:ptCount val="1"/>
                <c:pt idx="0">
                  <c:v>Actual Gen</c:v>
                </c:pt>
              </c:strCache>
            </c:strRef>
          </c:tx>
          <c:spPr>
            <a:ln w="38100" cap="rnd">
              <a:solidFill>
                <a:srgbClr val="00B05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'Actual D-1'!$B$3:$B$98</c:f>
              <c:numCache>
                <c:formatCode>0</c:formatCode>
                <c:ptCount val="96"/>
                <c:pt idx="0">
                  <c:v>590.5</c:v>
                </c:pt>
                <c:pt idx="1">
                  <c:v>575.41</c:v>
                </c:pt>
                <c:pt idx="2">
                  <c:v>452.92</c:v>
                </c:pt>
                <c:pt idx="3">
                  <c:v>388.62</c:v>
                </c:pt>
                <c:pt idx="4">
                  <c:v>357.38</c:v>
                </c:pt>
                <c:pt idx="5">
                  <c:v>384.34</c:v>
                </c:pt>
                <c:pt idx="6">
                  <c:v>412.48</c:v>
                </c:pt>
                <c:pt idx="7">
                  <c:v>435.14</c:v>
                </c:pt>
                <c:pt idx="8">
                  <c:v>419.27</c:v>
                </c:pt>
                <c:pt idx="9">
                  <c:v>478.79</c:v>
                </c:pt>
                <c:pt idx="10">
                  <c:v>551.83000000000004</c:v>
                </c:pt>
                <c:pt idx="11">
                  <c:v>544.1</c:v>
                </c:pt>
                <c:pt idx="12">
                  <c:v>557.82000000000005</c:v>
                </c:pt>
                <c:pt idx="13">
                  <c:v>613.5</c:v>
                </c:pt>
                <c:pt idx="14">
                  <c:v>677.65</c:v>
                </c:pt>
                <c:pt idx="15">
                  <c:v>679.27</c:v>
                </c:pt>
                <c:pt idx="16">
                  <c:v>710.44</c:v>
                </c:pt>
                <c:pt idx="17">
                  <c:v>727.78</c:v>
                </c:pt>
                <c:pt idx="18">
                  <c:v>732.87</c:v>
                </c:pt>
                <c:pt idx="19">
                  <c:v>723.49</c:v>
                </c:pt>
                <c:pt idx="20">
                  <c:v>701.64</c:v>
                </c:pt>
                <c:pt idx="21">
                  <c:v>695.92</c:v>
                </c:pt>
                <c:pt idx="22">
                  <c:v>658.11</c:v>
                </c:pt>
                <c:pt idx="23">
                  <c:v>682.98</c:v>
                </c:pt>
                <c:pt idx="24">
                  <c:v>726.69</c:v>
                </c:pt>
                <c:pt idx="25">
                  <c:v>663.42</c:v>
                </c:pt>
                <c:pt idx="26">
                  <c:v>609.16</c:v>
                </c:pt>
                <c:pt idx="27">
                  <c:v>630.63</c:v>
                </c:pt>
                <c:pt idx="28">
                  <c:v>680.05</c:v>
                </c:pt>
                <c:pt idx="29">
                  <c:v>658.83</c:v>
                </c:pt>
                <c:pt idx="30">
                  <c:v>580.53</c:v>
                </c:pt>
                <c:pt idx="31">
                  <c:v>540.11</c:v>
                </c:pt>
                <c:pt idx="32">
                  <c:v>530.86</c:v>
                </c:pt>
                <c:pt idx="33">
                  <c:v>566.74</c:v>
                </c:pt>
                <c:pt idx="34">
                  <c:v>572.69000000000005</c:v>
                </c:pt>
                <c:pt idx="35">
                  <c:v>571.16999999999996</c:v>
                </c:pt>
                <c:pt idx="36">
                  <c:v>604.55999999999995</c:v>
                </c:pt>
                <c:pt idx="37">
                  <c:v>643.70000000000005</c:v>
                </c:pt>
                <c:pt idx="38">
                  <c:v>694.46</c:v>
                </c:pt>
                <c:pt idx="39">
                  <c:v>736.33</c:v>
                </c:pt>
                <c:pt idx="40">
                  <c:v>701.84</c:v>
                </c:pt>
                <c:pt idx="41">
                  <c:v>713.73</c:v>
                </c:pt>
                <c:pt idx="42">
                  <c:v>730.13</c:v>
                </c:pt>
                <c:pt idx="43">
                  <c:v>757.55</c:v>
                </c:pt>
                <c:pt idx="44">
                  <c:v>826.47</c:v>
                </c:pt>
                <c:pt idx="45">
                  <c:v>797.06</c:v>
                </c:pt>
                <c:pt idx="46">
                  <c:v>834.57</c:v>
                </c:pt>
                <c:pt idx="47">
                  <c:v>890.45</c:v>
                </c:pt>
                <c:pt idx="48">
                  <c:v>943.2</c:v>
                </c:pt>
                <c:pt idx="49">
                  <c:v>948.22</c:v>
                </c:pt>
                <c:pt idx="50">
                  <c:v>1027.69</c:v>
                </c:pt>
                <c:pt idx="51">
                  <c:v>891.52</c:v>
                </c:pt>
                <c:pt idx="52">
                  <c:v>777.78</c:v>
                </c:pt>
                <c:pt idx="53">
                  <c:v>739.71</c:v>
                </c:pt>
                <c:pt idx="54">
                  <c:v>778.81</c:v>
                </c:pt>
                <c:pt idx="55">
                  <c:v>827.62</c:v>
                </c:pt>
                <c:pt idx="56">
                  <c:v>891.12</c:v>
                </c:pt>
                <c:pt idx="57">
                  <c:v>953.95</c:v>
                </c:pt>
                <c:pt idx="58">
                  <c:v>996.42</c:v>
                </c:pt>
                <c:pt idx="59">
                  <c:v>852.77</c:v>
                </c:pt>
                <c:pt idx="60">
                  <c:v>902</c:v>
                </c:pt>
                <c:pt idx="61">
                  <c:v>906.12</c:v>
                </c:pt>
                <c:pt idx="62">
                  <c:v>897.27</c:v>
                </c:pt>
                <c:pt idx="63">
                  <c:v>825.83</c:v>
                </c:pt>
                <c:pt idx="64">
                  <c:v>855.47</c:v>
                </c:pt>
                <c:pt idx="65">
                  <c:v>887.25</c:v>
                </c:pt>
                <c:pt idx="66">
                  <c:v>887.89</c:v>
                </c:pt>
                <c:pt idx="67">
                  <c:v>883.58</c:v>
                </c:pt>
                <c:pt idx="68">
                  <c:v>984.91</c:v>
                </c:pt>
                <c:pt idx="69">
                  <c:v>981.78</c:v>
                </c:pt>
                <c:pt idx="70">
                  <c:v>1046.69</c:v>
                </c:pt>
                <c:pt idx="71">
                  <c:v>1022.66</c:v>
                </c:pt>
                <c:pt idx="72">
                  <c:v>1052.0899999999999</c:v>
                </c:pt>
                <c:pt idx="73">
                  <c:v>1033.79</c:v>
                </c:pt>
                <c:pt idx="74">
                  <c:v>959.45</c:v>
                </c:pt>
                <c:pt idx="75">
                  <c:v>978.85</c:v>
                </c:pt>
                <c:pt idx="76">
                  <c:v>993.05</c:v>
                </c:pt>
                <c:pt idx="77">
                  <c:v>936.85</c:v>
                </c:pt>
                <c:pt idx="78">
                  <c:v>979</c:v>
                </c:pt>
                <c:pt idx="79">
                  <c:v>1004.63</c:v>
                </c:pt>
                <c:pt idx="80">
                  <c:v>949.46</c:v>
                </c:pt>
                <c:pt idx="81">
                  <c:v>1005.92</c:v>
                </c:pt>
                <c:pt idx="82">
                  <c:v>939.84</c:v>
                </c:pt>
                <c:pt idx="83">
                  <c:v>932.82</c:v>
                </c:pt>
                <c:pt idx="84">
                  <c:v>920.67</c:v>
                </c:pt>
                <c:pt idx="85">
                  <c:v>871.85</c:v>
                </c:pt>
                <c:pt idx="86">
                  <c:v>817.85</c:v>
                </c:pt>
                <c:pt idx="87">
                  <c:v>893.81</c:v>
                </c:pt>
                <c:pt idx="88">
                  <c:v>917.38</c:v>
                </c:pt>
                <c:pt idx="89">
                  <c:v>953.11</c:v>
                </c:pt>
                <c:pt idx="90">
                  <c:v>989.49</c:v>
                </c:pt>
                <c:pt idx="91">
                  <c:v>915.11</c:v>
                </c:pt>
                <c:pt idx="92">
                  <c:v>691.92</c:v>
                </c:pt>
                <c:pt idx="93">
                  <c:v>644.48</c:v>
                </c:pt>
                <c:pt idx="94">
                  <c:v>487.82</c:v>
                </c:pt>
                <c:pt idx="95">
                  <c:v>529.28</c:v>
                </c:pt>
              </c:numCache>
            </c:numRef>
          </c:val>
          <c:smooth val="1"/>
          <c:extLst>
            <c:ext xmlns:c16="http://schemas.microsoft.com/office/drawing/2014/chart" uri="{C3380CC4-5D6E-409C-BE32-E72D297353CC}">
              <c16:uniqueId val="{00000002-0555-45C6-960F-DA4A8C147DE7}"/>
            </c:ext>
          </c:extLst>
        </c:ser>
        <c:dLbls>
          <c:showLegendKey val="0"/>
          <c:showVal val="0"/>
          <c:showCatName val="0"/>
          <c:showSerName val="0"/>
          <c:showPercent val="0"/>
          <c:showBubbleSize val="0"/>
        </c:dLbls>
        <c:smooth val="0"/>
        <c:axId val="248851728"/>
        <c:axId val="248852120"/>
      </c:lineChart>
      <c:catAx>
        <c:axId val="248851728"/>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852120"/>
        <c:crosses val="autoZero"/>
        <c:auto val="1"/>
        <c:lblAlgn val="ctr"/>
        <c:lblOffset val="100"/>
        <c:noMultiLvlLbl val="0"/>
      </c:catAx>
      <c:valAx>
        <c:axId val="248852120"/>
        <c:scaling>
          <c:orientation val="minMax"/>
          <c:min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8851728"/>
        <c:crosses val="autoZero"/>
        <c:crossBetween val="between"/>
      </c:valAx>
      <c:spPr>
        <a:noFill/>
        <a:ln>
          <a:noFill/>
        </a:ln>
        <a:effectLst/>
      </c:spPr>
    </c:plotArea>
    <c:legend>
      <c:legendPos val="r"/>
      <c:layout>
        <c:manualLayout>
          <c:xMode val="edge"/>
          <c:yMode val="edge"/>
          <c:x val="0.10624718064088141"/>
          <c:y val="0.13866495129863685"/>
          <c:w val="0.47352100244558393"/>
          <c:h val="0.13869274661393496"/>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chemeClr val="accent1"/>
      </a:solid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'Actual D-1'!$G$4</c:f>
          <c:strCache>
            <c:ptCount val="1"/>
            <c:pt idx="0">
              <c:v>Gujarat Wind Forecast Vs Actual for 19-08-2017</c:v>
            </c:pt>
          </c:strCache>
        </c:strRef>
      </c:tx>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0823184590865551"/>
          <c:y val="8.6823534007730241E-2"/>
          <c:w val="0.86438006008757673"/>
          <c:h val="0.67807316498766179"/>
        </c:manualLayout>
      </c:layout>
      <c:lineChart>
        <c:grouping val="standard"/>
        <c:varyColors val="0"/>
        <c:ser>
          <c:idx val="0"/>
          <c:order val="0"/>
          <c:tx>
            <c:strRef>
              <c:f>'Forecast D-1'!$B$1</c:f>
              <c:strCache>
                <c:ptCount val="1"/>
                <c:pt idx="0">
                  <c:v>Forecast R0</c:v>
                </c:pt>
              </c:strCache>
            </c:strRef>
          </c:tx>
          <c:spPr>
            <a:ln w="38100" cap="rnd">
              <a:solidFill>
                <a:srgbClr val="FF000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'Forecast D-1'!$C$3:$C$98</c:f>
              <c:numCache>
                <c:formatCode>0</c:formatCode>
                <c:ptCount val="96"/>
                <c:pt idx="0">
                  <c:v>683</c:v>
                </c:pt>
                <c:pt idx="1">
                  <c:v>678</c:v>
                </c:pt>
                <c:pt idx="2">
                  <c:v>680</c:v>
                </c:pt>
                <c:pt idx="3">
                  <c:v>676</c:v>
                </c:pt>
                <c:pt idx="4">
                  <c:v>674</c:v>
                </c:pt>
                <c:pt idx="5">
                  <c:v>676</c:v>
                </c:pt>
                <c:pt idx="6">
                  <c:v>680</c:v>
                </c:pt>
                <c:pt idx="7">
                  <c:v>683</c:v>
                </c:pt>
                <c:pt idx="8">
                  <c:v>687</c:v>
                </c:pt>
                <c:pt idx="9">
                  <c:v>697</c:v>
                </c:pt>
                <c:pt idx="10">
                  <c:v>697</c:v>
                </c:pt>
                <c:pt idx="11">
                  <c:v>697</c:v>
                </c:pt>
                <c:pt idx="12">
                  <c:v>693</c:v>
                </c:pt>
                <c:pt idx="13">
                  <c:v>689</c:v>
                </c:pt>
                <c:pt idx="14">
                  <c:v>687</c:v>
                </c:pt>
                <c:pt idx="15">
                  <c:v>685</c:v>
                </c:pt>
                <c:pt idx="16">
                  <c:v>678</c:v>
                </c:pt>
                <c:pt idx="17">
                  <c:v>680</c:v>
                </c:pt>
                <c:pt idx="18">
                  <c:v>682</c:v>
                </c:pt>
                <c:pt idx="19">
                  <c:v>676</c:v>
                </c:pt>
                <c:pt idx="20">
                  <c:v>666</c:v>
                </c:pt>
                <c:pt idx="21">
                  <c:v>668</c:v>
                </c:pt>
                <c:pt idx="22">
                  <c:v>666</c:v>
                </c:pt>
                <c:pt idx="23">
                  <c:v>670</c:v>
                </c:pt>
                <c:pt idx="24">
                  <c:v>674</c:v>
                </c:pt>
                <c:pt idx="25">
                  <c:v>682</c:v>
                </c:pt>
                <c:pt idx="26">
                  <c:v>687</c:v>
                </c:pt>
                <c:pt idx="27">
                  <c:v>689</c:v>
                </c:pt>
                <c:pt idx="28">
                  <c:v>695</c:v>
                </c:pt>
                <c:pt idx="29">
                  <c:v>699</c:v>
                </c:pt>
                <c:pt idx="30">
                  <c:v>707</c:v>
                </c:pt>
                <c:pt idx="31">
                  <c:v>720</c:v>
                </c:pt>
                <c:pt idx="32">
                  <c:v>732</c:v>
                </c:pt>
                <c:pt idx="33">
                  <c:v>742</c:v>
                </c:pt>
                <c:pt idx="34">
                  <c:v>744</c:v>
                </c:pt>
                <c:pt idx="35">
                  <c:v>750</c:v>
                </c:pt>
                <c:pt idx="36">
                  <c:v>752</c:v>
                </c:pt>
                <c:pt idx="37">
                  <c:v>750</c:v>
                </c:pt>
                <c:pt idx="38">
                  <c:v>748</c:v>
                </c:pt>
                <c:pt idx="39">
                  <c:v>748</c:v>
                </c:pt>
                <c:pt idx="40">
                  <c:v>744</c:v>
                </c:pt>
                <c:pt idx="41">
                  <c:v>738</c:v>
                </c:pt>
                <c:pt idx="42">
                  <c:v>734</c:v>
                </c:pt>
                <c:pt idx="43">
                  <c:v>722</c:v>
                </c:pt>
                <c:pt idx="44">
                  <c:v>718</c:v>
                </c:pt>
                <c:pt idx="45">
                  <c:v>717</c:v>
                </c:pt>
                <c:pt idx="46">
                  <c:v>717</c:v>
                </c:pt>
                <c:pt idx="47">
                  <c:v>718</c:v>
                </c:pt>
                <c:pt idx="48">
                  <c:v>715</c:v>
                </c:pt>
                <c:pt idx="49">
                  <c:v>705</c:v>
                </c:pt>
                <c:pt idx="50">
                  <c:v>705</c:v>
                </c:pt>
                <c:pt idx="51">
                  <c:v>703</c:v>
                </c:pt>
                <c:pt idx="52">
                  <c:v>699</c:v>
                </c:pt>
                <c:pt idx="53">
                  <c:v>693</c:v>
                </c:pt>
                <c:pt idx="54">
                  <c:v>680</c:v>
                </c:pt>
                <c:pt idx="55">
                  <c:v>672</c:v>
                </c:pt>
                <c:pt idx="56">
                  <c:v>676</c:v>
                </c:pt>
                <c:pt idx="57">
                  <c:v>676</c:v>
                </c:pt>
                <c:pt idx="58">
                  <c:v>672</c:v>
                </c:pt>
                <c:pt idx="59">
                  <c:v>672</c:v>
                </c:pt>
                <c:pt idx="60">
                  <c:v>668</c:v>
                </c:pt>
                <c:pt idx="61">
                  <c:v>670</c:v>
                </c:pt>
                <c:pt idx="62">
                  <c:v>674</c:v>
                </c:pt>
                <c:pt idx="63">
                  <c:v>664</c:v>
                </c:pt>
                <c:pt idx="64">
                  <c:v>666</c:v>
                </c:pt>
                <c:pt idx="65">
                  <c:v>674</c:v>
                </c:pt>
                <c:pt idx="66">
                  <c:v>685</c:v>
                </c:pt>
                <c:pt idx="67">
                  <c:v>674</c:v>
                </c:pt>
                <c:pt idx="68">
                  <c:v>670</c:v>
                </c:pt>
                <c:pt idx="69">
                  <c:v>670</c:v>
                </c:pt>
                <c:pt idx="70">
                  <c:v>678</c:v>
                </c:pt>
                <c:pt idx="71">
                  <c:v>680</c:v>
                </c:pt>
                <c:pt idx="72">
                  <c:v>678</c:v>
                </c:pt>
                <c:pt idx="73">
                  <c:v>680</c:v>
                </c:pt>
                <c:pt idx="74">
                  <c:v>682</c:v>
                </c:pt>
                <c:pt idx="75">
                  <c:v>683</c:v>
                </c:pt>
                <c:pt idx="76">
                  <c:v>680</c:v>
                </c:pt>
                <c:pt idx="77">
                  <c:v>676</c:v>
                </c:pt>
                <c:pt idx="78">
                  <c:v>676</c:v>
                </c:pt>
                <c:pt idx="79">
                  <c:v>672</c:v>
                </c:pt>
                <c:pt idx="80">
                  <c:v>676</c:v>
                </c:pt>
                <c:pt idx="81">
                  <c:v>682</c:v>
                </c:pt>
                <c:pt idx="82">
                  <c:v>687</c:v>
                </c:pt>
                <c:pt idx="83">
                  <c:v>687</c:v>
                </c:pt>
                <c:pt idx="84">
                  <c:v>685</c:v>
                </c:pt>
                <c:pt idx="85">
                  <c:v>680</c:v>
                </c:pt>
                <c:pt idx="86">
                  <c:v>682</c:v>
                </c:pt>
                <c:pt idx="87">
                  <c:v>689</c:v>
                </c:pt>
                <c:pt idx="88">
                  <c:v>689</c:v>
                </c:pt>
                <c:pt idx="89">
                  <c:v>680</c:v>
                </c:pt>
                <c:pt idx="90">
                  <c:v>680</c:v>
                </c:pt>
                <c:pt idx="91">
                  <c:v>680</c:v>
                </c:pt>
                <c:pt idx="92">
                  <c:v>680</c:v>
                </c:pt>
                <c:pt idx="93">
                  <c:v>682</c:v>
                </c:pt>
                <c:pt idx="94">
                  <c:v>689</c:v>
                </c:pt>
                <c:pt idx="95">
                  <c:v>693</c:v>
                </c:pt>
              </c:numCache>
            </c:numRef>
          </c:val>
          <c:smooth val="1"/>
          <c:extLst>
            <c:ext xmlns:c16="http://schemas.microsoft.com/office/drawing/2014/chart" uri="{C3380CC4-5D6E-409C-BE32-E72D297353CC}">
              <c16:uniqueId val="{00000000-5445-47DB-A5A5-66B2C3CD9FAC}"/>
            </c:ext>
          </c:extLst>
        </c:ser>
        <c:ser>
          <c:idx val="2"/>
          <c:order val="1"/>
          <c:tx>
            <c:strRef>
              <c:f>'Forecast D-1'!$F$1</c:f>
              <c:strCache>
                <c:ptCount val="1"/>
                <c:pt idx="0">
                  <c:v>Forecast Final(R16)</c:v>
                </c:pt>
              </c:strCache>
            </c:strRef>
          </c:tx>
          <c:spPr>
            <a:ln w="38100" cap="rnd">
              <a:solidFill>
                <a:srgbClr val="0070C0"/>
              </a:solidFill>
              <a:round/>
            </a:ln>
            <a:effectLst/>
          </c:spPr>
          <c:marker>
            <c:symbol val="none"/>
          </c:marker>
          <c:val>
            <c:numRef>
              <c:f>'Forecast D-1'!$G$3:$G$98</c:f>
              <c:numCache>
                <c:formatCode>0</c:formatCode>
                <c:ptCount val="96"/>
                <c:pt idx="0">
                  <c:v>1067</c:v>
                </c:pt>
                <c:pt idx="1">
                  <c:v>1059</c:v>
                </c:pt>
                <c:pt idx="2">
                  <c:v>1069</c:v>
                </c:pt>
                <c:pt idx="3">
                  <c:v>1052</c:v>
                </c:pt>
                <c:pt idx="4">
                  <c:v>1052</c:v>
                </c:pt>
                <c:pt idx="5">
                  <c:v>1042</c:v>
                </c:pt>
                <c:pt idx="6">
                  <c:v>1165</c:v>
                </c:pt>
                <c:pt idx="7">
                  <c:v>1157</c:v>
                </c:pt>
                <c:pt idx="8">
                  <c:v>1163</c:v>
                </c:pt>
                <c:pt idx="9">
                  <c:v>1146</c:v>
                </c:pt>
                <c:pt idx="10">
                  <c:v>1153</c:v>
                </c:pt>
                <c:pt idx="11">
                  <c:v>1153</c:v>
                </c:pt>
                <c:pt idx="12">
                  <c:v>1158</c:v>
                </c:pt>
                <c:pt idx="13">
                  <c:v>1139</c:v>
                </c:pt>
                <c:pt idx="14">
                  <c:v>1136</c:v>
                </c:pt>
                <c:pt idx="15">
                  <c:v>1094</c:v>
                </c:pt>
                <c:pt idx="16">
                  <c:v>1075</c:v>
                </c:pt>
                <c:pt idx="17">
                  <c:v>1053</c:v>
                </c:pt>
                <c:pt idx="18">
                  <c:v>1050</c:v>
                </c:pt>
                <c:pt idx="19">
                  <c:v>1026</c:v>
                </c:pt>
                <c:pt idx="20">
                  <c:v>1011</c:v>
                </c:pt>
                <c:pt idx="21">
                  <c:v>972</c:v>
                </c:pt>
                <c:pt idx="22">
                  <c:v>946</c:v>
                </c:pt>
                <c:pt idx="23">
                  <c:v>917</c:v>
                </c:pt>
                <c:pt idx="24">
                  <c:v>745</c:v>
                </c:pt>
                <c:pt idx="25">
                  <c:v>738</c:v>
                </c:pt>
                <c:pt idx="26">
                  <c:v>732</c:v>
                </c:pt>
                <c:pt idx="27">
                  <c:v>723</c:v>
                </c:pt>
                <c:pt idx="28">
                  <c:v>720</c:v>
                </c:pt>
                <c:pt idx="29">
                  <c:v>706</c:v>
                </c:pt>
                <c:pt idx="30">
                  <c:v>539</c:v>
                </c:pt>
                <c:pt idx="31">
                  <c:v>547</c:v>
                </c:pt>
                <c:pt idx="32">
                  <c:v>560</c:v>
                </c:pt>
                <c:pt idx="33">
                  <c:v>569</c:v>
                </c:pt>
                <c:pt idx="34">
                  <c:v>589</c:v>
                </c:pt>
                <c:pt idx="35">
                  <c:v>596</c:v>
                </c:pt>
                <c:pt idx="36">
                  <c:v>556</c:v>
                </c:pt>
                <c:pt idx="37">
                  <c:v>559</c:v>
                </c:pt>
                <c:pt idx="38">
                  <c:v>572</c:v>
                </c:pt>
                <c:pt idx="39">
                  <c:v>573</c:v>
                </c:pt>
                <c:pt idx="40">
                  <c:v>579</c:v>
                </c:pt>
                <c:pt idx="41">
                  <c:v>576</c:v>
                </c:pt>
                <c:pt idx="42">
                  <c:v>657</c:v>
                </c:pt>
                <c:pt idx="43">
                  <c:v>655</c:v>
                </c:pt>
                <c:pt idx="44">
                  <c:v>675</c:v>
                </c:pt>
                <c:pt idx="45">
                  <c:v>667</c:v>
                </c:pt>
                <c:pt idx="46">
                  <c:v>672</c:v>
                </c:pt>
                <c:pt idx="47">
                  <c:v>666</c:v>
                </c:pt>
                <c:pt idx="48">
                  <c:v>545</c:v>
                </c:pt>
                <c:pt idx="49">
                  <c:v>544</c:v>
                </c:pt>
                <c:pt idx="50">
                  <c:v>560</c:v>
                </c:pt>
                <c:pt idx="51">
                  <c:v>555</c:v>
                </c:pt>
                <c:pt idx="52">
                  <c:v>559</c:v>
                </c:pt>
                <c:pt idx="53">
                  <c:v>556</c:v>
                </c:pt>
                <c:pt idx="54">
                  <c:v>440</c:v>
                </c:pt>
                <c:pt idx="55">
                  <c:v>455</c:v>
                </c:pt>
                <c:pt idx="56">
                  <c:v>486</c:v>
                </c:pt>
                <c:pt idx="57">
                  <c:v>500</c:v>
                </c:pt>
                <c:pt idx="58">
                  <c:v>532</c:v>
                </c:pt>
                <c:pt idx="59">
                  <c:v>549</c:v>
                </c:pt>
                <c:pt idx="60">
                  <c:v>599</c:v>
                </c:pt>
                <c:pt idx="61">
                  <c:v>610</c:v>
                </c:pt>
                <c:pt idx="62">
                  <c:v>643</c:v>
                </c:pt>
                <c:pt idx="63">
                  <c:v>653</c:v>
                </c:pt>
                <c:pt idx="64">
                  <c:v>680</c:v>
                </c:pt>
                <c:pt idx="65">
                  <c:v>687</c:v>
                </c:pt>
                <c:pt idx="66">
                  <c:v>616</c:v>
                </c:pt>
                <c:pt idx="67">
                  <c:v>616</c:v>
                </c:pt>
                <c:pt idx="68">
                  <c:v>636</c:v>
                </c:pt>
                <c:pt idx="69">
                  <c:v>635</c:v>
                </c:pt>
                <c:pt idx="70">
                  <c:v>643</c:v>
                </c:pt>
                <c:pt idx="71">
                  <c:v>632</c:v>
                </c:pt>
                <c:pt idx="72">
                  <c:v>668</c:v>
                </c:pt>
                <c:pt idx="73">
                  <c:v>671</c:v>
                </c:pt>
                <c:pt idx="74">
                  <c:v>693</c:v>
                </c:pt>
                <c:pt idx="75">
                  <c:v>694</c:v>
                </c:pt>
                <c:pt idx="76">
                  <c:v>704</c:v>
                </c:pt>
                <c:pt idx="77">
                  <c:v>697</c:v>
                </c:pt>
                <c:pt idx="78">
                  <c:v>713</c:v>
                </c:pt>
                <c:pt idx="79">
                  <c:v>711</c:v>
                </c:pt>
                <c:pt idx="80">
                  <c:v>722</c:v>
                </c:pt>
                <c:pt idx="81">
                  <c:v>721</c:v>
                </c:pt>
                <c:pt idx="82">
                  <c:v>721</c:v>
                </c:pt>
                <c:pt idx="83">
                  <c:v>711</c:v>
                </c:pt>
                <c:pt idx="84">
                  <c:v>649</c:v>
                </c:pt>
                <c:pt idx="85">
                  <c:v>654</c:v>
                </c:pt>
                <c:pt idx="86">
                  <c:v>671</c:v>
                </c:pt>
                <c:pt idx="87">
                  <c:v>680</c:v>
                </c:pt>
                <c:pt idx="88">
                  <c:v>696</c:v>
                </c:pt>
                <c:pt idx="89">
                  <c:v>698</c:v>
                </c:pt>
                <c:pt idx="90">
                  <c:v>749</c:v>
                </c:pt>
                <c:pt idx="91">
                  <c:v>756</c:v>
                </c:pt>
                <c:pt idx="92">
                  <c:v>785</c:v>
                </c:pt>
                <c:pt idx="93">
                  <c:v>786</c:v>
                </c:pt>
                <c:pt idx="94">
                  <c:v>803</c:v>
                </c:pt>
                <c:pt idx="95">
                  <c:v>807</c:v>
                </c:pt>
              </c:numCache>
            </c:numRef>
          </c:val>
          <c:smooth val="1"/>
          <c:extLst>
            <c:ext xmlns:c16="http://schemas.microsoft.com/office/drawing/2014/chart" uri="{C3380CC4-5D6E-409C-BE32-E72D297353CC}">
              <c16:uniqueId val="{00000001-5445-47DB-A5A5-66B2C3CD9FAC}"/>
            </c:ext>
          </c:extLst>
        </c:ser>
        <c:ser>
          <c:idx val="1"/>
          <c:order val="2"/>
          <c:tx>
            <c:strRef>
              <c:f>'Actual D-1'!$G$1</c:f>
              <c:strCache>
                <c:ptCount val="1"/>
                <c:pt idx="0">
                  <c:v>Actual Gen</c:v>
                </c:pt>
              </c:strCache>
            </c:strRef>
          </c:tx>
          <c:spPr>
            <a:ln w="38100" cap="rnd">
              <a:solidFill>
                <a:srgbClr val="00B05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'Actual D-1'!$C$3:$C$98</c:f>
              <c:numCache>
                <c:formatCode>0</c:formatCode>
                <c:ptCount val="96"/>
                <c:pt idx="0">
                  <c:v>1083.1353333333336</c:v>
                </c:pt>
                <c:pt idx="1">
                  <c:v>1118.7313333333334</c:v>
                </c:pt>
                <c:pt idx="2">
                  <c:v>1154.9826666666668</c:v>
                </c:pt>
                <c:pt idx="3">
                  <c:v>1174.5233333333333</c:v>
                </c:pt>
                <c:pt idx="4">
                  <c:v>1152.6833333333336</c:v>
                </c:pt>
                <c:pt idx="5">
                  <c:v>1138.8339999999998</c:v>
                </c:pt>
                <c:pt idx="6">
                  <c:v>1152.2239999999999</c:v>
                </c:pt>
                <c:pt idx="7">
                  <c:v>1170.4453333333333</c:v>
                </c:pt>
                <c:pt idx="8">
                  <c:v>1161.5113333333331</c:v>
                </c:pt>
                <c:pt idx="9">
                  <c:v>1190.7086666666664</c:v>
                </c:pt>
                <c:pt idx="10">
                  <c:v>1208.038</c:v>
                </c:pt>
                <c:pt idx="11">
                  <c:v>1206.0166666666664</c:v>
                </c:pt>
                <c:pt idx="12">
                  <c:v>1156.376</c:v>
                </c:pt>
                <c:pt idx="13">
                  <c:v>1125.9706666666668</c:v>
                </c:pt>
                <c:pt idx="14">
                  <c:v>1081.3039999999999</c:v>
                </c:pt>
                <c:pt idx="15">
                  <c:v>1037.96</c:v>
                </c:pt>
                <c:pt idx="16">
                  <c:v>1007.4100000000001</c:v>
                </c:pt>
                <c:pt idx="17">
                  <c:v>1009.1473333333332</c:v>
                </c:pt>
                <c:pt idx="18">
                  <c:v>957.18466666666677</c:v>
                </c:pt>
                <c:pt idx="19">
                  <c:v>877.60599999999999</c:v>
                </c:pt>
                <c:pt idx="20">
                  <c:v>846.66600000000028</c:v>
                </c:pt>
                <c:pt idx="21">
                  <c:v>865.14866666666671</c:v>
                </c:pt>
                <c:pt idx="22">
                  <c:v>817.58733333333339</c:v>
                </c:pt>
                <c:pt idx="23">
                  <c:v>764.06200000000001</c:v>
                </c:pt>
                <c:pt idx="24">
                  <c:v>687.6966666666666</c:v>
                </c:pt>
                <c:pt idx="25">
                  <c:v>612.72533333333331</c:v>
                </c:pt>
                <c:pt idx="26">
                  <c:v>569.18666666666672</c:v>
                </c:pt>
                <c:pt idx="27">
                  <c:v>557.35933333333321</c:v>
                </c:pt>
                <c:pt idx="28">
                  <c:v>566.24799999999993</c:v>
                </c:pt>
                <c:pt idx="29">
                  <c:v>533.29199999999992</c:v>
                </c:pt>
                <c:pt idx="30">
                  <c:v>532.024</c:v>
                </c:pt>
                <c:pt idx="31">
                  <c:v>536.44933333333324</c:v>
                </c:pt>
                <c:pt idx="32">
                  <c:v>527.36466666666672</c:v>
                </c:pt>
                <c:pt idx="33">
                  <c:v>554.36199999999997</c:v>
                </c:pt>
                <c:pt idx="34">
                  <c:v>544.27333333333331</c:v>
                </c:pt>
                <c:pt idx="35">
                  <c:v>554.33400000000006</c:v>
                </c:pt>
                <c:pt idx="36">
                  <c:v>586.43866666666679</c:v>
                </c:pt>
                <c:pt idx="37">
                  <c:v>623.38400000000013</c:v>
                </c:pt>
                <c:pt idx="38">
                  <c:v>651.74266666666665</c:v>
                </c:pt>
                <c:pt idx="39">
                  <c:v>655.04800000000012</c:v>
                </c:pt>
                <c:pt idx="40">
                  <c:v>596.32066666666674</c:v>
                </c:pt>
                <c:pt idx="41">
                  <c:v>544.9086666666667</c:v>
                </c:pt>
                <c:pt idx="42">
                  <c:v>552.10200000000009</c:v>
                </c:pt>
                <c:pt idx="43">
                  <c:v>562.64666666666676</c:v>
                </c:pt>
                <c:pt idx="44">
                  <c:v>538.98399999999992</c:v>
                </c:pt>
                <c:pt idx="45">
                  <c:v>527.99866666666662</c:v>
                </c:pt>
                <c:pt idx="46">
                  <c:v>512.13266666666675</c:v>
                </c:pt>
                <c:pt idx="47">
                  <c:v>465.85333333333335</c:v>
                </c:pt>
                <c:pt idx="48">
                  <c:v>428.33533333333332</c:v>
                </c:pt>
                <c:pt idx="49">
                  <c:v>400.95266666666669</c:v>
                </c:pt>
                <c:pt idx="50">
                  <c:v>391.34199999999998</c:v>
                </c:pt>
                <c:pt idx="51">
                  <c:v>411.95399999999995</c:v>
                </c:pt>
                <c:pt idx="52">
                  <c:v>451.04000000000008</c:v>
                </c:pt>
                <c:pt idx="53">
                  <c:v>488.89066666666673</c:v>
                </c:pt>
                <c:pt idx="54">
                  <c:v>516.82866666666666</c:v>
                </c:pt>
                <c:pt idx="55">
                  <c:v>522.39</c:v>
                </c:pt>
                <c:pt idx="56">
                  <c:v>528.71399999999983</c:v>
                </c:pt>
                <c:pt idx="57">
                  <c:v>532.53000000000009</c:v>
                </c:pt>
                <c:pt idx="58">
                  <c:v>520.22066666666672</c:v>
                </c:pt>
                <c:pt idx="59">
                  <c:v>518.99666666666667</c:v>
                </c:pt>
                <c:pt idx="60">
                  <c:v>521.0859999999999</c:v>
                </c:pt>
                <c:pt idx="61">
                  <c:v>532.30599999999993</c:v>
                </c:pt>
                <c:pt idx="62">
                  <c:v>546.18200000000002</c:v>
                </c:pt>
                <c:pt idx="63">
                  <c:v>530.75600000000009</c:v>
                </c:pt>
                <c:pt idx="64">
                  <c:v>502.02533333333332</c:v>
                </c:pt>
                <c:pt idx="65">
                  <c:v>507.9</c:v>
                </c:pt>
                <c:pt idx="66">
                  <c:v>552.79133333333334</c:v>
                </c:pt>
                <c:pt idx="67">
                  <c:v>586.85599999999999</c:v>
                </c:pt>
                <c:pt idx="68">
                  <c:v>614.09199999999987</c:v>
                </c:pt>
                <c:pt idx="69">
                  <c:v>632.98466666666673</c:v>
                </c:pt>
                <c:pt idx="70">
                  <c:v>642.25933333333342</c:v>
                </c:pt>
                <c:pt idx="71">
                  <c:v>645.7173333333335</c:v>
                </c:pt>
                <c:pt idx="72">
                  <c:v>643.69133333333343</c:v>
                </c:pt>
                <c:pt idx="73">
                  <c:v>647.43333333333328</c:v>
                </c:pt>
                <c:pt idx="74">
                  <c:v>646.06466666666677</c:v>
                </c:pt>
                <c:pt idx="75">
                  <c:v>663.89066666666656</c:v>
                </c:pt>
                <c:pt idx="76">
                  <c:v>682.43866666666668</c:v>
                </c:pt>
                <c:pt idx="77">
                  <c:v>689.61866666666674</c:v>
                </c:pt>
                <c:pt idx="78">
                  <c:v>642.10133333333351</c:v>
                </c:pt>
                <c:pt idx="79">
                  <c:v>595.14599999999996</c:v>
                </c:pt>
                <c:pt idx="80">
                  <c:v>579.77800000000002</c:v>
                </c:pt>
                <c:pt idx="81">
                  <c:v>586.28399999999999</c:v>
                </c:pt>
                <c:pt idx="82">
                  <c:v>592.29066666666654</c:v>
                </c:pt>
                <c:pt idx="83">
                  <c:v>648.21333333333325</c:v>
                </c:pt>
                <c:pt idx="84">
                  <c:v>683.73266666666655</c:v>
                </c:pt>
                <c:pt idx="85">
                  <c:v>698.7080000000002</c:v>
                </c:pt>
                <c:pt idx="86">
                  <c:v>714.2506666666668</c:v>
                </c:pt>
                <c:pt idx="87">
                  <c:v>671.03200000000004</c:v>
                </c:pt>
                <c:pt idx="88">
                  <c:v>623.60466666666662</c:v>
                </c:pt>
                <c:pt idx="89">
                  <c:v>578.928</c:v>
                </c:pt>
                <c:pt idx="90">
                  <c:v>571.47133333333329</c:v>
                </c:pt>
                <c:pt idx="91">
                  <c:v>574.77066666666667</c:v>
                </c:pt>
                <c:pt idx="92">
                  <c:v>553.47</c:v>
                </c:pt>
                <c:pt idx="93">
                  <c:v>543.11733333333325</c:v>
                </c:pt>
                <c:pt idx="94">
                  <c:v>509.60800000000012</c:v>
                </c:pt>
                <c:pt idx="95">
                  <c:v>500.98600000000005</c:v>
                </c:pt>
              </c:numCache>
            </c:numRef>
          </c:val>
          <c:smooth val="1"/>
          <c:extLst>
            <c:ext xmlns:c16="http://schemas.microsoft.com/office/drawing/2014/chart" uri="{C3380CC4-5D6E-409C-BE32-E72D297353CC}">
              <c16:uniqueId val="{00000002-5445-47DB-A5A5-66B2C3CD9FAC}"/>
            </c:ext>
          </c:extLst>
        </c:ser>
        <c:dLbls>
          <c:showLegendKey val="0"/>
          <c:showVal val="0"/>
          <c:showCatName val="0"/>
          <c:showSerName val="0"/>
          <c:showPercent val="0"/>
          <c:showBubbleSize val="0"/>
        </c:dLbls>
        <c:smooth val="0"/>
        <c:axId val="249436736"/>
        <c:axId val="249437128"/>
      </c:lineChart>
      <c:catAx>
        <c:axId val="249436736"/>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437128"/>
        <c:crosses val="autoZero"/>
        <c:auto val="1"/>
        <c:lblAlgn val="ctr"/>
        <c:lblOffset val="100"/>
        <c:noMultiLvlLbl val="0"/>
      </c:catAx>
      <c:valAx>
        <c:axId val="249437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436736"/>
        <c:crosses val="autoZero"/>
        <c:crossBetween val="between"/>
      </c:valAx>
      <c:spPr>
        <a:noFill/>
        <a:ln>
          <a:solidFill>
            <a:schemeClr val="accent1"/>
          </a:solidFill>
        </a:ln>
        <a:effectLst/>
      </c:spPr>
    </c:plotArea>
    <c:legend>
      <c:legendPos val="r"/>
      <c:layout>
        <c:manualLayout>
          <c:xMode val="edge"/>
          <c:yMode val="edge"/>
          <c:x val="0.46478809135674121"/>
          <c:y val="0.60260910653944344"/>
          <c:w val="0.41782063894464955"/>
          <c:h val="0.13869274661393496"/>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chemeClr val="accent1"/>
      </a:solid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'Actual D-1'!$G$5</c:f>
          <c:strCache>
            <c:ptCount val="1"/>
            <c:pt idx="0">
              <c:v>Madhya Pradesh Wind Forecast Vs Actual for 19-08-2017</c:v>
            </c:pt>
          </c:strCache>
        </c:strRef>
      </c:tx>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7495117358027272E-2"/>
          <c:y val="8.6823534007730241E-2"/>
          <c:w val="0.82889728855540956"/>
          <c:h val="0.67807316498766179"/>
        </c:manualLayout>
      </c:layout>
      <c:lineChart>
        <c:grouping val="standard"/>
        <c:varyColors val="0"/>
        <c:ser>
          <c:idx val="0"/>
          <c:order val="0"/>
          <c:tx>
            <c:strRef>
              <c:f>'Forecast D-1'!$B$1</c:f>
              <c:strCache>
                <c:ptCount val="1"/>
                <c:pt idx="0">
                  <c:v>Forecast R0</c:v>
                </c:pt>
              </c:strCache>
            </c:strRef>
          </c:tx>
          <c:spPr>
            <a:ln w="38100" cap="rnd">
              <a:solidFill>
                <a:srgbClr val="FF000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'Forecast D-1'!$D$3:$D$98</c:f>
              <c:numCache>
                <c:formatCode>0</c:formatCode>
                <c:ptCount val="96"/>
                <c:pt idx="0">
                  <c:v>817.88064832134762</c:v>
                </c:pt>
                <c:pt idx="1">
                  <c:v>829.31238476324677</c:v>
                </c:pt>
                <c:pt idx="2">
                  <c:v>840.13412120514636</c:v>
                </c:pt>
                <c:pt idx="3">
                  <c:v>850.85737236782074</c:v>
                </c:pt>
                <c:pt idx="4">
                  <c:v>864.75581581441691</c:v>
                </c:pt>
                <c:pt idx="5">
                  <c:v>876.46406697709153</c:v>
                </c:pt>
                <c:pt idx="6">
                  <c:v>887.59631813976625</c:v>
                </c:pt>
                <c:pt idx="7">
                  <c:v>895.97421029462316</c:v>
                </c:pt>
                <c:pt idx="8">
                  <c:v>897.76243159758349</c:v>
                </c:pt>
                <c:pt idx="9">
                  <c:v>909.52732375244113</c:v>
                </c:pt>
                <c:pt idx="10">
                  <c:v>920.0412159072979</c:v>
                </c:pt>
                <c:pt idx="11">
                  <c:v>923.88607200633089</c:v>
                </c:pt>
                <c:pt idx="12">
                  <c:v>917.9741906659691</c:v>
                </c:pt>
                <c:pt idx="13">
                  <c:v>919.54704676500239</c:v>
                </c:pt>
                <c:pt idx="14">
                  <c:v>917.32690286403533</c:v>
                </c:pt>
                <c:pt idx="15">
                  <c:v>914.12251433544225</c:v>
                </c:pt>
                <c:pt idx="16">
                  <c:v>901.64055889401743</c:v>
                </c:pt>
                <c:pt idx="17">
                  <c:v>901.73117036542442</c:v>
                </c:pt>
                <c:pt idx="18">
                  <c:v>890.88778183683098</c:v>
                </c:pt>
                <c:pt idx="19">
                  <c:v>884.25964215082467</c:v>
                </c:pt>
                <c:pt idx="20">
                  <c:v>847.77800415014565</c:v>
                </c:pt>
                <c:pt idx="21">
                  <c:v>840.26586446413921</c:v>
                </c:pt>
                <c:pt idx="22">
                  <c:v>827.92372477813262</c:v>
                </c:pt>
                <c:pt idx="23">
                  <c:v>808.76663568566141</c:v>
                </c:pt>
                <c:pt idx="24">
                  <c:v>775.33749665600794</c:v>
                </c:pt>
                <c:pt idx="25">
                  <c:v>751.99640756353608</c:v>
                </c:pt>
                <c:pt idx="26">
                  <c:v>719.66631847106487</c:v>
                </c:pt>
                <c:pt idx="27">
                  <c:v>698.19788704821383</c:v>
                </c:pt>
                <c:pt idx="28">
                  <c:v>674.08347221518977</c:v>
                </c:pt>
                <c:pt idx="29">
                  <c:v>657.56704079233862</c:v>
                </c:pt>
                <c:pt idx="30">
                  <c:v>642.43560936948768</c:v>
                </c:pt>
                <c:pt idx="31">
                  <c:v>628.35872967692762</c:v>
                </c:pt>
                <c:pt idx="32">
                  <c:v>594.66804602047046</c:v>
                </c:pt>
                <c:pt idx="33">
                  <c:v>579.50216632791034</c:v>
                </c:pt>
                <c:pt idx="34">
                  <c:v>575.16628663535027</c:v>
                </c:pt>
                <c:pt idx="35">
                  <c:v>564.54075763770925</c:v>
                </c:pt>
                <c:pt idx="36">
                  <c:v>558.47861913475469</c:v>
                </c:pt>
                <c:pt idx="37">
                  <c:v>551.6030901371139</c:v>
                </c:pt>
                <c:pt idx="38">
                  <c:v>546.38556113947311</c:v>
                </c:pt>
                <c:pt idx="39">
                  <c:v>544.48786679334125</c:v>
                </c:pt>
                <c:pt idx="40">
                  <c:v>544.45817244720934</c:v>
                </c:pt>
                <c:pt idx="41">
                  <c:v>542.06647810107711</c:v>
                </c:pt>
                <c:pt idx="42">
                  <c:v>543.29078375494532</c:v>
                </c:pt>
                <c:pt idx="43">
                  <c:v>538.59904546777466</c:v>
                </c:pt>
                <c:pt idx="44">
                  <c:v>535.88130718060415</c:v>
                </c:pt>
                <c:pt idx="45">
                  <c:v>525.02156889343371</c:v>
                </c:pt>
                <c:pt idx="46">
                  <c:v>518.84983060626325</c:v>
                </c:pt>
                <c:pt idx="47">
                  <c:v>514.62917683066973</c:v>
                </c:pt>
                <c:pt idx="48">
                  <c:v>516.74966613462277</c:v>
                </c:pt>
                <c:pt idx="49">
                  <c:v>517.54901235902946</c:v>
                </c:pt>
                <c:pt idx="50">
                  <c:v>523.00735858343592</c:v>
                </c:pt>
                <c:pt idx="51">
                  <c:v>523.44166025107893</c:v>
                </c:pt>
                <c:pt idx="52">
                  <c:v>530.30292775216287</c:v>
                </c:pt>
                <c:pt idx="53">
                  <c:v>537.89922941980569</c:v>
                </c:pt>
                <c:pt idx="54">
                  <c:v>545.80053108744858</c:v>
                </c:pt>
                <c:pt idx="55">
                  <c:v>549.54868343164878</c:v>
                </c:pt>
                <c:pt idx="56">
                  <c:v>561.12014033207231</c:v>
                </c:pt>
                <c:pt idx="57">
                  <c:v>565.12529267627303</c:v>
                </c:pt>
                <c:pt idx="58">
                  <c:v>565.30144502047335</c:v>
                </c:pt>
                <c:pt idx="59">
                  <c:v>564.07777227302165</c:v>
                </c:pt>
                <c:pt idx="60">
                  <c:v>560.81295644602301</c:v>
                </c:pt>
                <c:pt idx="61">
                  <c:v>570.96528369857128</c:v>
                </c:pt>
                <c:pt idx="62">
                  <c:v>579.00561095111948</c:v>
                </c:pt>
                <c:pt idx="63">
                  <c:v>594.16342533916895</c:v>
                </c:pt>
                <c:pt idx="64">
                  <c:v>598.34936950211181</c:v>
                </c:pt>
                <c:pt idx="65">
                  <c:v>609.80818389016156</c:v>
                </c:pt>
                <c:pt idx="66">
                  <c:v>616.75099827821111</c:v>
                </c:pt>
                <c:pt idx="67">
                  <c:v>634.32877959234304</c:v>
                </c:pt>
                <c:pt idx="68">
                  <c:v>644.6933499040299</c:v>
                </c:pt>
                <c:pt idx="69">
                  <c:v>659.88513121816209</c:v>
                </c:pt>
                <c:pt idx="70">
                  <c:v>679.75491253229438</c:v>
                </c:pt>
                <c:pt idx="71">
                  <c:v>698.91941572758833</c:v>
                </c:pt>
                <c:pt idx="72">
                  <c:v>741.57839935705886</c:v>
                </c:pt>
                <c:pt idx="73">
                  <c:v>768.30790255235297</c:v>
                </c:pt>
                <c:pt idx="74">
                  <c:v>794.23540574764672</c:v>
                </c:pt>
                <c:pt idx="75">
                  <c:v>825.83882037619458</c:v>
                </c:pt>
                <c:pt idx="76">
                  <c:v>876.9342293435792</c:v>
                </c:pt>
                <c:pt idx="77">
                  <c:v>900.06764397212714</c:v>
                </c:pt>
                <c:pt idx="78">
                  <c:v>923.92205860067509</c:v>
                </c:pt>
                <c:pt idx="79">
                  <c:v>936.57059034950362</c:v>
                </c:pt>
                <c:pt idx="80">
                  <c:v>968.23097129347389</c:v>
                </c:pt>
                <c:pt idx="81">
                  <c:v>981.27950304230217</c:v>
                </c:pt>
                <c:pt idx="82">
                  <c:v>989.88603479113056</c:v>
                </c:pt>
                <c:pt idx="83">
                  <c:v>981.62985405414713</c:v>
                </c:pt>
                <c:pt idx="84">
                  <c:v>949.34679290423924</c:v>
                </c:pt>
                <c:pt idx="85">
                  <c:v>948.54861216725601</c:v>
                </c:pt>
                <c:pt idx="86">
                  <c:v>945.69143143027247</c:v>
                </c:pt>
                <c:pt idx="87">
                  <c:v>936.70997799956581</c:v>
                </c:pt>
                <c:pt idx="88">
                  <c:v>908.2947586394298</c:v>
                </c:pt>
                <c:pt idx="89">
                  <c:v>899.93030520872389</c:v>
                </c:pt>
                <c:pt idx="90">
                  <c:v>888.55785177801783</c:v>
                </c:pt>
                <c:pt idx="91">
                  <c:v>876.22838600695059</c:v>
                </c:pt>
                <c:pt idx="92">
                  <c:v>843.36835061762815</c:v>
                </c:pt>
                <c:pt idx="93">
                  <c:v>837.86788484656108</c:v>
                </c:pt>
                <c:pt idx="94">
                  <c:v>831.84741907549403</c:v>
                </c:pt>
                <c:pt idx="95">
                  <c:v>822.89806867907441</c:v>
                </c:pt>
              </c:numCache>
            </c:numRef>
          </c:val>
          <c:smooth val="1"/>
          <c:extLst>
            <c:ext xmlns:c16="http://schemas.microsoft.com/office/drawing/2014/chart" uri="{C3380CC4-5D6E-409C-BE32-E72D297353CC}">
              <c16:uniqueId val="{00000000-7EC7-4398-9CB3-838775503254}"/>
            </c:ext>
          </c:extLst>
        </c:ser>
        <c:ser>
          <c:idx val="1"/>
          <c:order val="1"/>
          <c:tx>
            <c:strRef>
              <c:f>'Actual D-1'!$G$1</c:f>
              <c:strCache>
                <c:ptCount val="1"/>
                <c:pt idx="0">
                  <c:v>Actual Gen</c:v>
                </c:pt>
              </c:strCache>
            </c:strRef>
          </c:tx>
          <c:spPr>
            <a:ln w="38100" cap="rnd">
              <a:solidFill>
                <a:srgbClr val="00B05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'Actual D-1'!$D$3:$D$98</c:f>
              <c:numCache>
                <c:formatCode>0</c:formatCode>
                <c:ptCount val="96"/>
                <c:pt idx="0">
                  <c:v>669.05666666666673</c:v>
                </c:pt>
                <c:pt idx="1">
                  <c:v>722.7266666666668</c:v>
                </c:pt>
                <c:pt idx="2">
                  <c:v>766.66866666666658</c:v>
                </c:pt>
                <c:pt idx="3">
                  <c:v>799.05400000000009</c:v>
                </c:pt>
                <c:pt idx="4">
                  <c:v>820.05399999999997</c:v>
                </c:pt>
                <c:pt idx="5">
                  <c:v>866.774</c:v>
                </c:pt>
                <c:pt idx="6">
                  <c:v>883.31</c:v>
                </c:pt>
                <c:pt idx="7">
                  <c:v>866.43</c:v>
                </c:pt>
                <c:pt idx="8">
                  <c:v>877.12133333333361</c:v>
                </c:pt>
                <c:pt idx="9">
                  <c:v>873.01666666666654</c:v>
                </c:pt>
                <c:pt idx="10">
                  <c:v>820.6013333333334</c:v>
                </c:pt>
                <c:pt idx="11">
                  <c:v>782.60466666666673</c:v>
                </c:pt>
                <c:pt idx="12">
                  <c:v>790.39066666666668</c:v>
                </c:pt>
                <c:pt idx="13">
                  <c:v>814.02599999999995</c:v>
                </c:pt>
                <c:pt idx="14">
                  <c:v>810.72266666666667</c:v>
                </c:pt>
                <c:pt idx="15">
                  <c:v>770.40800000000002</c:v>
                </c:pt>
                <c:pt idx="16">
                  <c:v>749.63133333333326</c:v>
                </c:pt>
                <c:pt idx="17">
                  <c:v>736.00333333333344</c:v>
                </c:pt>
                <c:pt idx="18">
                  <c:v>746.64266666666663</c:v>
                </c:pt>
                <c:pt idx="19">
                  <c:v>774.39666666666676</c:v>
                </c:pt>
                <c:pt idx="20">
                  <c:v>787.90466666666669</c:v>
                </c:pt>
                <c:pt idx="21">
                  <c:v>780.80533333333335</c:v>
                </c:pt>
                <c:pt idx="22">
                  <c:v>769.38199999999995</c:v>
                </c:pt>
                <c:pt idx="23">
                  <c:v>702.51333333333355</c:v>
                </c:pt>
                <c:pt idx="24">
                  <c:v>689.94200000000012</c:v>
                </c:pt>
                <c:pt idx="25">
                  <c:v>707.15600000000006</c:v>
                </c:pt>
                <c:pt idx="26">
                  <c:v>702.02200000000005</c:v>
                </c:pt>
                <c:pt idx="27">
                  <c:v>688.50866666666673</c:v>
                </c:pt>
                <c:pt idx="28">
                  <c:v>695.0813333333333</c:v>
                </c:pt>
                <c:pt idx="29">
                  <c:v>644.524</c:v>
                </c:pt>
                <c:pt idx="30">
                  <c:v>597.43399999999997</c:v>
                </c:pt>
                <c:pt idx="31">
                  <c:v>554.51133333333348</c:v>
                </c:pt>
                <c:pt idx="32">
                  <c:v>504.98466666666678</c:v>
                </c:pt>
                <c:pt idx="33">
                  <c:v>435.89933333333335</c:v>
                </c:pt>
                <c:pt idx="34">
                  <c:v>382.41533333333331</c:v>
                </c:pt>
                <c:pt idx="35">
                  <c:v>407.64000000000004</c:v>
                </c:pt>
                <c:pt idx="36">
                  <c:v>472.08399999999989</c:v>
                </c:pt>
                <c:pt idx="37">
                  <c:v>474.49666666666667</c:v>
                </c:pt>
                <c:pt idx="38">
                  <c:v>439.32399999999996</c:v>
                </c:pt>
                <c:pt idx="39">
                  <c:v>402.47733333333332</c:v>
                </c:pt>
                <c:pt idx="40">
                  <c:v>384.88600000000002</c:v>
                </c:pt>
                <c:pt idx="41">
                  <c:v>367.31133333333332</c:v>
                </c:pt>
                <c:pt idx="42">
                  <c:v>358.96799999999996</c:v>
                </c:pt>
                <c:pt idx="43">
                  <c:v>351.03599999999994</c:v>
                </c:pt>
                <c:pt idx="44">
                  <c:v>351.67399999999998</c:v>
                </c:pt>
                <c:pt idx="45">
                  <c:v>351.96533333333338</c:v>
                </c:pt>
                <c:pt idx="46">
                  <c:v>339.36066666666659</c:v>
                </c:pt>
                <c:pt idx="47">
                  <c:v>348.55866666666674</c:v>
                </c:pt>
                <c:pt idx="48">
                  <c:v>336.79399999999998</c:v>
                </c:pt>
                <c:pt idx="49">
                  <c:v>277.11399999999998</c:v>
                </c:pt>
                <c:pt idx="50">
                  <c:v>264.40533333333337</c:v>
                </c:pt>
                <c:pt idx="51">
                  <c:v>281.86066666666665</c:v>
                </c:pt>
                <c:pt idx="52">
                  <c:v>288.58266666666663</c:v>
                </c:pt>
                <c:pt idx="53">
                  <c:v>312.62133333333333</c:v>
                </c:pt>
                <c:pt idx="54">
                  <c:v>327.33466666666669</c:v>
                </c:pt>
                <c:pt idx="55">
                  <c:v>338.07733333333334</c:v>
                </c:pt>
                <c:pt idx="56">
                  <c:v>331.02266666666668</c:v>
                </c:pt>
                <c:pt idx="57">
                  <c:v>313.30866666666668</c:v>
                </c:pt>
                <c:pt idx="58">
                  <c:v>321.74666666666667</c:v>
                </c:pt>
                <c:pt idx="59">
                  <c:v>359.30066666666676</c:v>
                </c:pt>
                <c:pt idx="60">
                  <c:v>439.51466666666664</c:v>
                </c:pt>
                <c:pt idx="61">
                  <c:v>420.23266666666672</c:v>
                </c:pt>
                <c:pt idx="62">
                  <c:v>401.8073333333333</c:v>
                </c:pt>
                <c:pt idx="63">
                  <c:v>417.68733333333341</c:v>
                </c:pt>
                <c:pt idx="64">
                  <c:v>426.47200000000004</c:v>
                </c:pt>
                <c:pt idx="65">
                  <c:v>422.53933333333333</c:v>
                </c:pt>
                <c:pt idx="66">
                  <c:v>326.52999999999997</c:v>
                </c:pt>
                <c:pt idx="67">
                  <c:v>333.38266666666664</c:v>
                </c:pt>
                <c:pt idx="68">
                  <c:v>374.09666666666669</c:v>
                </c:pt>
                <c:pt idx="69">
                  <c:v>338.8</c:v>
                </c:pt>
                <c:pt idx="70">
                  <c:v>282.80533333333335</c:v>
                </c:pt>
                <c:pt idx="71">
                  <c:v>318.34933333333333</c:v>
                </c:pt>
                <c:pt idx="72">
                  <c:v>342.14533333333333</c:v>
                </c:pt>
                <c:pt idx="73">
                  <c:v>351.26400000000001</c:v>
                </c:pt>
                <c:pt idx="74">
                  <c:v>335.48599999999999</c:v>
                </c:pt>
                <c:pt idx="75">
                  <c:v>286.66066666666671</c:v>
                </c:pt>
                <c:pt idx="76">
                  <c:v>306.48666666666668</c:v>
                </c:pt>
                <c:pt idx="77">
                  <c:v>359.96933333333334</c:v>
                </c:pt>
                <c:pt idx="78">
                  <c:v>361.29466666666661</c:v>
                </c:pt>
                <c:pt idx="79">
                  <c:v>388.11999999999995</c:v>
                </c:pt>
                <c:pt idx="80">
                  <c:v>440.96533333333332</c:v>
                </c:pt>
                <c:pt idx="81">
                  <c:v>471.31733333333329</c:v>
                </c:pt>
                <c:pt idx="82">
                  <c:v>405.15333333333336</c:v>
                </c:pt>
                <c:pt idx="83">
                  <c:v>373.31933333333342</c:v>
                </c:pt>
                <c:pt idx="84">
                  <c:v>320.42399999999992</c:v>
                </c:pt>
                <c:pt idx="85">
                  <c:v>279.32800000000003</c:v>
                </c:pt>
                <c:pt idx="86">
                  <c:v>260.89533333333327</c:v>
                </c:pt>
                <c:pt idx="87">
                  <c:v>246.64199999999997</c:v>
                </c:pt>
                <c:pt idx="88">
                  <c:v>220.41733333333335</c:v>
                </c:pt>
                <c:pt idx="89">
                  <c:v>211.50399999999996</c:v>
                </c:pt>
                <c:pt idx="90">
                  <c:v>231.15199999999999</c:v>
                </c:pt>
                <c:pt idx="91">
                  <c:v>223.11733333333331</c:v>
                </c:pt>
                <c:pt idx="92">
                  <c:v>184.7406666666667</c:v>
                </c:pt>
                <c:pt idx="93">
                  <c:v>188.52466666666669</c:v>
                </c:pt>
                <c:pt idx="94">
                  <c:v>202.44200000000001</c:v>
                </c:pt>
                <c:pt idx="95">
                  <c:v>223.01933333333329</c:v>
                </c:pt>
              </c:numCache>
            </c:numRef>
          </c:val>
          <c:smooth val="1"/>
          <c:extLst>
            <c:ext xmlns:c16="http://schemas.microsoft.com/office/drawing/2014/chart" uri="{C3380CC4-5D6E-409C-BE32-E72D297353CC}">
              <c16:uniqueId val="{00000001-7EC7-4398-9CB3-838775503254}"/>
            </c:ext>
          </c:extLst>
        </c:ser>
        <c:dLbls>
          <c:showLegendKey val="0"/>
          <c:showVal val="0"/>
          <c:showCatName val="0"/>
          <c:showSerName val="0"/>
          <c:showPercent val="0"/>
          <c:showBubbleSize val="0"/>
        </c:dLbls>
        <c:smooth val="0"/>
        <c:axId val="249440656"/>
        <c:axId val="249441048"/>
      </c:lineChart>
      <c:catAx>
        <c:axId val="249440656"/>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441048"/>
        <c:crosses val="autoZero"/>
        <c:auto val="1"/>
        <c:lblAlgn val="ctr"/>
        <c:lblOffset val="100"/>
        <c:noMultiLvlLbl val="0"/>
      </c:catAx>
      <c:valAx>
        <c:axId val="249441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Wind Forecast/Actual(MW)</a:t>
                </a:r>
              </a:p>
            </c:rich>
          </c:tx>
          <c:layout>
            <c:manualLayout>
              <c:xMode val="edge"/>
              <c:yMode val="edge"/>
              <c:x val="0"/>
              <c:y val="0.22841364372544823"/>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440656"/>
        <c:crosses val="autoZero"/>
        <c:crossBetween val="between"/>
      </c:valAx>
      <c:spPr>
        <a:noFill/>
        <a:ln>
          <a:noFill/>
        </a:ln>
        <a:effectLst/>
      </c:spPr>
    </c:plotArea>
    <c:legend>
      <c:legendPos val="r"/>
      <c:layout>
        <c:manualLayout>
          <c:xMode val="edge"/>
          <c:yMode val="edge"/>
          <c:x val="0.53731453283733743"/>
          <c:y val="0.61726342984556393"/>
          <c:w val="0.346140925563583"/>
          <c:h val="0.14369264186804234"/>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'Actual D-1'!$G$6</c:f>
          <c:strCache>
            <c:ptCount val="1"/>
            <c:pt idx="0">
              <c:v>WR Wind Forecast Vs Actual for 19-08-2017</c:v>
            </c:pt>
          </c:strCache>
        </c:strRef>
      </c:tx>
      <c:overlay val="0"/>
      <c:spPr>
        <a:noFill/>
        <a:ln>
          <a:noFill/>
        </a:ln>
        <a:effectLst/>
      </c:spPr>
      <c:txPr>
        <a:bodyPr rot="0" spcFirstLastPara="1" vertOverflow="ellipsis" vert="horz" wrap="square" anchor="ctr" anchorCtr="1"/>
        <a:lstStyle/>
        <a:p>
          <a:pPr>
            <a:defRPr sz="168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0823184590865551"/>
          <c:y val="8.6823534007730241E-2"/>
          <c:w val="0.86438006008757673"/>
          <c:h val="0.67807316498766179"/>
        </c:manualLayout>
      </c:layout>
      <c:lineChart>
        <c:grouping val="standard"/>
        <c:varyColors val="0"/>
        <c:ser>
          <c:idx val="0"/>
          <c:order val="0"/>
          <c:tx>
            <c:strRef>
              <c:f>'Forecast D-1'!$B$1</c:f>
              <c:strCache>
                <c:ptCount val="1"/>
                <c:pt idx="0">
                  <c:v>Forecast R0</c:v>
                </c:pt>
              </c:strCache>
            </c:strRef>
          </c:tx>
          <c:spPr>
            <a:ln w="38100" cap="rnd">
              <a:solidFill>
                <a:srgbClr val="FF000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'Forecast D-1'!$E$3:$E$98</c:f>
              <c:numCache>
                <c:formatCode>0</c:formatCode>
                <c:ptCount val="96"/>
                <c:pt idx="0">
                  <c:v>2143.5106483213476</c:v>
                </c:pt>
                <c:pt idx="1">
                  <c:v>2164.942384763247</c:v>
                </c:pt>
                <c:pt idx="2">
                  <c:v>2190.5941212051466</c:v>
                </c:pt>
                <c:pt idx="3">
                  <c:v>2199.6273723678205</c:v>
                </c:pt>
                <c:pt idx="4">
                  <c:v>2217.1758158144171</c:v>
                </c:pt>
                <c:pt idx="5">
                  <c:v>2228.4240669770916</c:v>
                </c:pt>
                <c:pt idx="6">
                  <c:v>2263.6263181397662</c:v>
                </c:pt>
                <c:pt idx="7">
                  <c:v>2295.7942102946236</c:v>
                </c:pt>
                <c:pt idx="8">
                  <c:v>2332.9224315975835</c:v>
                </c:pt>
                <c:pt idx="9">
                  <c:v>2362.8473237524413</c:v>
                </c:pt>
                <c:pt idx="10">
                  <c:v>2389.6312159072982</c:v>
                </c:pt>
                <c:pt idx="11">
                  <c:v>2401.916072006331</c:v>
                </c:pt>
                <c:pt idx="12">
                  <c:v>2442.424190665969</c:v>
                </c:pt>
                <c:pt idx="13">
                  <c:v>2454.2670467650023</c:v>
                </c:pt>
                <c:pt idx="14">
                  <c:v>2449.8669028640352</c:v>
                </c:pt>
                <c:pt idx="15">
                  <c:v>2435.3925143354422</c:v>
                </c:pt>
                <c:pt idx="16">
                  <c:v>2432.2505588940176</c:v>
                </c:pt>
                <c:pt idx="17">
                  <c:v>2427.6811703654244</c:v>
                </c:pt>
                <c:pt idx="18">
                  <c:v>2402.867781836831</c:v>
                </c:pt>
                <c:pt idx="19">
                  <c:v>2392.2796421508247</c:v>
                </c:pt>
                <c:pt idx="20">
                  <c:v>2327.6580041501456</c:v>
                </c:pt>
                <c:pt idx="21">
                  <c:v>2302.8158644641389</c:v>
                </c:pt>
                <c:pt idx="22">
                  <c:v>2279.6337247781325</c:v>
                </c:pt>
                <c:pt idx="23">
                  <c:v>2271.8666356856611</c:v>
                </c:pt>
                <c:pt idx="24">
                  <c:v>2172.1474966560081</c:v>
                </c:pt>
                <c:pt idx="25">
                  <c:v>2154.7064075635362</c:v>
                </c:pt>
                <c:pt idx="26">
                  <c:v>2129.326318471065</c:v>
                </c:pt>
                <c:pt idx="27">
                  <c:v>2132.9178870482137</c:v>
                </c:pt>
                <c:pt idx="28">
                  <c:v>2099.9734722151898</c:v>
                </c:pt>
                <c:pt idx="29">
                  <c:v>2095.2770407923385</c:v>
                </c:pt>
                <c:pt idx="30">
                  <c:v>2106.3456093694876</c:v>
                </c:pt>
                <c:pt idx="31">
                  <c:v>2115.2787296769275</c:v>
                </c:pt>
                <c:pt idx="32">
                  <c:v>2061.2180460204704</c:v>
                </c:pt>
                <c:pt idx="33">
                  <c:v>2075.3221663279105</c:v>
                </c:pt>
                <c:pt idx="34">
                  <c:v>2093.4062866353502</c:v>
                </c:pt>
                <c:pt idx="35">
                  <c:v>2105.7307576377093</c:v>
                </c:pt>
                <c:pt idx="36">
                  <c:v>2119.3686191347547</c:v>
                </c:pt>
                <c:pt idx="37">
                  <c:v>2128.8430901371139</c:v>
                </c:pt>
                <c:pt idx="38">
                  <c:v>2141.0355611394734</c:v>
                </c:pt>
                <c:pt idx="39">
                  <c:v>2156.0878667933412</c:v>
                </c:pt>
                <c:pt idx="40">
                  <c:v>2149.2181724472093</c:v>
                </c:pt>
                <c:pt idx="41">
                  <c:v>2140.4764781010772</c:v>
                </c:pt>
                <c:pt idx="42">
                  <c:v>2129.890783754945</c:v>
                </c:pt>
                <c:pt idx="43">
                  <c:v>2100.3890454677748</c:v>
                </c:pt>
                <c:pt idx="44">
                  <c:v>2083.7113071806043</c:v>
                </c:pt>
                <c:pt idx="45">
                  <c:v>2073.7915688934336</c:v>
                </c:pt>
                <c:pt idx="46">
                  <c:v>2041.1798306062633</c:v>
                </c:pt>
                <c:pt idx="47">
                  <c:v>2018.6391768306698</c:v>
                </c:pt>
                <c:pt idx="48">
                  <c:v>1934.7396661346229</c:v>
                </c:pt>
                <c:pt idx="49">
                  <c:v>1928.2990123590293</c:v>
                </c:pt>
                <c:pt idx="50">
                  <c:v>1944.8773585834358</c:v>
                </c:pt>
                <c:pt idx="51">
                  <c:v>1954.0316602510791</c:v>
                </c:pt>
                <c:pt idx="52">
                  <c:v>1967.522927752163</c:v>
                </c:pt>
                <c:pt idx="53">
                  <c:v>1988.7492294198055</c:v>
                </c:pt>
                <c:pt idx="54">
                  <c:v>2008.1005310874484</c:v>
                </c:pt>
                <c:pt idx="55">
                  <c:v>2008.178683431649</c:v>
                </c:pt>
                <c:pt idx="56">
                  <c:v>2029.3901403320724</c:v>
                </c:pt>
                <c:pt idx="57">
                  <c:v>2048.9152926762731</c:v>
                </c:pt>
                <c:pt idx="58">
                  <c:v>2060.7314450204731</c:v>
                </c:pt>
                <c:pt idx="59">
                  <c:v>2071.0477722730216</c:v>
                </c:pt>
                <c:pt idx="60">
                  <c:v>2081.802956446023</c:v>
                </c:pt>
                <c:pt idx="61">
                  <c:v>2083.1252836985714</c:v>
                </c:pt>
                <c:pt idx="62">
                  <c:v>2084.8556109511192</c:v>
                </c:pt>
                <c:pt idx="63">
                  <c:v>2087.083425339169</c:v>
                </c:pt>
                <c:pt idx="64">
                  <c:v>2096.9693695021115</c:v>
                </c:pt>
                <c:pt idx="65">
                  <c:v>2104.4981838901617</c:v>
                </c:pt>
                <c:pt idx="66">
                  <c:v>2114.780998278211</c:v>
                </c:pt>
                <c:pt idx="67">
                  <c:v>2105.788779592343</c:v>
                </c:pt>
                <c:pt idx="68">
                  <c:v>2103.0233499040296</c:v>
                </c:pt>
                <c:pt idx="69">
                  <c:v>2089.0251312181617</c:v>
                </c:pt>
                <c:pt idx="70">
                  <c:v>2115.0749125322945</c:v>
                </c:pt>
                <c:pt idx="71">
                  <c:v>2134.5094157275885</c:v>
                </c:pt>
                <c:pt idx="72">
                  <c:v>2181.7083993570591</c:v>
                </c:pt>
                <c:pt idx="73">
                  <c:v>2205.5679025523532</c:v>
                </c:pt>
                <c:pt idx="74">
                  <c:v>2225.0354057476466</c:v>
                </c:pt>
                <c:pt idx="75">
                  <c:v>2248.5388203761945</c:v>
                </c:pt>
                <c:pt idx="76">
                  <c:v>2291.7042293435793</c:v>
                </c:pt>
                <c:pt idx="77">
                  <c:v>2312.9776439721272</c:v>
                </c:pt>
                <c:pt idx="78">
                  <c:v>2333.8920586006752</c:v>
                </c:pt>
                <c:pt idx="79">
                  <c:v>2340.7205903495037</c:v>
                </c:pt>
                <c:pt idx="80">
                  <c:v>2402.3309712934738</c:v>
                </c:pt>
                <c:pt idx="81">
                  <c:v>2427.9995030423024</c:v>
                </c:pt>
                <c:pt idx="82">
                  <c:v>2422.7860347911305</c:v>
                </c:pt>
                <c:pt idx="83">
                  <c:v>2407.9298540541472</c:v>
                </c:pt>
                <c:pt idx="84">
                  <c:v>2376.7467929042396</c:v>
                </c:pt>
                <c:pt idx="85">
                  <c:v>2363.8286121672559</c:v>
                </c:pt>
                <c:pt idx="86">
                  <c:v>2360.1714314302726</c:v>
                </c:pt>
                <c:pt idx="87">
                  <c:v>2347.1399779995654</c:v>
                </c:pt>
                <c:pt idx="88">
                  <c:v>2317.4847586394299</c:v>
                </c:pt>
                <c:pt idx="89">
                  <c:v>2288.4603052087241</c:v>
                </c:pt>
                <c:pt idx="90">
                  <c:v>2267.3378517780179</c:v>
                </c:pt>
                <c:pt idx="91">
                  <c:v>2248.8783860069507</c:v>
                </c:pt>
                <c:pt idx="92">
                  <c:v>2208.7383506176279</c:v>
                </c:pt>
                <c:pt idx="93">
                  <c:v>2197.2278848465612</c:v>
                </c:pt>
                <c:pt idx="94">
                  <c:v>2208.967419075494</c:v>
                </c:pt>
                <c:pt idx="95">
                  <c:v>2220.3480686790745</c:v>
                </c:pt>
              </c:numCache>
            </c:numRef>
          </c:val>
          <c:smooth val="1"/>
          <c:extLst>
            <c:ext xmlns:c16="http://schemas.microsoft.com/office/drawing/2014/chart" uri="{C3380CC4-5D6E-409C-BE32-E72D297353CC}">
              <c16:uniqueId val="{00000000-C72F-4A2D-8B45-264F16B96C7B}"/>
            </c:ext>
          </c:extLst>
        </c:ser>
        <c:ser>
          <c:idx val="2"/>
          <c:order val="1"/>
          <c:tx>
            <c:strRef>
              <c:f>'Forecast D-1'!$F$1</c:f>
              <c:strCache>
                <c:ptCount val="1"/>
                <c:pt idx="0">
                  <c:v>Forecast Final(R16)</c:v>
                </c:pt>
              </c:strCache>
            </c:strRef>
          </c:tx>
          <c:spPr>
            <a:ln w="38100" cap="rnd">
              <a:solidFill>
                <a:srgbClr val="0070C0"/>
              </a:solidFill>
              <a:round/>
            </a:ln>
            <a:effectLst/>
          </c:spPr>
          <c:marker>
            <c:symbol val="none"/>
          </c:marker>
          <c:val>
            <c:numRef>
              <c:f>'Forecast D-1'!$I$3:$I$98</c:f>
              <c:numCache>
                <c:formatCode>0</c:formatCode>
                <c:ptCount val="96"/>
                <c:pt idx="0">
                  <c:v>2308.5806483213478</c:v>
                </c:pt>
                <c:pt idx="1">
                  <c:v>2323.3723847632468</c:v>
                </c:pt>
                <c:pt idx="2">
                  <c:v>2357.8341212051464</c:v>
                </c:pt>
                <c:pt idx="3">
                  <c:v>2363.1273723678205</c:v>
                </c:pt>
                <c:pt idx="4">
                  <c:v>2364.8458158144167</c:v>
                </c:pt>
                <c:pt idx="5">
                  <c:v>2376.2540669770915</c:v>
                </c:pt>
                <c:pt idx="6">
                  <c:v>2528.326318139766</c:v>
                </c:pt>
                <c:pt idx="7">
                  <c:v>2550.6542102946232</c:v>
                </c:pt>
                <c:pt idx="8">
                  <c:v>2593.8224315975835</c:v>
                </c:pt>
                <c:pt idx="9">
                  <c:v>2611.8573237524411</c:v>
                </c:pt>
                <c:pt idx="10">
                  <c:v>2536.7112159072981</c:v>
                </c:pt>
                <c:pt idx="11">
                  <c:v>2544.1960720063307</c:v>
                </c:pt>
                <c:pt idx="12">
                  <c:v>2567.674190665969</c:v>
                </c:pt>
                <c:pt idx="13">
                  <c:v>2561.9970467650023</c:v>
                </c:pt>
                <c:pt idx="14">
                  <c:v>2564.0069028640355</c:v>
                </c:pt>
                <c:pt idx="15">
                  <c:v>2525.7925143354423</c:v>
                </c:pt>
                <c:pt idx="16">
                  <c:v>2579.8505588940175</c:v>
                </c:pt>
                <c:pt idx="17">
                  <c:v>2565.6211703654244</c:v>
                </c:pt>
                <c:pt idx="18">
                  <c:v>2556.2977818368308</c:v>
                </c:pt>
                <c:pt idx="19">
                  <c:v>2531.3496421508248</c:v>
                </c:pt>
                <c:pt idx="20">
                  <c:v>2483.0880041501455</c:v>
                </c:pt>
                <c:pt idx="21">
                  <c:v>2434.7058644641393</c:v>
                </c:pt>
                <c:pt idx="22">
                  <c:v>2541.9137247781327</c:v>
                </c:pt>
                <c:pt idx="23">
                  <c:v>2499.2866356856612</c:v>
                </c:pt>
                <c:pt idx="24">
                  <c:v>2290.787496656008</c:v>
                </c:pt>
                <c:pt idx="25">
                  <c:v>2253.676407563536</c:v>
                </c:pt>
                <c:pt idx="26">
                  <c:v>2203.0263184710648</c:v>
                </c:pt>
                <c:pt idx="27">
                  <c:v>2180.1078870482138</c:v>
                </c:pt>
                <c:pt idx="28">
                  <c:v>2161.1634722151898</c:v>
                </c:pt>
                <c:pt idx="29">
                  <c:v>2122.8370407923385</c:v>
                </c:pt>
                <c:pt idx="30">
                  <c:v>1932.0256093694879</c:v>
                </c:pt>
                <c:pt idx="31">
                  <c:v>1911.7787296769277</c:v>
                </c:pt>
                <c:pt idx="32">
                  <c:v>1854.3980460204705</c:v>
                </c:pt>
                <c:pt idx="33">
                  <c:v>1836.4121663279102</c:v>
                </c:pt>
                <c:pt idx="34">
                  <c:v>1846.0862866353505</c:v>
                </c:pt>
                <c:pt idx="35">
                  <c:v>1830.1207576377092</c:v>
                </c:pt>
                <c:pt idx="36">
                  <c:v>1766.6186191347547</c:v>
                </c:pt>
                <c:pt idx="37">
                  <c:v>1750.9930901371138</c:v>
                </c:pt>
                <c:pt idx="38">
                  <c:v>1754.715561139473</c:v>
                </c:pt>
                <c:pt idx="39">
                  <c:v>1749.5778667933414</c:v>
                </c:pt>
                <c:pt idx="40">
                  <c:v>1811.7581724472093</c:v>
                </c:pt>
                <c:pt idx="41">
                  <c:v>1794.686478101077</c:v>
                </c:pt>
                <c:pt idx="42">
                  <c:v>1864.7407837549454</c:v>
                </c:pt>
                <c:pt idx="43">
                  <c:v>1850.7090454677748</c:v>
                </c:pt>
                <c:pt idx="44">
                  <c:v>1858.1513071806041</c:v>
                </c:pt>
                <c:pt idx="45">
                  <c:v>1837.8015688934338</c:v>
                </c:pt>
                <c:pt idx="46">
                  <c:v>1827.8098306062634</c:v>
                </c:pt>
                <c:pt idx="47">
                  <c:v>1806.8691768306699</c:v>
                </c:pt>
                <c:pt idx="48">
                  <c:v>1662.5296661346229</c:v>
                </c:pt>
                <c:pt idx="49">
                  <c:v>1653.0190123590296</c:v>
                </c:pt>
                <c:pt idx="50">
                  <c:v>1663.8573585834358</c:v>
                </c:pt>
                <c:pt idx="51">
                  <c:v>1681.2216602510789</c:v>
                </c:pt>
                <c:pt idx="52">
                  <c:v>1852.4429277521626</c:v>
                </c:pt>
                <c:pt idx="53">
                  <c:v>1858.2792294198057</c:v>
                </c:pt>
                <c:pt idx="54">
                  <c:v>1800.0105310874487</c:v>
                </c:pt>
                <c:pt idx="55">
                  <c:v>1811.0486834316489</c:v>
                </c:pt>
                <c:pt idx="56">
                  <c:v>1841.4101403320724</c:v>
                </c:pt>
                <c:pt idx="57">
                  <c:v>1844.9652926762733</c:v>
                </c:pt>
                <c:pt idx="58">
                  <c:v>1918.0214450204735</c:v>
                </c:pt>
                <c:pt idx="59">
                  <c:v>1939.4177722730219</c:v>
                </c:pt>
                <c:pt idx="60">
                  <c:v>2013.532956446023</c:v>
                </c:pt>
                <c:pt idx="61">
                  <c:v>2026.1852836985713</c:v>
                </c:pt>
                <c:pt idx="62">
                  <c:v>2058.9556109511195</c:v>
                </c:pt>
                <c:pt idx="63">
                  <c:v>2090.4034253391692</c:v>
                </c:pt>
                <c:pt idx="64">
                  <c:v>2397.3493695021116</c:v>
                </c:pt>
                <c:pt idx="65">
                  <c:v>2414.7681838901617</c:v>
                </c:pt>
                <c:pt idx="66">
                  <c:v>2351.4309982782111</c:v>
                </c:pt>
                <c:pt idx="67">
                  <c:v>2361.1587795923429</c:v>
                </c:pt>
                <c:pt idx="68">
                  <c:v>2388.0633499040296</c:v>
                </c:pt>
                <c:pt idx="69">
                  <c:v>2384.5551312181624</c:v>
                </c:pt>
                <c:pt idx="70">
                  <c:v>2439.0349125322946</c:v>
                </c:pt>
                <c:pt idx="71">
                  <c:v>2422.3094157275882</c:v>
                </c:pt>
                <c:pt idx="72">
                  <c:v>2465.518399357059</c:v>
                </c:pt>
                <c:pt idx="73">
                  <c:v>2477.3879025523529</c:v>
                </c:pt>
                <c:pt idx="74">
                  <c:v>2493.6154057476469</c:v>
                </c:pt>
                <c:pt idx="75">
                  <c:v>2490.2788203761947</c:v>
                </c:pt>
                <c:pt idx="76">
                  <c:v>2823.6742293435791</c:v>
                </c:pt>
                <c:pt idx="77">
                  <c:v>2817.5176439721272</c:v>
                </c:pt>
                <c:pt idx="78">
                  <c:v>2839.2220586006752</c:v>
                </c:pt>
                <c:pt idx="79">
                  <c:v>2831.2205903495037</c:v>
                </c:pt>
                <c:pt idx="80">
                  <c:v>2866.3909712934737</c:v>
                </c:pt>
                <c:pt idx="81">
                  <c:v>2899.7895030423024</c:v>
                </c:pt>
                <c:pt idx="82">
                  <c:v>2828.7460347911306</c:v>
                </c:pt>
                <c:pt idx="83">
                  <c:v>2787.6398540541472</c:v>
                </c:pt>
                <c:pt idx="84">
                  <c:v>2654.7567929042393</c:v>
                </c:pt>
                <c:pt idx="85">
                  <c:v>2633.7586121672562</c:v>
                </c:pt>
                <c:pt idx="86">
                  <c:v>2615.8814314302726</c:v>
                </c:pt>
                <c:pt idx="87">
                  <c:v>2583.7199779995658</c:v>
                </c:pt>
                <c:pt idx="88">
                  <c:v>2664.1747586394299</c:v>
                </c:pt>
                <c:pt idx="89">
                  <c:v>2634.1303052087242</c:v>
                </c:pt>
                <c:pt idx="90">
                  <c:v>2657.5178517780178</c:v>
                </c:pt>
                <c:pt idx="91">
                  <c:v>2641.7983860069508</c:v>
                </c:pt>
                <c:pt idx="92">
                  <c:v>2628.3383506176283</c:v>
                </c:pt>
                <c:pt idx="93">
                  <c:v>2617.3778848465608</c:v>
                </c:pt>
                <c:pt idx="94">
                  <c:v>2626.0974190754941</c:v>
                </c:pt>
                <c:pt idx="95">
                  <c:v>2628.1380686790744</c:v>
                </c:pt>
              </c:numCache>
            </c:numRef>
          </c:val>
          <c:smooth val="1"/>
          <c:extLst>
            <c:ext xmlns:c16="http://schemas.microsoft.com/office/drawing/2014/chart" uri="{C3380CC4-5D6E-409C-BE32-E72D297353CC}">
              <c16:uniqueId val="{00000001-C72F-4A2D-8B45-264F16B96C7B}"/>
            </c:ext>
          </c:extLst>
        </c:ser>
        <c:ser>
          <c:idx val="1"/>
          <c:order val="2"/>
          <c:tx>
            <c:strRef>
              <c:f>'Actual D-1'!$G$1</c:f>
              <c:strCache>
                <c:ptCount val="1"/>
                <c:pt idx="0">
                  <c:v>Actual Gen</c:v>
                </c:pt>
              </c:strCache>
            </c:strRef>
          </c:tx>
          <c:spPr>
            <a:ln w="38100" cap="rnd">
              <a:solidFill>
                <a:srgbClr val="00B050"/>
              </a:solidFill>
              <a:round/>
            </a:ln>
            <a:effectLst/>
          </c:spPr>
          <c:marker>
            <c:symbol val="none"/>
          </c:marker>
          <c:cat>
            <c:strRef>
              <c:f>Forecast!$B$4:$B$99</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'Actual D-1'!$E$3:$E$98</c:f>
              <c:numCache>
                <c:formatCode>0</c:formatCode>
                <c:ptCount val="96"/>
                <c:pt idx="0">
                  <c:v>2342.6920000000005</c:v>
                </c:pt>
                <c:pt idx="1">
                  <c:v>2416.8680000000004</c:v>
                </c:pt>
                <c:pt idx="2">
                  <c:v>2374.5713333333333</c:v>
                </c:pt>
                <c:pt idx="3">
                  <c:v>2362.1973333333335</c:v>
                </c:pt>
                <c:pt idx="4">
                  <c:v>2330.1173333333336</c:v>
                </c:pt>
                <c:pt idx="5">
                  <c:v>2389.9479999999999</c:v>
                </c:pt>
                <c:pt idx="6">
                  <c:v>2448.0140000000001</c:v>
                </c:pt>
                <c:pt idx="7">
                  <c:v>2472.0153333333333</c:v>
                </c:pt>
                <c:pt idx="8">
                  <c:v>2457.9026666666668</c:v>
                </c:pt>
                <c:pt idx="9">
                  <c:v>2542.5153333333328</c:v>
                </c:pt>
                <c:pt idx="10">
                  <c:v>2580.4693333333335</c:v>
                </c:pt>
                <c:pt idx="11">
                  <c:v>2532.721333333333</c:v>
                </c:pt>
                <c:pt idx="12">
                  <c:v>2504.5866666666666</c:v>
                </c:pt>
                <c:pt idx="13">
                  <c:v>2553.4966666666669</c:v>
                </c:pt>
                <c:pt idx="14">
                  <c:v>2569.6766666666663</c:v>
                </c:pt>
                <c:pt idx="15">
                  <c:v>2487.6379999999999</c:v>
                </c:pt>
                <c:pt idx="16">
                  <c:v>2467.4813333333332</c:v>
                </c:pt>
                <c:pt idx="17">
                  <c:v>2472.9306666666666</c:v>
                </c:pt>
                <c:pt idx="18">
                  <c:v>2436.6973333333335</c:v>
                </c:pt>
                <c:pt idx="19">
                  <c:v>2375.492666666667</c:v>
                </c:pt>
                <c:pt idx="20">
                  <c:v>2336.2106666666668</c:v>
                </c:pt>
                <c:pt idx="21">
                  <c:v>2341.8739999999998</c:v>
                </c:pt>
                <c:pt idx="22">
                  <c:v>2245.0793333333336</c:v>
                </c:pt>
                <c:pt idx="23">
                  <c:v>2149.5553333333337</c:v>
                </c:pt>
                <c:pt idx="24">
                  <c:v>2104.3286666666668</c:v>
                </c:pt>
                <c:pt idx="25">
                  <c:v>1983.3013333333333</c:v>
                </c:pt>
                <c:pt idx="26">
                  <c:v>1880.3686666666667</c:v>
                </c:pt>
                <c:pt idx="27">
                  <c:v>1876.498</c:v>
                </c:pt>
                <c:pt idx="28">
                  <c:v>1941.3793333333331</c:v>
                </c:pt>
                <c:pt idx="29">
                  <c:v>1836.6459999999997</c:v>
                </c:pt>
                <c:pt idx="30">
                  <c:v>1709.9880000000001</c:v>
                </c:pt>
                <c:pt idx="31">
                  <c:v>1631.0706666666665</c:v>
                </c:pt>
                <c:pt idx="32">
                  <c:v>1563.2093333333335</c:v>
                </c:pt>
                <c:pt idx="33">
                  <c:v>1557.0013333333332</c:v>
                </c:pt>
                <c:pt idx="34">
                  <c:v>1499.3786666666667</c:v>
                </c:pt>
                <c:pt idx="35">
                  <c:v>1533.144</c:v>
                </c:pt>
                <c:pt idx="36">
                  <c:v>1663.0826666666667</c:v>
                </c:pt>
                <c:pt idx="37">
                  <c:v>1741.580666666667</c:v>
                </c:pt>
                <c:pt idx="38">
                  <c:v>1785.5266666666666</c:v>
                </c:pt>
                <c:pt idx="39">
                  <c:v>1793.8553333333334</c:v>
                </c:pt>
                <c:pt idx="40">
                  <c:v>1683.0466666666666</c:v>
                </c:pt>
                <c:pt idx="41">
                  <c:v>1625.95</c:v>
                </c:pt>
                <c:pt idx="42">
                  <c:v>1641.1999999999998</c:v>
                </c:pt>
                <c:pt idx="43">
                  <c:v>1671.2326666666668</c:v>
                </c:pt>
                <c:pt idx="44">
                  <c:v>1717.1279999999999</c:v>
                </c:pt>
                <c:pt idx="45">
                  <c:v>1677.0239999999999</c:v>
                </c:pt>
                <c:pt idx="46">
                  <c:v>1686.0633333333335</c:v>
                </c:pt>
                <c:pt idx="47">
                  <c:v>1704.8620000000001</c:v>
                </c:pt>
                <c:pt idx="48">
                  <c:v>1708.3293333333331</c:v>
                </c:pt>
                <c:pt idx="49">
                  <c:v>1626.2866666666669</c:v>
                </c:pt>
                <c:pt idx="50">
                  <c:v>1683.4373333333335</c:v>
                </c:pt>
                <c:pt idx="51">
                  <c:v>1585.3346666666666</c:v>
                </c:pt>
                <c:pt idx="52">
                  <c:v>1517.4026666666668</c:v>
                </c:pt>
                <c:pt idx="53">
                  <c:v>1541.222</c:v>
                </c:pt>
                <c:pt idx="54">
                  <c:v>1622.9733333333334</c:v>
                </c:pt>
                <c:pt idx="55">
                  <c:v>1688.0873333333334</c:v>
                </c:pt>
                <c:pt idx="56">
                  <c:v>1750.8566666666666</c:v>
                </c:pt>
                <c:pt idx="57">
                  <c:v>1799.7886666666668</c:v>
                </c:pt>
                <c:pt idx="58">
                  <c:v>1838.3873333333333</c:v>
                </c:pt>
                <c:pt idx="59">
                  <c:v>1731.0673333333334</c:v>
                </c:pt>
                <c:pt idx="60">
                  <c:v>1862.6006666666665</c:v>
                </c:pt>
                <c:pt idx="61">
                  <c:v>1858.6586666666667</c:v>
                </c:pt>
                <c:pt idx="62">
                  <c:v>1845.2593333333334</c:v>
                </c:pt>
                <c:pt idx="63">
                  <c:v>1774.2733333333335</c:v>
                </c:pt>
                <c:pt idx="64">
                  <c:v>1783.9673333333333</c:v>
                </c:pt>
                <c:pt idx="65">
                  <c:v>1817.6893333333335</c:v>
                </c:pt>
                <c:pt idx="66">
                  <c:v>1767.2113333333334</c:v>
                </c:pt>
                <c:pt idx="67">
                  <c:v>1803.8186666666668</c:v>
                </c:pt>
                <c:pt idx="68">
                  <c:v>1973.0986666666668</c:v>
                </c:pt>
                <c:pt idx="69">
                  <c:v>1953.5646666666667</c:v>
                </c:pt>
                <c:pt idx="70">
                  <c:v>1971.7546666666667</c:v>
                </c:pt>
                <c:pt idx="71">
                  <c:v>1986.7266666666667</c:v>
                </c:pt>
                <c:pt idx="72">
                  <c:v>2037.9266666666667</c:v>
                </c:pt>
                <c:pt idx="73">
                  <c:v>2032.4873333333335</c:v>
                </c:pt>
                <c:pt idx="74">
                  <c:v>1941.0006666666668</c:v>
                </c:pt>
                <c:pt idx="75">
                  <c:v>1929.4013333333332</c:v>
                </c:pt>
                <c:pt idx="76">
                  <c:v>1981.9753333333333</c:v>
                </c:pt>
                <c:pt idx="77">
                  <c:v>1986.4380000000001</c:v>
                </c:pt>
                <c:pt idx="78">
                  <c:v>1982.3960000000002</c:v>
                </c:pt>
                <c:pt idx="79">
                  <c:v>1987.8959999999997</c:v>
                </c:pt>
                <c:pt idx="80">
                  <c:v>1970.2033333333334</c:v>
                </c:pt>
                <c:pt idx="81">
                  <c:v>2063.5213333333331</c:v>
                </c:pt>
                <c:pt idx="82">
                  <c:v>1937.2839999999999</c:v>
                </c:pt>
                <c:pt idx="83">
                  <c:v>1954.3526666666667</c:v>
                </c:pt>
                <c:pt idx="84">
                  <c:v>1924.8266666666664</c:v>
                </c:pt>
                <c:pt idx="85">
                  <c:v>1849.8860000000002</c:v>
                </c:pt>
                <c:pt idx="86">
                  <c:v>1792.9960000000001</c:v>
                </c:pt>
                <c:pt idx="87">
                  <c:v>1811.4840000000002</c:v>
                </c:pt>
                <c:pt idx="88">
                  <c:v>1761.402</c:v>
                </c:pt>
                <c:pt idx="89">
                  <c:v>1743.5419999999999</c:v>
                </c:pt>
                <c:pt idx="90">
                  <c:v>1792.1133333333332</c:v>
                </c:pt>
                <c:pt idx="91">
                  <c:v>1712.998</c:v>
                </c:pt>
                <c:pt idx="92">
                  <c:v>1430.1306666666665</c:v>
                </c:pt>
                <c:pt idx="93">
                  <c:v>1376.1219999999998</c:v>
                </c:pt>
                <c:pt idx="94">
                  <c:v>1199.8700000000001</c:v>
                </c:pt>
                <c:pt idx="95">
                  <c:v>1253.2853333333333</c:v>
                </c:pt>
              </c:numCache>
            </c:numRef>
          </c:val>
          <c:smooth val="1"/>
          <c:extLst>
            <c:ext xmlns:c16="http://schemas.microsoft.com/office/drawing/2014/chart" uri="{C3380CC4-5D6E-409C-BE32-E72D297353CC}">
              <c16:uniqueId val="{00000002-C72F-4A2D-8B45-264F16B96C7B}"/>
            </c:ext>
          </c:extLst>
        </c:ser>
        <c:dLbls>
          <c:showLegendKey val="0"/>
          <c:showVal val="0"/>
          <c:showCatName val="0"/>
          <c:showSerName val="0"/>
          <c:showPercent val="0"/>
          <c:showBubbleSize val="0"/>
        </c:dLbls>
        <c:smooth val="0"/>
        <c:axId val="249567144"/>
        <c:axId val="249567536"/>
      </c:lineChart>
      <c:catAx>
        <c:axId val="249567144"/>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567536"/>
        <c:crosses val="autoZero"/>
        <c:auto val="1"/>
        <c:lblAlgn val="ctr"/>
        <c:lblOffset val="100"/>
        <c:noMultiLvlLbl val="0"/>
      </c:catAx>
      <c:valAx>
        <c:axId val="249567536"/>
        <c:scaling>
          <c:orientation val="minMax"/>
          <c:min val="12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49567144"/>
        <c:crosses val="autoZero"/>
        <c:crossBetween val="between"/>
      </c:valAx>
      <c:spPr>
        <a:noFill/>
        <a:ln>
          <a:noFill/>
        </a:ln>
        <a:effectLst/>
      </c:spPr>
    </c:plotArea>
    <c:legend>
      <c:legendPos val="r"/>
      <c:layout>
        <c:manualLayout>
          <c:xMode val="edge"/>
          <c:yMode val="edge"/>
          <c:x val="0.11467307118851702"/>
          <c:y val="0.57269516276967869"/>
          <c:w val="0.27162563406008688"/>
          <c:h val="0.18763571915075561"/>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IN" sz="2160" b="1" i="0" u="none" strike="noStrike" kern="1200" spc="0" baseline="0">
                <a:solidFill>
                  <a:sysClr val="windowText" lastClr="000000"/>
                </a:solidFill>
                <a:latin typeface="+mn-lt"/>
                <a:ea typeface="+mn-ea"/>
                <a:cs typeface="+mn-cs"/>
              </a:defRPr>
            </a:pPr>
            <a:r>
              <a:rPr lang="en-US"/>
              <a:t>WR Demand Vs Wind on a typical day 06.07.2017</a:t>
            </a:r>
            <a:endParaRPr lang="en-IN"/>
          </a:p>
        </c:rich>
      </c:tx>
      <c:overlay val="0"/>
      <c:spPr>
        <a:noFill/>
        <a:ln>
          <a:noFill/>
        </a:ln>
        <a:effectLst/>
      </c:spPr>
      <c:txPr>
        <a:bodyPr rot="0" spcFirstLastPara="1" vertOverflow="ellipsis" vert="horz" wrap="square" anchor="ctr" anchorCtr="1"/>
        <a:lstStyle/>
        <a:p>
          <a:pPr>
            <a:defRPr lang="en-IN" sz="216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9014451051994577"/>
          <c:y val="0.2117903774414388"/>
          <c:w val="0.62967506794740813"/>
          <c:h val="0.5427644364613331"/>
        </c:manualLayout>
      </c:layout>
      <c:lineChart>
        <c:grouping val="standard"/>
        <c:varyColors val="0"/>
        <c:ser>
          <c:idx val="0"/>
          <c:order val="0"/>
          <c:tx>
            <c:strRef>
              <c:f>Sheet1!$I$8</c:f>
              <c:strCache>
                <c:ptCount val="1"/>
                <c:pt idx="0">
                  <c:v>WR Demand</c:v>
                </c:pt>
              </c:strCache>
            </c:strRef>
          </c:tx>
          <c:spPr>
            <a:ln w="28575" cap="rnd">
              <a:solidFill>
                <a:srgbClr val="FF0000"/>
              </a:solidFill>
              <a:round/>
            </a:ln>
            <a:effectLst/>
          </c:spPr>
          <c:marker>
            <c:symbol val="none"/>
          </c:marker>
          <c:val>
            <c:numRef>
              <c:f>Sheet1!$I$9:$I$32</c:f>
              <c:numCache>
                <c:formatCode>0</c:formatCode>
                <c:ptCount val="24"/>
                <c:pt idx="0">
                  <c:v>37464.246267249997</c:v>
                </c:pt>
                <c:pt idx="1">
                  <c:v>36251.624177999998</c:v>
                </c:pt>
                <c:pt idx="2">
                  <c:v>36000.342653</c:v>
                </c:pt>
                <c:pt idx="3">
                  <c:v>35667.171900000001</c:v>
                </c:pt>
                <c:pt idx="4">
                  <c:v>35793.527807750004</c:v>
                </c:pt>
                <c:pt idx="5">
                  <c:v>37114.011355250004</c:v>
                </c:pt>
                <c:pt idx="6">
                  <c:v>37991.138926500003</c:v>
                </c:pt>
                <c:pt idx="7">
                  <c:v>38973.484766000009</c:v>
                </c:pt>
                <c:pt idx="8">
                  <c:v>39239.299005250003</c:v>
                </c:pt>
                <c:pt idx="9">
                  <c:v>39834.024753500009</c:v>
                </c:pt>
                <c:pt idx="10">
                  <c:v>39968.377206000005</c:v>
                </c:pt>
                <c:pt idx="11">
                  <c:v>40135.335980250005</c:v>
                </c:pt>
                <c:pt idx="12">
                  <c:v>39714.0088865</c:v>
                </c:pt>
                <c:pt idx="13">
                  <c:v>39481.479281250002</c:v>
                </c:pt>
                <c:pt idx="14">
                  <c:v>40430.141646000004</c:v>
                </c:pt>
                <c:pt idx="15">
                  <c:v>40640.871529750002</c:v>
                </c:pt>
                <c:pt idx="16">
                  <c:v>39958.231326000001</c:v>
                </c:pt>
                <c:pt idx="17">
                  <c:v>39325.27954725</c:v>
                </c:pt>
                <c:pt idx="18">
                  <c:v>38854.06403275</c:v>
                </c:pt>
                <c:pt idx="19">
                  <c:v>40750.187933499998</c:v>
                </c:pt>
                <c:pt idx="20">
                  <c:v>41089.296119250008</c:v>
                </c:pt>
                <c:pt idx="21">
                  <c:v>39979.624711249999</c:v>
                </c:pt>
                <c:pt idx="22">
                  <c:v>40941.394825249998</c:v>
                </c:pt>
                <c:pt idx="23">
                  <c:v>39918.148863250004</c:v>
                </c:pt>
              </c:numCache>
            </c:numRef>
          </c:val>
          <c:smooth val="0"/>
          <c:extLst>
            <c:ext xmlns:c16="http://schemas.microsoft.com/office/drawing/2014/chart" uri="{C3380CC4-5D6E-409C-BE32-E72D297353CC}">
              <c16:uniqueId val="{00000000-8B11-4C5F-A1B2-586479E19011}"/>
            </c:ext>
          </c:extLst>
        </c:ser>
        <c:dLbls>
          <c:showLegendKey val="0"/>
          <c:showVal val="0"/>
          <c:showCatName val="0"/>
          <c:showSerName val="0"/>
          <c:showPercent val="0"/>
          <c:showBubbleSize val="0"/>
        </c:dLbls>
        <c:marker val="1"/>
        <c:smooth val="0"/>
        <c:axId val="249569496"/>
        <c:axId val="249569888"/>
      </c:lineChart>
      <c:lineChart>
        <c:grouping val="standard"/>
        <c:varyColors val="0"/>
        <c:ser>
          <c:idx val="1"/>
          <c:order val="1"/>
          <c:tx>
            <c:strRef>
              <c:f>Sheet1!$J$8</c:f>
              <c:strCache>
                <c:ptCount val="1"/>
                <c:pt idx="0">
                  <c:v>WR Wind</c:v>
                </c:pt>
              </c:strCache>
            </c:strRef>
          </c:tx>
          <c:spPr>
            <a:ln w="31750" cap="rnd">
              <a:solidFill>
                <a:srgbClr val="00B050"/>
              </a:solidFill>
              <a:prstDash val="solid"/>
              <a:round/>
            </a:ln>
            <a:effectLst/>
          </c:spPr>
          <c:marker>
            <c:symbol val="none"/>
          </c:marker>
          <c:val>
            <c:numRef>
              <c:f>Sheet1!$J$9:$J$32</c:f>
              <c:numCache>
                <c:formatCode>General</c:formatCode>
                <c:ptCount val="24"/>
                <c:pt idx="0">
                  <c:v>5594.9699999999993</c:v>
                </c:pt>
                <c:pt idx="1">
                  <c:v>5882.92</c:v>
                </c:pt>
                <c:pt idx="2">
                  <c:v>5808.11</c:v>
                </c:pt>
                <c:pt idx="3">
                  <c:v>5795.69</c:v>
                </c:pt>
                <c:pt idx="4">
                  <c:v>5467.45</c:v>
                </c:pt>
                <c:pt idx="5">
                  <c:v>5486.6900000000005</c:v>
                </c:pt>
                <c:pt idx="6">
                  <c:v>5158.59</c:v>
                </c:pt>
                <c:pt idx="7">
                  <c:v>4909.8899999999994</c:v>
                </c:pt>
                <c:pt idx="8">
                  <c:v>5525.38</c:v>
                </c:pt>
                <c:pt idx="9">
                  <c:v>6031.3099999999995</c:v>
                </c:pt>
                <c:pt idx="10">
                  <c:v>6380.2699999999995</c:v>
                </c:pt>
                <c:pt idx="11">
                  <c:v>6506.8</c:v>
                </c:pt>
                <c:pt idx="12">
                  <c:v>6683.9</c:v>
                </c:pt>
                <c:pt idx="13">
                  <c:v>6869</c:v>
                </c:pt>
                <c:pt idx="14">
                  <c:v>6933.73</c:v>
                </c:pt>
                <c:pt idx="15">
                  <c:v>6875.04</c:v>
                </c:pt>
                <c:pt idx="16">
                  <c:v>6885.28</c:v>
                </c:pt>
                <c:pt idx="17">
                  <c:v>6585.6799999999994</c:v>
                </c:pt>
                <c:pt idx="18">
                  <c:v>6371.4</c:v>
                </c:pt>
                <c:pt idx="19">
                  <c:v>5542.61</c:v>
                </c:pt>
                <c:pt idx="20">
                  <c:v>5016.2</c:v>
                </c:pt>
                <c:pt idx="21">
                  <c:v>4546</c:v>
                </c:pt>
                <c:pt idx="22">
                  <c:v>4716.2299999999996</c:v>
                </c:pt>
                <c:pt idx="23">
                  <c:v>4499.1900000000005</c:v>
                </c:pt>
              </c:numCache>
            </c:numRef>
          </c:val>
          <c:smooth val="0"/>
          <c:extLst>
            <c:ext xmlns:c16="http://schemas.microsoft.com/office/drawing/2014/chart" uri="{C3380CC4-5D6E-409C-BE32-E72D297353CC}">
              <c16:uniqueId val="{00000001-8B11-4C5F-A1B2-586479E19011}"/>
            </c:ext>
          </c:extLst>
        </c:ser>
        <c:dLbls>
          <c:showLegendKey val="0"/>
          <c:showVal val="0"/>
          <c:showCatName val="0"/>
          <c:showSerName val="0"/>
          <c:showPercent val="0"/>
          <c:showBubbleSize val="0"/>
        </c:dLbls>
        <c:marker val="1"/>
        <c:smooth val="0"/>
        <c:axId val="249570672"/>
        <c:axId val="249570280"/>
      </c:lineChart>
      <c:catAx>
        <c:axId val="249569496"/>
        <c:scaling>
          <c:orientation val="minMax"/>
        </c:scaling>
        <c:delete val="0"/>
        <c:axPos val="b"/>
        <c:title>
          <c:tx>
            <c:rich>
              <a:bodyPr rot="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r>
                  <a:rPr lang="en-IN" dirty="0"/>
                  <a:t>Hour</a:t>
                </a:r>
              </a:p>
            </c:rich>
          </c:tx>
          <c:layout>
            <c:manualLayout>
              <c:xMode val="edge"/>
              <c:yMode val="edge"/>
              <c:x val="0.61085324553929132"/>
              <c:y val="0.91921098626462217"/>
            </c:manualLayout>
          </c:layout>
          <c:overlay val="0"/>
          <c:spPr>
            <a:noFill/>
            <a:ln>
              <a:noFill/>
            </a:ln>
            <a:effectLst/>
          </c:spPr>
          <c:txPr>
            <a:bodyPr rot="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endParaRPr lang="en-US"/>
          </a:p>
        </c:txPr>
        <c:crossAx val="249569888"/>
        <c:crosses val="autoZero"/>
        <c:auto val="1"/>
        <c:lblAlgn val="ctr"/>
        <c:lblOffset val="100"/>
        <c:noMultiLvlLbl val="0"/>
      </c:catAx>
      <c:valAx>
        <c:axId val="249569888"/>
        <c:scaling>
          <c:orientation val="minMax"/>
          <c:min val="35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r>
                  <a:rPr lang="en-US"/>
                  <a:t>Demand in MW</a:t>
                </a:r>
                <a:endParaRPr lang="en-IN"/>
              </a:p>
            </c:rich>
          </c:tx>
          <c:overlay val="0"/>
          <c:spPr>
            <a:noFill/>
            <a:ln>
              <a:noFill/>
            </a:ln>
            <a:effectLst/>
          </c:spPr>
          <c:txPr>
            <a:bodyPr rot="-540000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a:defRPr lang="en-IN" sz="1800" b="1" i="0" u="none" strike="noStrike" kern="1200" baseline="0">
                <a:solidFill>
                  <a:sysClr val="windowText" lastClr="000000"/>
                </a:solidFill>
                <a:latin typeface="+mn-lt"/>
                <a:ea typeface="+mn-ea"/>
                <a:cs typeface="+mn-cs"/>
              </a:defRPr>
            </a:pPr>
            <a:endParaRPr lang="en-US"/>
          </a:p>
        </c:txPr>
        <c:crossAx val="249569496"/>
        <c:crosses val="autoZero"/>
        <c:crossBetween val="between"/>
      </c:valAx>
      <c:valAx>
        <c:axId val="249570280"/>
        <c:scaling>
          <c:orientation val="minMax"/>
          <c:min val="3500"/>
        </c:scaling>
        <c:delete val="0"/>
        <c:axPos val="r"/>
        <c:title>
          <c:tx>
            <c:rich>
              <a:bodyPr rot="-540000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r>
                  <a:rPr lang="en-US"/>
                  <a:t>Wind Generation in MW</a:t>
                </a:r>
                <a:endParaRPr lang="en-IN"/>
              </a:p>
            </c:rich>
          </c:tx>
          <c:layout>
            <c:manualLayout>
              <c:xMode val="edge"/>
              <c:yMode val="edge"/>
              <c:x val="0.93783420679342444"/>
              <c:y val="0.17944247498641133"/>
            </c:manualLayout>
          </c:layout>
          <c:overlay val="0"/>
          <c:spPr>
            <a:noFill/>
            <a:ln>
              <a:noFill/>
            </a:ln>
            <a:effectLst/>
          </c:spPr>
          <c:txPr>
            <a:bodyPr rot="-5400000" spcFirstLastPara="1" vertOverflow="ellipsis" vert="horz" wrap="square" anchor="ctr" anchorCtr="1"/>
            <a:lstStyle/>
            <a:p>
              <a:pPr>
                <a:defRPr lang="en-IN" sz="1800" b="1"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lgn="ctr">
              <a:defRPr lang="en-IN" sz="1800" b="1" i="0" u="none" strike="noStrike" kern="1200" baseline="0">
                <a:solidFill>
                  <a:sysClr val="windowText" lastClr="000000"/>
                </a:solidFill>
                <a:latin typeface="+mn-lt"/>
                <a:ea typeface="+mn-ea"/>
                <a:cs typeface="+mn-cs"/>
              </a:defRPr>
            </a:pPr>
            <a:endParaRPr lang="en-US"/>
          </a:p>
        </c:txPr>
        <c:crossAx val="249570672"/>
        <c:crosses val="max"/>
        <c:crossBetween val="between"/>
      </c:valAx>
      <c:catAx>
        <c:axId val="249570672"/>
        <c:scaling>
          <c:orientation val="minMax"/>
        </c:scaling>
        <c:delete val="1"/>
        <c:axPos val="b"/>
        <c:majorTickMark val="out"/>
        <c:minorTickMark val="none"/>
        <c:tickLblPos val="nextTo"/>
        <c:crossAx val="249570280"/>
        <c:crosses val="autoZero"/>
        <c:auto val="1"/>
        <c:lblAlgn val="ctr"/>
        <c:lblOffset val="100"/>
        <c:noMultiLvlLbl val="0"/>
      </c:catAx>
      <c:spPr>
        <a:noFill/>
        <a:ln>
          <a:solidFill>
            <a:schemeClr val="accent1"/>
          </a:solidFill>
        </a:ln>
        <a:effectLst/>
      </c:spPr>
    </c:plotArea>
    <c:legend>
      <c:legendPos val="t"/>
      <c:layout>
        <c:manualLayout>
          <c:xMode val="edge"/>
          <c:yMode val="edge"/>
          <c:x val="1.4880000146963229E-3"/>
          <c:y val="0.90810266561998698"/>
          <c:w val="0.49542103205354104"/>
          <c:h val="8.9782240033662197E-2"/>
        </c:manualLayout>
      </c:layout>
      <c:overlay val="0"/>
      <c:spPr>
        <a:noFill/>
        <a:ln>
          <a:noFill/>
        </a:ln>
        <a:effectLst/>
      </c:spPr>
      <c:txPr>
        <a:bodyPr rot="0" spcFirstLastPara="1" vertOverflow="ellipsis" vert="horz" wrap="square" anchor="ctr" anchorCtr="1"/>
        <a:lstStyle/>
        <a:p>
          <a:pPr>
            <a:defRPr lang="en-IN"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gradFill>
      <a:gsLst>
        <a:gs pos="0">
          <a:schemeClr val="accent1">
            <a:lumMod val="5000"/>
            <a:lumOff val="95000"/>
          </a:schemeClr>
        </a:gs>
        <a:gs pos="59000">
          <a:schemeClr val="bg1"/>
        </a:gs>
        <a:gs pos="83000">
          <a:schemeClr val="accent1">
            <a:lumMod val="20000"/>
            <a:lumOff val="80000"/>
          </a:schemeClr>
        </a:gs>
        <a:gs pos="100000">
          <a:schemeClr val="accent1">
            <a:lumMod val="30000"/>
            <a:lumOff val="70000"/>
          </a:schemeClr>
        </a:gs>
      </a:gsLst>
      <a:lin ang="5400000" scaled="1"/>
    </a:gradFill>
    <a:ln w="9525" cap="flat" cmpd="sng" algn="ctr">
      <a:noFill/>
      <a:round/>
    </a:ln>
    <a:effectLst/>
  </c:spPr>
  <c:txPr>
    <a:bodyPr/>
    <a:lstStyle/>
    <a:p>
      <a:pPr algn="ctr">
        <a:defRPr lang="en-IN" sz="1800" b="1" i="0" u="none" strike="noStrike" kern="1200" baseline="0">
          <a:solidFill>
            <a:sysClr val="windowText" lastClr="000000"/>
          </a:solidFill>
          <a:latin typeface="+mn-lt"/>
          <a:ea typeface="+mn-ea"/>
          <a:cs typeface="+mn-cs"/>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dirty="0"/>
              <a:t>Western Region Fuel wise Installed </a:t>
            </a:r>
            <a:r>
              <a:rPr lang="en-US" sz="2000" dirty="0" smtClean="0"/>
              <a:t>capacity as on April’18 </a:t>
            </a:r>
            <a:endParaRPr lang="en-US" sz="2000" dirty="0"/>
          </a:p>
        </c:rich>
      </c:tx>
      <c:layout>
        <c:manualLayout>
          <c:xMode val="edge"/>
          <c:yMode val="edge"/>
          <c:x val="0.28030215091038141"/>
          <c:y val="1.3424143458230066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1.0979804776745173E-2"/>
          <c:y val="0.11884614179969305"/>
          <c:w val="0.96974281391830564"/>
          <c:h val="0.81220634850227069"/>
        </c:manualLayout>
      </c:layout>
      <c:ofPieChart>
        <c:ofPieType val="pie"/>
        <c:varyColors val="1"/>
        <c:ser>
          <c:idx val="0"/>
          <c:order val="0"/>
          <c:tx>
            <c:strRef>
              <c:f>Sheet1!$B$19</c:f>
              <c:strCache>
                <c:ptCount val="1"/>
                <c:pt idx="0">
                  <c:v>WR</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A04-41E0-BCCC-A00F4E00C46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A04-41E0-BCCC-A00F4E00C46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A04-41E0-BCCC-A00F4E00C46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A04-41E0-BCCC-A00F4E00C46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EA04-41E0-BCCC-A00F4E00C46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EA04-41E0-BCCC-A00F4E00C46D}"/>
              </c:ext>
            </c:extLst>
          </c:dPt>
          <c:dPt>
            <c:idx val="6"/>
            <c:bubble3D val="0"/>
            <c:spPr>
              <a:solidFill>
                <a:srgbClr val="FFFF00"/>
              </a:solidFill>
              <a:ln w="19050">
                <a:solidFill>
                  <a:schemeClr val="lt1"/>
                </a:solidFill>
              </a:ln>
              <a:effectLst/>
            </c:spPr>
            <c:extLst>
              <c:ext xmlns:c16="http://schemas.microsoft.com/office/drawing/2014/chart" uri="{C3380CC4-5D6E-409C-BE32-E72D297353CC}">
                <c16:uniqueId val="{0000000D-EA04-41E0-BCCC-A00F4E00C46D}"/>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EA04-41E0-BCCC-A00F4E00C46D}"/>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EA04-41E0-BCCC-A00F4E00C46D}"/>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EA04-41E0-BCCC-A00F4E00C46D}"/>
              </c:ext>
            </c:extLst>
          </c:dPt>
          <c:dLbls>
            <c:dLbl>
              <c:idx val="0"/>
              <c:layout>
                <c:manualLayout>
                  <c:x val="5.6208395729674884E-2"/>
                  <c:y val="-0.28227289324920635"/>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EA04-41E0-BCCC-A00F4E00C46D}"/>
                </c:ext>
              </c:extLst>
            </c:dLbl>
            <c:dLbl>
              <c:idx val="1"/>
              <c:layout>
                <c:manualLayout>
                  <c:x val="-0.14104041835920283"/>
                  <c:y val="8.4327792359288417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EA04-41E0-BCCC-A00F4E00C46D}"/>
                </c:ext>
              </c:extLst>
            </c:dLbl>
            <c:dLbl>
              <c:idx val="2"/>
              <c:layout>
                <c:manualLayout>
                  <c:x val="-2.4488981686827543E-2"/>
                  <c:y val="2.2696634721439252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EA04-41E0-BCCC-A00F4E00C46D}"/>
                </c:ext>
              </c:extLst>
            </c:dLbl>
            <c:dLbl>
              <c:idx val="3"/>
              <c:layout>
                <c:manualLayout>
                  <c:x val="6.5889582138519989E-2"/>
                  <c:y val="2.9301576019020073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7-EA04-41E0-BCCC-A00F4E00C46D}"/>
                </c:ext>
              </c:extLst>
            </c:dLbl>
            <c:dLbl>
              <c:idx val="4"/>
              <c:layout>
                <c:manualLayout>
                  <c:x val="4.8567689773636777E-2"/>
                  <c:y val="2.0913502781930954E-2"/>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9-EA04-41E0-BCCC-A00F4E00C46D}"/>
                </c:ext>
              </c:extLst>
            </c:dLbl>
            <c:dLbl>
              <c:idx val="7"/>
              <c:layout>
                <c:manualLayout>
                  <c:x val="-7.4444310258763663E-2"/>
                  <c:y val="7.9730365414112307E-4"/>
                </c:manualLayout>
              </c:layout>
              <c:dLblPos val="bestFit"/>
              <c:showLegendKey val="0"/>
              <c:showVal val="1"/>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F-EA04-41E0-BCCC-A00F4E00C46D}"/>
                </c:ext>
              </c:extLst>
            </c:dLbl>
            <c:dLbl>
              <c:idx val="9"/>
              <c:tx>
                <c:rich>
                  <a:bodyPr/>
                  <a:lstStyle/>
                  <a:p>
                    <a:r>
                      <a:rPr lang="en-US"/>
                      <a:t>RES</a:t>
                    </a:r>
                    <a:r>
                      <a:rPr lang="en-US" baseline="0"/>
                      <a:t>, </a:t>
                    </a:r>
                    <a:fld id="{621D8CBA-FA1B-413F-8C55-6AC31639C8E3}" type="VALUE">
                      <a:rPr lang="en-US" baseline="0"/>
                      <a:pPr/>
                      <a:t>[VALUE]</a:t>
                    </a:fld>
                    <a:r>
                      <a:rPr lang="en-US" baseline="0"/>
                      <a:t>, </a:t>
                    </a:r>
                    <a:fld id="{2ABFE465-B07A-49BB-9404-7BBD2474941D}" type="PERCENTAGE">
                      <a:rPr lang="en-US" baseline="0"/>
                      <a:pPr/>
                      <a:t>[PERCENTAGE]</a:t>
                    </a:fld>
                    <a:endParaRPr lang="en-US" baseline="0"/>
                  </a:p>
                </c:rich>
              </c:tx>
              <c:dLblPos val="in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EA04-41E0-BCCC-A00F4E00C46D}"/>
                </c:ext>
              </c:extLst>
            </c:dLbl>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dLblPos val="in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Sheet1!$C$18:$J$18</c:f>
              <c:strCache>
                <c:ptCount val="8"/>
                <c:pt idx="0">
                  <c:v>Coal</c:v>
                </c:pt>
                <c:pt idx="1">
                  <c:v>Gas</c:v>
                </c:pt>
                <c:pt idx="2">
                  <c:v>Diesel</c:v>
                </c:pt>
                <c:pt idx="3">
                  <c:v>Nuclear</c:v>
                </c:pt>
                <c:pt idx="4">
                  <c:v>Hydro</c:v>
                </c:pt>
                <c:pt idx="5">
                  <c:v>Wind</c:v>
                </c:pt>
                <c:pt idx="6">
                  <c:v>Solar</c:v>
                </c:pt>
                <c:pt idx="7">
                  <c:v>Hydro/Bio</c:v>
                </c:pt>
              </c:strCache>
            </c:strRef>
          </c:cat>
          <c:val>
            <c:numRef>
              <c:f>Sheet1!$C$19:$J$19</c:f>
              <c:numCache>
                <c:formatCode>0</c:formatCode>
                <c:ptCount val="8"/>
                <c:pt idx="0">
                  <c:v>70608.62</c:v>
                </c:pt>
                <c:pt idx="1">
                  <c:v>10806.49</c:v>
                </c:pt>
                <c:pt idx="2">
                  <c:v>0</c:v>
                </c:pt>
                <c:pt idx="3">
                  <c:v>1840</c:v>
                </c:pt>
                <c:pt idx="4">
                  <c:v>7447.5</c:v>
                </c:pt>
                <c:pt idx="5">
                  <c:v>12789</c:v>
                </c:pt>
                <c:pt idx="6">
                  <c:v>4171</c:v>
                </c:pt>
                <c:pt idx="7">
                  <c:v>2726.0499999999993</c:v>
                </c:pt>
              </c:numCache>
            </c:numRef>
          </c:val>
          <c:extLst>
            <c:ext xmlns:c16="http://schemas.microsoft.com/office/drawing/2014/chart" uri="{C3380CC4-5D6E-409C-BE32-E72D297353CC}">
              <c16:uniqueId val="{00000014-EA04-41E0-BCCC-A00F4E00C46D}"/>
            </c:ext>
          </c:extLst>
        </c:ser>
        <c:dLbls>
          <c:dLblPos val="inEnd"/>
          <c:showLegendKey val="0"/>
          <c:showVal val="0"/>
          <c:showCatName val="0"/>
          <c:showSerName val="0"/>
          <c:showPercent val="1"/>
          <c:showBubbleSize val="0"/>
          <c:showLeaderLines val="1"/>
        </c:dLbls>
        <c:gapWidth val="100"/>
        <c:splitType val="pos"/>
        <c:splitPos val="3"/>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manualLayout>
          <c:xMode val="edge"/>
          <c:yMode val="edge"/>
          <c:x val="0.14721247164587667"/>
          <c:y val="0.93922282659762168"/>
          <c:w val="0.72336942554753358"/>
          <c:h val="6.0777173402378294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legend>
    <c:plotVisOnly val="1"/>
    <c:dispBlanksAs val="zero"/>
    <c:showDLblsOverMax val="0"/>
  </c:chart>
  <c:spPr>
    <a:noFill/>
    <a:ln>
      <a:noFill/>
    </a:ln>
    <a:effectLst/>
  </c:spPr>
  <c:txPr>
    <a:bodyPr/>
    <a:lstStyle/>
    <a:p>
      <a:pPr>
        <a:defRPr sz="1400" b="1">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r>
              <a:rPr lang="en-US" sz="2000"/>
              <a:t>Target for Wind capacity addition by 2022</a:t>
            </a:r>
          </a:p>
        </c:rich>
      </c:tx>
      <c:layout/>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9.9534387454327758E-2"/>
          <c:y val="0.11781067706714574"/>
          <c:w val="0.8832915400628365"/>
          <c:h val="0.69962705308101991"/>
        </c:manualLayout>
      </c:layout>
      <c:barChart>
        <c:barDir val="col"/>
        <c:grouping val="clustered"/>
        <c:varyColors val="0"/>
        <c:ser>
          <c:idx val="0"/>
          <c:order val="0"/>
          <c:tx>
            <c:strRef>
              <c:f>ruff!$F$54</c:f>
              <c:strCache>
                <c:ptCount val="1"/>
                <c:pt idx="0">
                  <c:v>As on Apr'18 (A)</c:v>
                </c:pt>
              </c:strCache>
            </c:strRef>
          </c:tx>
          <c:spPr>
            <a:solidFill>
              <a:schemeClr val="accent1"/>
            </a:solidFill>
            <a:ln>
              <a:noFill/>
            </a:ln>
            <a:effectLst/>
          </c:spPr>
          <c:invertIfNegative val="0"/>
          <c:cat>
            <c:strRef>
              <c:f>ruff!$E$55:$E$58</c:f>
              <c:strCache>
                <c:ptCount val="4"/>
                <c:pt idx="0">
                  <c:v>Gujarat</c:v>
                </c:pt>
                <c:pt idx="1">
                  <c:v>Maharashtra</c:v>
                </c:pt>
                <c:pt idx="2">
                  <c:v>Madhya Pradesh</c:v>
                </c:pt>
                <c:pt idx="3">
                  <c:v>Total WR</c:v>
                </c:pt>
              </c:strCache>
            </c:strRef>
          </c:cat>
          <c:val>
            <c:numRef>
              <c:f>ruff!$F$55:$F$58</c:f>
              <c:numCache>
                <c:formatCode>0</c:formatCode>
                <c:ptCount val="4"/>
                <c:pt idx="0">
                  <c:v>5575</c:v>
                </c:pt>
                <c:pt idx="1">
                  <c:v>4775.51</c:v>
                </c:pt>
                <c:pt idx="2">
                  <c:v>2438</c:v>
                </c:pt>
                <c:pt idx="3">
                  <c:v>12788.51</c:v>
                </c:pt>
              </c:numCache>
            </c:numRef>
          </c:val>
          <c:extLst>
            <c:ext xmlns:c16="http://schemas.microsoft.com/office/drawing/2014/chart" uri="{C3380CC4-5D6E-409C-BE32-E72D297353CC}">
              <c16:uniqueId val="{00000000-1D4E-4558-A2A2-8BE911C9A973}"/>
            </c:ext>
          </c:extLst>
        </c:ser>
        <c:ser>
          <c:idx val="1"/>
          <c:order val="1"/>
          <c:tx>
            <c:strRef>
              <c:f>ruff!$G$54</c:f>
              <c:strCache>
                <c:ptCount val="1"/>
                <c:pt idx="0">
                  <c:v>Target by Year 2022 (B)</c:v>
                </c:pt>
              </c:strCache>
            </c:strRef>
          </c:tx>
          <c:spPr>
            <a:solidFill>
              <a:schemeClr val="accent2"/>
            </a:solidFill>
            <a:ln>
              <a:noFill/>
            </a:ln>
            <a:effectLst/>
          </c:spPr>
          <c:invertIfNegative val="0"/>
          <c:cat>
            <c:strRef>
              <c:f>ruff!$E$55:$E$58</c:f>
              <c:strCache>
                <c:ptCount val="4"/>
                <c:pt idx="0">
                  <c:v>Gujarat</c:v>
                </c:pt>
                <c:pt idx="1">
                  <c:v>Maharashtra</c:v>
                </c:pt>
                <c:pt idx="2">
                  <c:v>Madhya Pradesh</c:v>
                </c:pt>
                <c:pt idx="3">
                  <c:v>Total WR</c:v>
                </c:pt>
              </c:strCache>
            </c:strRef>
          </c:cat>
          <c:val>
            <c:numRef>
              <c:f>ruff!$G$55:$G$58</c:f>
              <c:numCache>
                <c:formatCode>General</c:formatCode>
                <c:ptCount val="4"/>
                <c:pt idx="0">
                  <c:v>8800</c:v>
                </c:pt>
                <c:pt idx="1">
                  <c:v>7600</c:v>
                </c:pt>
                <c:pt idx="2">
                  <c:v>6200</c:v>
                </c:pt>
                <c:pt idx="3">
                  <c:v>22600</c:v>
                </c:pt>
              </c:numCache>
            </c:numRef>
          </c:val>
          <c:extLst>
            <c:ext xmlns:c16="http://schemas.microsoft.com/office/drawing/2014/chart" uri="{C3380CC4-5D6E-409C-BE32-E72D297353CC}">
              <c16:uniqueId val="{00000001-1D4E-4558-A2A2-8BE911C9A973}"/>
            </c:ext>
          </c:extLst>
        </c:ser>
        <c:dLbls>
          <c:showLegendKey val="0"/>
          <c:showVal val="0"/>
          <c:showCatName val="0"/>
          <c:showSerName val="0"/>
          <c:showPercent val="0"/>
          <c:showBubbleSize val="0"/>
        </c:dLbls>
        <c:gapWidth val="219"/>
        <c:overlap val="-27"/>
        <c:axId val="215341080"/>
        <c:axId val="215341472"/>
      </c:barChart>
      <c:catAx>
        <c:axId val="215341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1472"/>
        <c:crosses val="autoZero"/>
        <c:auto val="1"/>
        <c:lblAlgn val="ctr"/>
        <c:lblOffset val="100"/>
        <c:noMultiLvlLbl val="0"/>
      </c:catAx>
      <c:valAx>
        <c:axId val="2153414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MW</a:t>
                </a:r>
              </a:p>
            </c:rich>
          </c:tx>
          <c:layout/>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1080"/>
        <c:crosses val="autoZero"/>
        <c:crossBetween val="between"/>
      </c:valAx>
      <c:spPr>
        <a:solidFill>
          <a:schemeClr val="bg1"/>
        </a:solidFill>
        <a:ln>
          <a:noFill/>
        </a:ln>
        <a:effectLst/>
      </c:spPr>
    </c:plotArea>
    <c:legend>
      <c:legendPos val="b"/>
      <c:layout>
        <c:manualLayout>
          <c:xMode val="edge"/>
          <c:yMode val="edge"/>
          <c:x val="0.11275484730063781"/>
          <c:y val="0.91066819772528429"/>
          <c:w val="0.82695144173929491"/>
          <c:h val="8.2328175146973187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6">
        <a:lumMod val="20000"/>
        <a:lumOff val="80000"/>
      </a:schemeClr>
    </a:solidFill>
    <a:ln w="9525" cap="flat" cmpd="sng" algn="ctr">
      <a:solidFill>
        <a:schemeClr val="tx1">
          <a:lumMod val="15000"/>
          <a:lumOff val="85000"/>
        </a:schemeClr>
      </a:solidFill>
      <a:round/>
    </a:ln>
    <a:effectLst/>
  </c:spPr>
  <c:txPr>
    <a:bodyPr/>
    <a:lstStyle/>
    <a:p>
      <a:pPr>
        <a:defRPr sz="1400" b="1">
          <a:solidFill>
            <a:sysClr val="windowText" lastClr="000000"/>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r>
              <a:rPr lang="en-US" sz="2000"/>
              <a:t>Target for Solar Installed Capacity by 2022</a:t>
            </a:r>
          </a:p>
        </c:rich>
      </c:tx>
      <c:layout/>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0349903727431016"/>
          <c:y val="0.1000702386456092"/>
          <c:w val="0.86594544361197712"/>
          <c:h val="0.60993879983203159"/>
        </c:manualLayout>
      </c:layout>
      <c:barChart>
        <c:barDir val="col"/>
        <c:grouping val="clustered"/>
        <c:varyColors val="0"/>
        <c:ser>
          <c:idx val="0"/>
          <c:order val="0"/>
          <c:tx>
            <c:strRef>
              <c:f>ruff!$F$37</c:f>
              <c:strCache>
                <c:ptCount val="1"/>
                <c:pt idx="0">
                  <c:v>As on Apr'18 (A)</c:v>
                </c:pt>
              </c:strCache>
            </c:strRef>
          </c:tx>
          <c:spPr>
            <a:solidFill>
              <a:schemeClr val="accent1"/>
            </a:solidFill>
            <a:ln>
              <a:noFill/>
            </a:ln>
            <a:effectLst/>
          </c:spPr>
          <c:invertIfNegative val="0"/>
          <c:cat>
            <c:strRef>
              <c:f>ruff!$E$38:$E$45</c:f>
              <c:strCache>
                <c:ptCount val="8"/>
                <c:pt idx="0">
                  <c:v>Gujarat</c:v>
                </c:pt>
                <c:pt idx="1">
                  <c:v>Maharashtra</c:v>
                </c:pt>
                <c:pt idx="2">
                  <c:v>Madhya Pradesh</c:v>
                </c:pt>
                <c:pt idx="3">
                  <c:v>Chhattisgarh</c:v>
                </c:pt>
                <c:pt idx="4">
                  <c:v>Daman &amp; Diu</c:v>
                </c:pt>
                <c:pt idx="5">
                  <c:v>DNH</c:v>
                </c:pt>
                <c:pt idx="6">
                  <c:v>Goa</c:v>
                </c:pt>
                <c:pt idx="7">
                  <c:v>WR</c:v>
                </c:pt>
              </c:strCache>
            </c:strRef>
          </c:cat>
          <c:val>
            <c:numRef>
              <c:f>ruff!$F$38:$F$45</c:f>
              <c:numCache>
                <c:formatCode>0</c:formatCode>
                <c:ptCount val="8"/>
                <c:pt idx="0">
                  <c:v>1493.31</c:v>
                </c:pt>
                <c:pt idx="1">
                  <c:v>1305</c:v>
                </c:pt>
                <c:pt idx="2">
                  <c:v>1282.5</c:v>
                </c:pt>
                <c:pt idx="3">
                  <c:v>76</c:v>
                </c:pt>
                <c:pt idx="4">
                  <c:v>10</c:v>
                </c:pt>
                <c:pt idx="5">
                  <c:v>4.0999999999999996</c:v>
                </c:pt>
                <c:pt idx="7">
                  <c:v>4170.91</c:v>
                </c:pt>
              </c:numCache>
            </c:numRef>
          </c:val>
          <c:extLst>
            <c:ext xmlns:c16="http://schemas.microsoft.com/office/drawing/2014/chart" uri="{C3380CC4-5D6E-409C-BE32-E72D297353CC}">
              <c16:uniqueId val="{00000000-0AF5-46F4-9593-C32697D823A0}"/>
            </c:ext>
          </c:extLst>
        </c:ser>
        <c:ser>
          <c:idx val="1"/>
          <c:order val="1"/>
          <c:tx>
            <c:strRef>
              <c:f>ruff!$G$37</c:f>
              <c:strCache>
                <c:ptCount val="1"/>
                <c:pt idx="0">
                  <c:v>Target by Year 2022 (B)</c:v>
                </c:pt>
              </c:strCache>
            </c:strRef>
          </c:tx>
          <c:spPr>
            <a:solidFill>
              <a:schemeClr val="accent2"/>
            </a:solidFill>
            <a:ln>
              <a:noFill/>
            </a:ln>
            <a:effectLst/>
          </c:spPr>
          <c:invertIfNegative val="0"/>
          <c:cat>
            <c:strRef>
              <c:f>ruff!$E$38:$E$45</c:f>
              <c:strCache>
                <c:ptCount val="8"/>
                <c:pt idx="0">
                  <c:v>Gujarat</c:v>
                </c:pt>
                <c:pt idx="1">
                  <c:v>Maharashtra</c:v>
                </c:pt>
                <c:pt idx="2">
                  <c:v>Madhya Pradesh</c:v>
                </c:pt>
                <c:pt idx="3">
                  <c:v>Chhattisgarh</c:v>
                </c:pt>
                <c:pt idx="4">
                  <c:v>Daman &amp; Diu</c:v>
                </c:pt>
                <c:pt idx="5">
                  <c:v>DNH</c:v>
                </c:pt>
                <c:pt idx="6">
                  <c:v>Goa</c:v>
                </c:pt>
                <c:pt idx="7">
                  <c:v>WR</c:v>
                </c:pt>
              </c:strCache>
            </c:strRef>
          </c:cat>
          <c:val>
            <c:numRef>
              <c:f>ruff!$G$38:$G$45</c:f>
              <c:numCache>
                <c:formatCode>#,##0</c:formatCode>
                <c:ptCount val="8"/>
                <c:pt idx="0">
                  <c:v>8020</c:v>
                </c:pt>
                <c:pt idx="1">
                  <c:v>11926</c:v>
                </c:pt>
                <c:pt idx="2">
                  <c:v>5675</c:v>
                </c:pt>
                <c:pt idx="3">
                  <c:v>1783</c:v>
                </c:pt>
                <c:pt idx="4" formatCode="General">
                  <c:v>199</c:v>
                </c:pt>
                <c:pt idx="5" formatCode="General">
                  <c:v>449</c:v>
                </c:pt>
                <c:pt idx="6" formatCode="General">
                  <c:v>358</c:v>
                </c:pt>
                <c:pt idx="7">
                  <c:v>28410</c:v>
                </c:pt>
              </c:numCache>
            </c:numRef>
          </c:val>
          <c:extLst>
            <c:ext xmlns:c16="http://schemas.microsoft.com/office/drawing/2014/chart" uri="{C3380CC4-5D6E-409C-BE32-E72D297353CC}">
              <c16:uniqueId val="{00000001-0AF5-46F4-9593-C32697D823A0}"/>
            </c:ext>
          </c:extLst>
        </c:ser>
        <c:dLbls>
          <c:showLegendKey val="0"/>
          <c:showVal val="0"/>
          <c:showCatName val="0"/>
          <c:showSerName val="0"/>
          <c:showPercent val="0"/>
          <c:showBubbleSize val="0"/>
        </c:dLbls>
        <c:gapWidth val="219"/>
        <c:overlap val="-27"/>
        <c:axId val="215342648"/>
        <c:axId val="215343040"/>
      </c:barChart>
      <c:catAx>
        <c:axId val="215342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3040"/>
        <c:crosses val="autoZero"/>
        <c:auto val="1"/>
        <c:lblAlgn val="ctr"/>
        <c:lblOffset val="100"/>
        <c:noMultiLvlLbl val="0"/>
      </c:catAx>
      <c:valAx>
        <c:axId val="2153430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1" i="0" u="none" strike="noStrike" kern="1200" baseline="0">
                    <a:solidFill>
                      <a:sysClr val="windowText" lastClr="000000"/>
                    </a:solidFill>
                    <a:latin typeface="+mn-lt"/>
                    <a:ea typeface="+mn-ea"/>
                    <a:cs typeface="+mn-cs"/>
                  </a:defRPr>
                </a:pPr>
                <a:r>
                  <a:rPr lang="en-US" sz="1100"/>
                  <a:t>MW</a:t>
                </a:r>
              </a:p>
            </c:rich>
          </c:tx>
          <c:layout>
            <c:manualLayout>
              <c:xMode val="edge"/>
              <c:yMode val="edge"/>
              <c:x val="9.6867503256121042E-3"/>
              <c:y val="0.43362930414797868"/>
            </c:manualLayout>
          </c:layout>
          <c:overlay val="0"/>
          <c:spPr>
            <a:noFill/>
            <a:ln>
              <a:noFill/>
            </a:ln>
            <a:effectLst/>
          </c:spPr>
          <c:txPr>
            <a:bodyPr rot="-5400000" spcFirstLastPara="1" vertOverflow="ellipsis" vert="horz" wrap="square" anchor="ctr" anchorCtr="1"/>
            <a:lstStyle/>
            <a:p>
              <a:pPr>
                <a:defRPr sz="11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2648"/>
        <c:crosses val="autoZero"/>
        <c:crossBetween val="between"/>
      </c:valAx>
      <c:spPr>
        <a:solidFill>
          <a:schemeClr val="bg1"/>
        </a:solidFill>
        <a:ln>
          <a:noFill/>
        </a:ln>
        <a:effectLst/>
      </c:spPr>
    </c:plotArea>
    <c:legend>
      <c:legendPos val="b"/>
      <c:layout>
        <c:manualLayout>
          <c:xMode val="edge"/>
          <c:yMode val="edge"/>
          <c:x val="0.21050095356785442"/>
          <c:y val="0.92331575832924706"/>
          <c:w val="0.58859041900337994"/>
          <c:h val="7.6684241670752953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4">
        <a:lumMod val="20000"/>
        <a:lumOff val="80000"/>
      </a:schemeClr>
    </a:solidFill>
    <a:ln w="9525" cap="flat" cmpd="sng" algn="ctr">
      <a:solidFill>
        <a:schemeClr val="tx1">
          <a:lumMod val="15000"/>
          <a:lumOff val="85000"/>
        </a:schemeClr>
      </a:solidFill>
      <a:round/>
    </a:ln>
    <a:effectLst/>
  </c:spPr>
  <c:txPr>
    <a:bodyPr/>
    <a:lstStyle/>
    <a:p>
      <a:pPr>
        <a:defRPr sz="1400" b="1">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r>
              <a:rPr lang="en-US" sz="1600" dirty="0" err="1" smtClean="0"/>
              <a:t>Maha</a:t>
            </a:r>
            <a:r>
              <a:rPr lang="en-US" sz="1600" dirty="0" smtClean="0"/>
              <a:t>. Wind Gen. </a:t>
            </a:r>
            <a:r>
              <a:rPr lang="en-US" sz="1600" dirty="0"/>
              <a:t>SCADA Vs State data_02-05-2018</a:t>
            </a:r>
          </a:p>
        </c:rich>
      </c:tx>
      <c:overlay val="0"/>
      <c:spPr>
        <a:noFill/>
        <a:ln>
          <a:noFill/>
        </a:ln>
        <a:effectLst/>
      </c:spPr>
      <c:txPr>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359091105868836"/>
          <c:y val="8.9944970428802923E-2"/>
          <c:w val="0.84906869067653079"/>
          <c:h val="0.77950300647358339"/>
        </c:manualLayout>
      </c:layout>
      <c:lineChart>
        <c:grouping val="standard"/>
        <c:varyColors val="0"/>
        <c:ser>
          <c:idx val="2"/>
          <c:order val="0"/>
          <c:tx>
            <c:strRef>
              <c:f>Sheet1!$E$3</c:f>
              <c:strCache>
                <c:ptCount val="1"/>
                <c:pt idx="0">
                  <c:v>Wind_SCADA</c:v>
                </c:pt>
              </c:strCache>
            </c:strRef>
          </c:tx>
          <c:spPr>
            <a:ln w="34925" cap="rnd">
              <a:solidFill>
                <a:srgbClr val="FF0000"/>
              </a:solidFill>
              <a:round/>
            </a:ln>
            <a:effectLst/>
          </c:spPr>
          <c:marker>
            <c:symbol val="none"/>
          </c:marker>
          <c:val>
            <c:numRef>
              <c:f>Sheet1!$G$4:$G$27</c:f>
              <c:numCache>
                <c:formatCode>General</c:formatCode>
                <c:ptCount val="24"/>
                <c:pt idx="0">
                  <c:v>598.40962999999999</c:v>
                </c:pt>
                <c:pt idx="1">
                  <c:v>571.00966833333337</c:v>
                </c:pt>
                <c:pt idx="2">
                  <c:v>566.31909666666672</c:v>
                </c:pt>
                <c:pt idx="3">
                  <c:v>541.72443666666675</c:v>
                </c:pt>
                <c:pt idx="4">
                  <c:v>507.58586833333334</c:v>
                </c:pt>
                <c:pt idx="5">
                  <c:v>509.65970999999996</c:v>
                </c:pt>
                <c:pt idx="6">
                  <c:v>438.38838666666641</c:v>
                </c:pt>
                <c:pt idx="7">
                  <c:v>320.16176666666672</c:v>
                </c:pt>
                <c:pt idx="8">
                  <c:v>254.05401499999985</c:v>
                </c:pt>
                <c:pt idx="9">
                  <c:v>253.89881</c:v>
                </c:pt>
                <c:pt idx="10">
                  <c:v>130.15421807352701</c:v>
                </c:pt>
                <c:pt idx="11">
                  <c:v>129.42120552062988</c:v>
                </c:pt>
                <c:pt idx="12">
                  <c:v>176.86579208374025</c:v>
                </c:pt>
                <c:pt idx="13">
                  <c:v>199.9823028564453</c:v>
                </c:pt>
                <c:pt idx="14">
                  <c:v>203.59700190226238</c:v>
                </c:pt>
                <c:pt idx="15">
                  <c:v>219.44192479451496</c:v>
                </c:pt>
                <c:pt idx="16">
                  <c:v>260.66641743977863</c:v>
                </c:pt>
                <c:pt idx="17">
                  <c:v>446.10787353515627</c:v>
                </c:pt>
                <c:pt idx="18">
                  <c:v>562.87128702799475</c:v>
                </c:pt>
                <c:pt idx="19">
                  <c:v>608.76310017903643</c:v>
                </c:pt>
                <c:pt idx="20">
                  <c:v>663.52592569986984</c:v>
                </c:pt>
                <c:pt idx="21">
                  <c:v>688.03712259928386</c:v>
                </c:pt>
                <c:pt idx="22">
                  <c:v>673.50643107096357</c:v>
                </c:pt>
                <c:pt idx="23">
                  <c:v>640.95450439453123</c:v>
                </c:pt>
              </c:numCache>
            </c:numRef>
          </c:val>
          <c:smooth val="1"/>
          <c:extLst>
            <c:ext xmlns:c16="http://schemas.microsoft.com/office/drawing/2014/chart" uri="{C3380CC4-5D6E-409C-BE32-E72D297353CC}">
              <c16:uniqueId val="{00000000-7C8F-4EBD-9594-D7D7AF5ECE6E}"/>
            </c:ext>
          </c:extLst>
        </c:ser>
        <c:ser>
          <c:idx val="4"/>
          <c:order val="1"/>
          <c:tx>
            <c:strRef>
              <c:f>Sheet1!$N$3</c:f>
              <c:strCache>
                <c:ptCount val="1"/>
                <c:pt idx="0">
                  <c:v>Wind_State</c:v>
                </c:pt>
              </c:strCache>
            </c:strRef>
          </c:tx>
          <c:spPr>
            <a:ln w="34925" cap="rnd">
              <a:solidFill>
                <a:srgbClr val="0070C0"/>
              </a:solidFill>
              <a:round/>
            </a:ln>
            <a:effectLst/>
          </c:spPr>
          <c:marker>
            <c:symbol val="none"/>
          </c:marker>
          <c:val>
            <c:numRef>
              <c:f>Sheet1!$N$4:$N$27</c:f>
              <c:numCache>
                <c:formatCode>General</c:formatCode>
                <c:ptCount val="24"/>
                <c:pt idx="0">
                  <c:v>1401</c:v>
                </c:pt>
                <c:pt idx="1">
                  <c:v>1422</c:v>
                </c:pt>
                <c:pt idx="2">
                  <c:v>1304</c:v>
                </c:pt>
                <c:pt idx="3">
                  <c:v>1316</c:v>
                </c:pt>
                <c:pt idx="4">
                  <c:v>1274</c:v>
                </c:pt>
                <c:pt idx="5">
                  <c:v>1146</c:v>
                </c:pt>
                <c:pt idx="6">
                  <c:v>1130</c:v>
                </c:pt>
                <c:pt idx="7">
                  <c:v>712</c:v>
                </c:pt>
                <c:pt idx="8">
                  <c:v>666</c:v>
                </c:pt>
                <c:pt idx="9">
                  <c:v>423</c:v>
                </c:pt>
                <c:pt idx="10">
                  <c:v>410</c:v>
                </c:pt>
                <c:pt idx="11">
                  <c:v>388</c:v>
                </c:pt>
                <c:pt idx="12">
                  <c:v>514</c:v>
                </c:pt>
                <c:pt idx="13">
                  <c:v>638</c:v>
                </c:pt>
                <c:pt idx="14">
                  <c:v>720</c:v>
                </c:pt>
                <c:pt idx="15">
                  <c:v>914</c:v>
                </c:pt>
                <c:pt idx="16">
                  <c:v>1202</c:v>
                </c:pt>
                <c:pt idx="17">
                  <c:v>1568</c:v>
                </c:pt>
                <c:pt idx="18">
                  <c:v>1678</c:v>
                </c:pt>
                <c:pt idx="19">
                  <c:v>1538</c:v>
                </c:pt>
                <c:pt idx="20">
                  <c:v>1456</c:v>
                </c:pt>
                <c:pt idx="21">
                  <c:v>1406</c:v>
                </c:pt>
                <c:pt idx="22">
                  <c:v>1285</c:v>
                </c:pt>
                <c:pt idx="23">
                  <c:v>1191</c:v>
                </c:pt>
              </c:numCache>
            </c:numRef>
          </c:val>
          <c:smooth val="1"/>
          <c:extLst>
            <c:ext xmlns:c16="http://schemas.microsoft.com/office/drawing/2014/chart" uri="{C3380CC4-5D6E-409C-BE32-E72D297353CC}">
              <c16:uniqueId val="{00000001-7C8F-4EBD-9594-D7D7AF5ECE6E}"/>
            </c:ext>
          </c:extLst>
        </c:ser>
        <c:dLbls>
          <c:showLegendKey val="0"/>
          <c:showVal val="0"/>
          <c:showCatName val="0"/>
          <c:showSerName val="0"/>
          <c:showPercent val="0"/>
          <c:showBubbleSize val="0"/>
        </c:dLbls>
        <c:smooth val="0"/>
        <c:axId val="215344608"/>
        <c:axId val="215345000"/>
      </c:lineChart>
      <c:catAx>
        <c:axId val="215344608"/>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5000"/>
        <c:crosses val="autoZero"/>
        <c:auto val="1"/>
        <c:lblAlgn val="ctr"/>
        <c:lblOffset val="100"/>
        <c:noMultiLvlLbl val="0"/>
      </c:catAx>
      <c:valAx>
        <c:axId val="2153450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4608"/>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r>
              <a:rPr lang="en-US" sz="1600" dirty="0" err="1" smtClean="0"/>
              <a:t>Maha</a:t>
            </a:r>
            <a:r>
              <a:rPr lang="en-US" sz="1600" dirty="0" smtClean="0"/>
              <a:t>. </a:t>
            </a:r>
            <a:r>
              <a:rPr lang="en-US" sz="1600" dirty="0"/>
              <a:t>Solar </a:t>
            </a:r>
            <a:r>
              <a:rPr lang="en-US" sz="1600" dirty="0" smtClean="0"/>
              <a:t>Gen. </a:t>
            </a:r>
            <a:r>
              <a:rPr lang="en-US" sz="1600" dirty="0"/>
              <a:t>SCADA Vs State </a:t>
            </a:r>
            <a:r>
              <a:rPr lang="en-US" sz="1600" dirty="0" smtClean="0"/>
              <a:t>data</a:t>
            </a:r>
            <a:r>
              <a:rPr lang="en-US" sz="1600" baseline="0" dirty="0" smtClean="0"/>
              <a:t> </a:t>
            </a:r>
            <a:r>
              <a:rPr lang="en-US" sz="1600" dirty="0" smtClean="0"/>
              <a:t>02-05-2018</a:t>
            </a:r>
            <a:endParaRPr lang="en-US" sz="1600" dirty="0"/>
          </a:p>
        </c:rich>
      </c:tx>
      <c:layout>
        <c:manualLayout>
          <c:xMode val="edge"/>
          <c:yMode val="edge"/>
          <c:x val="0.14316451777016695"/>
          <c:y val="0"/>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3131506873604512"/>
          <c:y val="8.9944970428802923E-2"/>
          <c:w val="0.85366277396554946"/>
          <c:h val="0.77950300647358339"/>
        </c:manualLayout>
      </c:layout>
      <c:lineChart>
        <c:grouping val="standard"/>
        <c:varyColors val="0"/>
        <c:ser>
          <c:idx val="1"/>
          <c:order val="0"/>
          <c:tx>
            <c:strRef>
              <c:f>Sheet1!$D$3</c:f>
              <c:strCache>
                <c:ptCount val="1"/>
                <c:pt idx="0">
                  <c:v>Solar_SCADA</c:v>
                </c:pt>
              </c:strCache>
            </c:strRef>
          </c:tx>
          <c:spPr>
            <a:ln w="28575" cap="rnd">
              <a:solidFill>
                <a:srgbClr val="FF0000"/>
              </a:solidFill>
              <a:round/>
            </a:ln>
            <a:effectLst/>
          </c:spPr>
          <c:marker>
            <c:symbol val="none"/>
          </c:marker>
          <c:val>
            <c:numRef>
              <c:f>Sheet1!$H$4:$H$27</c:f>
              <c:numCache>
                <c:formatCode>General</c:formatCode>
                <c:ptCount val="24"/>
                <c:pt idx="0">
                  <c:v>0</c:v>
                </c:pt>
                <c:pt idx="1">
                  <c:v>0</c:v>
                </c:pt>
                <c:pt idx="2">
                  <c:v>0</c:v>
                </c:pt>
                <c:pt idx="3">
                  <c:v>0</c:v>
                </c:pt>
                <c:pt idx="4">
                  <c:v>0</c:v>
                </c:pt>
                <c:pt idx="5">
                  <c:v>0</c:v>
                </c:pt>
                <c:pt idx="6">
                  <c:v>67.973498333333325</c:v>
                </c:pt>
                <c:pt idx="7">
                  <c:v>197.82487166666664</c:v>
                </c:pt>
                <c:pt idx="8">
                  <c:v>394.91967833333337</c:v>
                </c:pt>
                <c:pt idx="9">
                  <c:v>576.54038000000003</c:v>
                </c:pt>
                <c:pt idx="10">
                  <c:v>672.76444091796873</c:v>
                </c:pt>
                <c:pt idx="11">
                  <c:v>743.8281209309896</c:v>
                </c:pt>
                <c:pt idx="12">
                  <c:v>703.35736796061201</c:v>
                </c:pt>
                <c:pt idx="13">
                  <c:v>674.13144836425784</c:v>
                </c:pt>
                <c:pt idx="14">
                  <c:v>662.43471577962237</c:v>
                </c:pt>
                <c:pt idx="15">
                  <c:v>538.12250518798828</c:v>
                </c:pt>
                <c:pt idx="16">
                  <c:v>364.85855458577475</c:v>
                </c:pt>
                <c:pt idx="17">
                  <c:v>195.16621144612631</c:v>
                </c:pt>
                <c:pt idx="18">
                  <c:v>48</c:v>
                </c:pt>
                <c:pt idx="19">
                  <c:v>0</c:v>
                </c:pt>
                <c:pt idx="20">
                  <c:v>0</c:v>
                </c:pt>
                <c:pt idx="21">
                  <c:v>0</c:v>
                </c:pt>
                <c:pt idx="22">
                  <c:v>0</c:v>
                </c:pt>
                <c:pt idx="23">
                  <c:v>0</c:v>
                </c:pt>
              </c:numCache>
            </c:numRef>
          </c:val>
          <c:smooth val="1"/>
          <c:extLst>
            <c:ext xmlns:c16="http://schemas.microsoft.com/office/drawing/2014/chart" uri="{C3380CC4-5D6E-409C-BE32-E72D297353CC}">
              <c16:uniqueId val="{00000000-EDC3-4325-8190-02B7E40142C5}"/>
            </c:ext>
          </c:extLst>
        </c:ser>
        <c:ser>
          <c:idx val="3"/>
          <c:order val="1"/>
          <c:tx>
            <c:strRef>
              <c:f>Sheet1!$K$3</c:f>
              <c:strCache>
                <c:ptCount val="1"/>
                <c:pt idx="0">
                  <c:v>Solar_State</c:v>
                </c:pt>
              </c:strCache>
            </c:strRef>
          </c:tx>
          <c:spPr>
            <a:ln w="38100" cap="rnd">
              <a:solidFill>
                <a:schemeClr val="accent1">
                  <a:lumMod val="75000"/>
                </a:schemeClr>
              </a:solidFill>
              <a:round/>
            </a:ln>
            <a:effectLst/>
          </c:spPr>
          <c:marker>
            <c:symbol val="none"/>
          </c:marker>
          <c:val>
            <c:numRef>
              <c:f>Sheet1!$O$4:$O$27</c:f>
              <c:numCache>
                <c:formatCode>General</c:formatCode>
                <c:ptCount val="24"/>
                <c:pt idx="0">
                  <c:v>0</c:v>
                </c:pt>
                <c:pt idx="1">
                  <c:v>0</c:v>
                </c:pt>
                <c:pt idx="2">
                  <c:v>0</c:v>
                </c:pt>
                <c:pt idx="3">
                  <c:v>0</c:v>
                </c:pt>
                <c:pt idx="4">
                  <c:v>0</c:v>
                </c:pt>
                <c:pt idx="5">
                  <c:v>0</c:v>
                </c:pt>
                <c:pt idx="6">
                  <c:v>46</c:v>
                </c:pt>
                <c:pt idx="7">
                  <c:v>208</c:v>
                </c:pt>
                <c:pt idx="8">
                  <c:v>429</c:v>
                </c:pt>
                <c:pt idx="9">
                  <c:v>647</c:v>
                </c:pt>
                <c:pt idx="10">
                  <c:v>785</c:v>
                </c:pt>
                <c:pt idx="11">
                  <c:v>848</c:v>
                </c:pt>
                <c:pt idx="12">
                  <c:v>876</c:v>
                </c:pt>
                <c:pt idx="13">
                  <c:v>832</c:v>
                </c:pt>
                <c:pt idx="14">
                  <c:v>715</c:v>
                </c:pt>
                <c:pt idx="15">
                  <c:v>535</c:v>
                </c:pt>
                <c:pt idx="16">
                  <c:v>377</c:v>
                </c:pt>
                <c:pt idx="17">
                  <c:v>193</c:v>
                </c:pt>
                <c:pt idx="18">
                  <c:v>13</c:v>
                </c:pt>
                <c:pt idx="19">
                  <c:v>0</c:v>
                </c:pt>
                <c:pt idx="20">
                  <c:v>0</c:v>
                </c:pt>
                <c:pt idx="21">
                  <c:v>0</c:v>
                </c:pt>
                <c:pt idx="22">
                  <c:v>0</c:v>
                </c:pt>
                <c:pt idx="23">
                  <c:v>0</c:v>
                </c:pt>
              </c:numCache>
            </c:numRef>
          </c:val>
          <c:smooth val="1"/>
          <c:extLst>
            <c:ext xmlns:c16="http://schemas.microsoft.com/office/drawing/2014/chart" uri="{C3380CC4-5D6E-409C-BE32-E72D297353CC}">
              <c16:uniqueId val="{00000001-EDC3-4325-8190-02B7E40142C5}"/>
            </c:ext>
          </c:extLst>
        </c:ser>
        <c:dLbls>
          <c:showLegendKey val="0"/>
          <c:showVal val="0"/>
          <c:showCatName val="0"/>
          <c:showSerName val="0"/>
          <c:showPercent val="0"/>
          <c:showBubbleSize val="0"/>
        </c:dLbls>
        <c:smooth val="0"/>
        <c:axId val="215345784"/>
        <c:axId val="215346176"/>
      </c:lineChart>
      <c:catAx>
        <c:axId val="215345784"/>
        <c:scaling>
          <c:orientation val="minMax"/>
        </c:scaling>
        <c:delete val="0"/>
        <c:axPos val="b"/>
        <c:title>
          <c:tx>
            <c:rich>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Hour</a:t>
                </a:r>
              </a:p>
            </c:rich>
          </c:tx>
          <c:layout>
            <c:manualLayout>
              <c:xMode val="edge"/>
              <c:yMode val="edge"/>
              <c:x val="0.92480837076953537"/>
              <c:y val="0.9435697658158607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6176"/>
        <c:crosses val="autoZero"/>
        <c:auto val="1"/>
        <c:lblAlgn val="ctr"/>
        <c:lblOffset val="100"/>
        <c:noMultiLvlLbl val="0"/>
      </c:catAx>
      <c:valAx>
        <c:axId val="21534617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r>
                  <a:rPr lang="en-US"/>
                  <a:t>Generation(MW)</a:t>
                </a:r>
              </a:p>
            </c:rich>
          </c:tx>
          <c:overlay val="0"/>
          <c:spPr>
            <a:noFill/>
            <a:ln>
              <a:noFill/>
            </a:ln>
            <a:effectLst/>
          </c:spPr>
          <c:txPr>
            <a:bodyPr rot="-54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215345784"/>
        <c:crosses val="autoZero"/>
        <c:crossBetween val="between"/>
      </c:valAx>
      <c:spPr>
        <a:solidFill>
          <a:schemeClr val="bg1"/>
        </a:solidFill>
        <a:ln>
          <a:noFill/>
        </a:ln>
        <a:effectLst/>
      </c:spPr>
    </c:plotArea>
    <c:legend>
      <c:legendPos val="b"/>
      <c:layout>
        <c:manualLayout>
          <c:xMode val="edge"/>
          <c:yMode val="edge"/>
          <c:x val="0.17862243307480244"/>
          <c:y val="0.95211506033511284"/>
          <c:w val="0.63152217638631514"/>
          <c:h val="4.7884939664887188E-2"/>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a:noFill/>
    </a:ln>
    <a:effectLst/>
  </c:spPr>
  <c:txPr>
    <a:bodyPr/>
    <a:lstStyle/>
    <a:p>
      <a:pPr>
        <a:defRPr sz="1400" b="1">
          <a:solidFill>
            <a:sysClr val="windowText" lastClr="000000"/>
          </a:solidFill>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t>MAH.  State Wind Vs MAH.SCADA Wind for 28-03-2018 </a:t>
            </a:r>
          </a:p>
        </c:rich>
      </c:tx>
      <c:overlay val="0"/>
    </c:title>
    <c:autoTitleDeleted val="0"/>
    <c:plotArea>
      <c:layout>
        <c:manualLayout>
          <c:layoutTarget val="inner"/>
          <c:xMode val="edge"/>
          <c:yMode val="edge"/>
          <c:x val="0.10168282880315813"/>
          <c:y val="0.12337615298087737"/>
          <c:w val="0.83339284046327244"/>
          <c:h val="0.71847983512197333"/>
        </c:manualLayout>
      </c:layout>
      <c:lineChart>
        <c:grouping val="standard"/>
        <c:varyColors val="0"/>
        <c:ser>
          <c:idx val="0"/>
          <c:order val="0"/>
          <c:tx>
            <c:strRef>
              <c:f>'Hourly Data'!$AD$56</c:f>
              <c:strCache>
                <c:ptCount val="1"/>
                <c:pt idx="0">
                  <c:v>Mah. State Wind</c:v>
                </c:pt>
              </c:strCache>
            </c:strRef>
          </c:tx>
          <c:spPr>
            <a:ln w="38100">
              <a:solidFill>
                <a:srgbClr val="FF0000"/>
              </a:solidFill>
            </a:ln>
          </c:spPr>
          <c:marker>
            <c:symbol val="none"/>
          </c:marker>
          <c:dLbls>
            <c:dLbl>
              <c:idx val="21"/>
              <c:layout>
                <c:manualLayout>
                  <c:x val="2.9942901532650425E-2"/>
                  <c:y val="-8.647887178165814E-2"/>
                </c:manualLayout>
              </c:layout>
              <c:spPr>
                <a:noFill/>
                <a:ln>
                  <a:noFill/>
                </a:ln>
                <a:effectLst/>
              </c:spPr>
              <c:txPr>
                <a:bodyPr wrap="square" lIns="38100" tIns="19050" rIns="38100" bIns="19050" anchor="ctr">
                  <a:spAutoFit/>
                </a:bodyPr>
                <a:lstStyle/>
                <a:p>
                  <a:pPr>
                    <a:defRPr sz="1600">
                      <a:solidFill>
                        <a:srgbClr val="FF0000"/>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CC4-4A67-A6DC-39F005F4245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Data'!$AD$57:$AD$80</c:f>
              <c:numCache>
                <c:formatCode>General</c:formatCode>
                <c:ptCount val="24"/>
                <c:pt idx="0">
                  <c:v>700</c:v>
                </c:pt>
                <c:pt idx="1">
                  <c:v>609</c:v>
                </c:pt>
                <c:pt idx="2">
                  <c:v>584</c:v>
                </c:pt>
                <c:pt idx="3">
                  <c:v>551</c:v>
                </c:pt>
                <c:pt idx="4">
                  <c:v>559</c:v>
                </c:pt>
                <c:pt idx="5">
                  <c:v>549</c:v>
                </c:pt>
                <c:pt idx="6">
                  <c:v>433</c:v>
                </c:pt>
                <c:pt idx="7">
                  <c:v>307</c:v>
                </c:pt>
                <c:pt idx="8">
                  <c:v>196</c:v>
                </c:pt>
                <c:pt idx="9">
                  <c:v>214</c:v>
                </c:pt>
                <c:pt idx="10">
                  <c:v>199</c:v>
                </c:pt>
                <c:pt idx="11">
                  <c:v>191</c:v>
                </c:pt>
                <c:pt idx="12">
                  <c:v>183</c:v>
                </c:pt>
                <c:pt idx="13">
                  <c:v>285</c:v>
                </c:pt>
                <c:pt idx="14">
                  <c:v>365</c:v>
                </c:pt>
                <c:pt idx="15">
                  <c:v>376</c:v>
                </c:pt>
                <c:pt idx="16">
                  <c:v>508</c:v>
                </c:pt>
                <c:pt idx="17">
                  <c:v>507</c:v>
                </c:pt>
                <c:pt idx="18">
                  <c:v>618</c:v>
                </c:pt>
                <c:pt idx="19">
                  <c:v>624</c:v>
                </c:pt>
                <c:pt idx="20">
                  <c:v>716</c:v>
                </c:pt>
                <c:pt idx="21">
                  <c:v>841</c:v>
                </c:pt>
                <c:pt idx="22">
                  <c:v>800</c:v>
                </c:pt>
                <c:pt idx="23">
                  <c:v>774</c:v>
                </c:pt>
              </c:numCache>
            </c:numRef>
          </c:val>
          <c:smooth val="1"/>
          <c:extLst>
            <c:ext xmlns:c16="http://schemas.microsoft.com/office/drawing/2014/chart" uri="{C3380CC4-5D6E-409C-BE32-E72D297353CC}">
              <c16:uniqueId val="{00000001-6CC4-4A67-A6DC-39F005F4245A}"/>
            </c:ext>
          </c:extLst>
        </c:ser>
        <c:ser>
          <c:idx val="2"/>
          <c:order val="2"/>
          <c:tx>
            <c:strRef>
              <c:f>'Hourly Data'!$AE$56</c:f>
              <c:strCache>
                <c:ptCount val="1"/>
                <c:pt idx="0">
                  <c:v>Mah. SCADA Wind</c:v>
                </c:pt>
              </c:strCache>
            </c:strRef>
          </c:tx>
          <c:spPr>
            <a:ln w="38100">
              <a:solidFill>
                <a:srgbClr val="0070C0"/>
              </a:solidFill>
            </a:ln>
          </c:spPr>
          <c:marker>
            <c:symbol val="none"/>
          </c:marker>
          <c:dLbls>
            <c:dLbl>
              <c:idx val="22"/>
              <c:layout>
                <c:manualLayout>
                  <c:x val="1.1089963530611268E-2"/>
                  <c:y val="-0.1210704204943214"/>
                </c:manualLayout>
              </c:layout>
              <c:spPr>
                <a:noFill/>
                <a:ln>
                  <a:noFill/>
                </a:ln>
                <a:effectLst/>
              </c:spPr>
              <c:txPr>
                <a:bodyPr wrap="square" lIns="38100" tIns="19050" rIns="38100" bIns="19050" anchor="ctr">
                  <a:spAutoFit/>
                </a:bodyPr>
                <a:lstStyle/>
                <a:p>
                  <a:pPr>
                    <a:defRPr sz="1600">
                      <a:solidFill>
                        <a:srgbClr val="FF0000"/>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CC4-4A67-A6DC-39F005F4245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Data'!$AE$57:$AE$80</c:f>
              <c:numCache>
                <c:formatCode>0</c:formatCode>
                <c:ptCount val="24"/>
                <c:pt idx="0">
                  <c:v>309.06316666666675</c:v>
                </c:pt>
                <c:pt idx="1">
                  <c:v>303.40866666666665</c:v>
                </c:pt>
                <c:pt idx="2">
                  <c:v>300.0931666666666</c:v>
                </c:pt>
                <c:pt idx="3">
                  <c:v>291.87083333333334</c:v>
                </c:pt>
                <c:pt idx="4">
                  <c:v>272.94249999999994</c:v>
                </c:pt>
                <c:pt idx="5">
                  <c:v>257.29149999999998</c:v>
                </c:pt>
                <c:pt idx="6">
                  <c:v>255.04999999999998</c:v>
                </c:pt>
                <c:pt idx="7">
                  <c:v>254.12433333333334</c:v>
                </c:pt>
                <c:pt idx="8">
                  <c:v>243.30966666666674</c:v>
                </c:pt>
                <c:pt idx="9">
                  <c:v>250.16049999999993</c:v>
                </c:pt>
                <c:pt idx="10">
                  <c:v>266.24583333333334</c:v>
                </c:pt>
                <c:pt idx="11">
                  <c:v>262.77399999999994</c:v>
                </c:pt>
                <c:pt idx="12">
                  <c:v>252.6778333333333</c:v>
                </c:pt>
                <c:pt idx="13">
                  <c:v>235.68266666666671</c:v>
                </c:pt>
                <c:pt idx="14">
                  <c:v>222.77583333333322</c:v>
                </c:pt>
                <c:pt idx="15">
                  <c:v>222.83883333333338</c:v>
                </c:pt>
                <c:pt idx="16">
                  <c:v>213.91983333333334</c:v>
                </c:pt>
                <c:pt idx="17">
                  <c:v>210.41799999999998</c:v>
                </c:pt>
                <c:pt idx="18">
                  <c:v>250.38549999999998</c:v>
                </c:pt>
                <c:pt idx="19">
                  <c:v>307.59416666666675</c:v>
                </c:pt>
                <c:pt idx="20">
                  <c:v>303.47416666666669</c:v>
                </c:pt>
                <c:pt idx="21">
                  <c:v>413.32266666666663</c:v>
                </c:pt>
                <c:pt idx="22">
                  <c:v>466.99233333333342</c:v>
                </c:pt>
                <c:pt idx="23">
                  <c:v>438.95700000000011</c:v>
                </c:pt>
              </c:numCache>
            </c:numRef>
          </c:val>
          <c:smooth val="1"/>
          <c:extLst>
            <c:ext xmlns:c16="http://schemas.microsoft.com/office/drawing/2014/chart" uri="{C3380CC4-5D6E-409C-BE32-E72D297353CC}">
              <c16:uniqueId val="{00000003-6CC4-4A67-A6DC-39F005F4245A}"/>
            </c:ext>
          </c:extLst>
        </c:ser>
        <c:dLbls>
          <c:showLegendKey val="0"/>
          <c:showVal val="0"/>
          <c:showCatName val="0"/>
          <c:showSerName val="0"/>
          <c:showPercent val="0"/>
          <c:showBubbleSize val="0"/>
        </c:dLbls>
        <c:smooth val="0"/>
        <c:axId val="307426952"/>
        <c:axId val="307427736"/>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6CC4-4A67-A6DC-39F005F4245A}"/>
                  </c:ext>
                </c:extLst>
              </c15:ser>
            </c15:filteredLineSeries>
          </c:ext>
        </c:extLst>
      </c:lineChart>
      <c:catAx>
        <c:axId val="307426952"/>
        <c:scaling>
          <c:orientation val="minMax"/>
        </c:scaling>
        <c:delete val="0"/>
        <c:axPos val="b"/>
        <c:majorTickMark val="out"/>
        <c:minorTickMark val="none"/>
        <c:tickLblPos val="nextTo"/>
        <c:crossAx val="307427736"/>
        <c:crosses val="autoZero"/>
        <c:auto val="1"/>
        <c:lblAlgn val="ctr"/>
        <c:lblOffset val="100"/>
        <c:noMultiLvlLbl val="0"/>
      </c:catAx>
      <c:valAx>
        <c:axId val="307427736"/>
        <c:scaling>
          <c:orientation val="minMax"/>
          <c:min val="0"/>
        </c:scaling>
        <c:delete val="0"/>
        <c:axPos val="l"/>
        <c:majorGridlines/>
        <c:title>
          <c:tx>
            <c:rich>
              <a:bodyPr/>
              <a:lstStyle/>
              <a:p>
                <a:pPr>
                  <a:defRPr/>
                </a:pPr>
                <a:r>
                  <a:rPr lang="en-IN"/>
                  <a:t>MW</a:t>
                </a:r>
              </a:p>
            </c:rich>
          </c:tx>
          <c:overlay val="0"/>
        </c:title>
        <c:numFmt formatCode="General" sourceLinked="1"/>
        <c:majorTickMark val="out"/>
        <c:minorTickMark val="none"/>
        <c:tickLblPos val="nextTo"/>
        <c:crossAx val="307426952"/>
        <c:crosses val="autoZero"/>
        <c:crossBetween val="between"/>
      </c:valAx>
      <c:spPr>
        <a:solidFill>
          <a:sysClr val="window" lastClr="FFFFFF"/>
        </a:solidFill>
      </c:spPr>
    </c:plotArea>
    <c:legend>
      <c:legendPos val="b"/>
      <c:layout>
        <c:manualLayout>
          <c:xMode val="edge"/>
          <c:yMode val="edge"/>
          <c:x val="0.2045067170827487"/>
          <c:y val="0.91181434552883867"/>
          <c:w val="0.68122514756537045"/>
          <c:h val="7.1847710831140013E-2"/>
        </c:manualLayout>
      </c:layout>
      <c:overlay val="0"/>
      <c:txPr>
        <a:bodyPr/>
        <a:lstStyle/>
        <a:p>
          <a:pPr>
            <a:defRPr sz="1200"/>
          </a:pPr>
          <a:endParaRPr lang="en-US"/>
        </a:p>
      </c:txPr>
    </c:legend>
    <c:plotVisOnly val="1"/>
    <c:dispBlanksAs val="gap"/>
    <c:showDLblsOverMax val="0"/>
  </c:chart>
  <c:spPr>
    <a:solidFill>
      <a:srgbClr val="1F497D">
        <a:lumMod val="20000"/>
        <a:lumOff val="80000"/>
      </a:srgbClr>
    </a:solidFill>
  </c:spPr>
  <c:txPr>
    <a:bodyPr/>
    <a:lstStyle/>
    <a:p>
      <a:pPr>
        <a:defRPr sz="1400" b="1"/>
      </a:pPr>
      <a:endParaRPr lang="en-US"/>
    </a:p>
  </c:txPr>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MAH.  State Solar Vs MAH</a:t>
            </a:r>
            <a:r>
              <a:rPr lang="en-US" sz="1600" dirty="0" smtClean="0"/>
              <a:t>. SCADA </a:t>
            </a:r>
            <a:r>
              <a:rPr lang="en-US" sz="1600" dirty="0"/>
              <a:t>Solar for 28-03-2018 </a:t>
            </a:r>
          </a:p>
        </c:rich>
      </c:tx>
      <c:overlay val="0"/>
    </c:title>
    <c:autoTitleDeleted val="0"/>
    <c:plotArea>
      <c:layout>
        <c:manualLayout>
          <c:layoutTarget val="inner"/>
          <c:xMode val="edge"/>
          <c:yMode val="edge"/>
          <c:x val="0.12493706338445244"/>
          <c:y val="0.13194767738489743"/>
          <c:w val="0.82259242830218227"/>
          <c:h val="0.72872433554627203"/>
        </c:manualLayout>
      </c:layout>
      <c:lineChart>
        <c:grouping val="standard"/>
        <c:varyColors val="0"/>
        <c:ser>
          <c:idx val="0"/>
          <c:order val="0"/>
          <c:tx>
            <c:strRef>
              <c:f>'Hourly Data'!$AD$30</c:f>
              <c:strCache>
                <c:ptCount val="1"/>
                <c:pt idx="0">
                  <c:v>Mah. State Solar</c:v>
                </c:pt>
              </c:strCache>
            </c:strRef>
          </c:tx>
          <c:spPr>
            <a:ln w="38100">
              <a:solidFill>
                <a:srgbClr val="FF0000"/>
              </a:solidFill>
            </a:ln>
          </c:spPr>
          <c:marker>
            <c:symbol val="none"/>
          </c:marker>
          <c:dLbls>
            <c:dLbl>
              <c:idx val="11"/>
              <c:layout>
                <c:manualLayout>
                  <c:x val="-4.6577846828567325E-2"/>
                  <c:y val="-8.64788717816581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E1D-4259-BCD3-95045E0CA98A}"/>
                </c:ext>
              </c:extLst>
            </c:dLbl>
            <c:spPr>
              <a:noFill/>
              <a:ln>
                <a:noFill/>
              </a:ln>
              <a:effectLst/>
            </c:spPr>
            <c:txPr>
              <a:bodyPr wrap="square" lIns="38100" tIns="19050" rIns="38100" bIns="19050" anchor="ctr">
                <a:spAutoFit/>
              </a:bodyPr>
              <a:lstStyle/>
              <a:p>
                <a:pPr>
                  <a:defRPr sz="1600">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FF0000"/>
                      </a:solidFill>
                    </a:ln>
                  </c:spPr>
                </c15:leaderLines>
              </c:ext>
            </c:extLst>
          </c:dLbls>
          <c:val>
            <c:numRef>
              <c:f>'Hourly Data'!$AD$31:$AD$54</c:f>
              <c:numCache>
                <c:formatCode>0</c:formatCode>
                <c:ptCount val="24"/>
                <c:pt idx="0">
                  <c:v>0</c:v>
                </c:pt>
                <c:pt idx="1">
                  <c:v>0</c:v>
                </c:pt>
                <c:pt idx="2">
                  <c:v>0</c:v>
                </c:pt>
                <c:pt idx="3">
                  <c:v>0</c:v>
                </c:pt>
                <c:pt idx="4">
                  <c:v>0</c:v>
                </c:pt>
                <c:pt idx="5">
                  <c:v>0</c:v>
                </c:pt>
                <c:pt idx="6">
                  <c:v>5</c:v>
                </c:pt>
                <c:pt idx="7">
                  <c:v>117</c:v>
                </c:pt>
                <c:pt idx="8">
                  <c:v>327</c:v>
                </c:pt>
                <c:pt idx="9">
                  <c:v>515</c:v>
                </c:pt>
                <c:pt idx="10">
                  <c:v>603</c:v>
                </c:pt>
                <c:pt idx="11">
                  <c:v>676</c:v>
                </c:pt>
                <c:pt idx="12">
                  <c:v>660</c:v>
                </c:pt>
                <c:pt idx="13">
                  <c:v>664</c:v>
                </c:pt>
                <c:pt idx="14">
                  <c:v>579</c:v>
                </c:pt>
                <c:pt idx="15">
                  <c:v>448</c:v>
                </c:pt>
                <c:pt idx="16">
                  <c:v>301</c:v>
                </c:pt>
                <c:pt idx="17">
                  <c:v>110</c:v>
                </c:pt>
                <c:pt idx="18">
                  <c:v>2</c:v>
                </c:pt>
                <c:pt idx="19">
                  <c:v>0</c:v>
                </c:pt>
                <c:pt idx="20">
                  <c:v>0</c:v>
                </c:pt>
                <c:pt idx="21">
                  <c:v>0</c:v>
                </c:pt>
                <c:pt idx="22">
                  <c:v>0</c:v>
                </c:pt>
                <c:pt idx="23">
                  <c:v>0</c:v>
                </c:pt>
              </c:numCache>
            </c:numRef>
          </c:val>
          <c:smooth val="1"/>
          <c:extLst>
            <c:ext xmlns:c16="http://schemas.microsoft.com/office/drawing/2014/chart" uri="{C3380CC4-5D6E-409C-BE32-E72D297353CC}">
              <c16:uniqueId val="{00000001-BE1D-4259-BCD3-95045E0CA98A}"/>
            </c:ext>
          </c:extLst>
        </c:ser>
        <c:ser>
          <c:idx val="2"/>
          <c:order val="2"/>
          <c:tx>
            <c:strRef>
              <c:f>'Hourly Data'!$AE$30</c:f>
              <c:strCache>
                <c:ptCount val="1"/>
                <c:pt idx="0">
                  <c:v>Mah. SCADA Solar</c:v>
                </c:pt>
              </c:strCache>
            </c:strRef>
          </c:tx>
          <c:spPr>
            <a:ln w="38100">
              <a:solidFill>
                <a:srgbClr val="0070C0"/>
              </a:solidFill>
            </a:ln>
          </c:spPr>
          <c:marker>
            <c:symbol val="none"/>
          </c:marker>
          <c:dLbls>
            <c:dLbl>
              <c:idx val="12"/>
              <c:layout>
                <c:manualLayout>
                  <c:x val="-6.388080961274546E-3"/>
                  <c:y val="-0.11445608058142129"/>
                </c:manualLayout>
              </c:layout>
              <c:spPr>
                <a:noFill/>
                <a:ln>
                  <a:noFill/>
                </a:ln>
                <a:effectLst/>
              </c:spPr>
              <c:txPr>
                <a:bodyPr wrap="square" lIns="38100" tIns="19050" rIns="38100" bIns="19050" anchor="ctr">
                  <a:spAutoFit/>
                </a:bodyPr>
                <a:lstStyle/>
                <a:p>
                  <a:pPr>
                    <a:defRPr sz="1600">
                      <a:solidFill>
                        <a:srgbClr val="FF0000"/>
                      </a:solidFill>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E1D-4259-BCD3-95045E0CA98A}"/>
                </c:ext>
              </c:extLst>
            </c:dLbl>
            <c:spPr>
              <a:noFill/>
              <a:ln>
                <a:noFill/>
              </a:ln>
              <a:effectLst/>
            </c:spPr>
            <c:txPr>
              <a:bodyPr wrap="square" lIns="38100" tIns="19050" rIns="38100" bIns="19050" anchor="ctr">
                <a:spAutoFit/>
              </a:bodyPr>
              <a:lstStyle/>
              <a:p>
                <a:pPr>
                  <a:defRPr>
                    <a:solidFill>
                      <a:srgbClr val="FF0000"/>
                    </a:solidFill>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a:solidFill>
                        <a:srgbClr val="0070C0"/>
                      </a:solidFill>
                    </a:ln>
                  </c:spPr>
                </c15:leaderLines>
              </c:ext>
            </c:extLst>
          </c:dLbls>
          <c:val>
            <c:numRef>
              <c:f>'Hourly Data'!$AE$31:$AE$54</c:f>
              <c:numCache>
                <c:formatCode>0</c:formatCode>
                <c:ptCount val="24"/>
                <c:pt idx="0">
                  <c:v>0</c:v>
                </c:pt>
                <c:pt idx="1">
                  <c:v>0</c:v>
                </c:pt>
                <c:pt idx="2">
                  <c:v>0</c:v>
                </c:pt>
                <c:pt idx="3">
                  <c:v>0</c:v>
                </c:pt>
                <c:pt idx="4">
                  <c:v>0</c:v>
                </c:pt>
                <c:pt idx="5">
                  <c:v>0</c:v>
                </c:pt>
                <c:pt idx="6">
                  <c:v>0.37199999999999994</c:v>
                </c:pt>
                <c:pt idx="7">
                  <c:v>17.440333333333339</c:v>
                </c:pt>
                <c:pt idx="8">
                  <c:v>44.587500000000006</c:v>
                </c:pt>
                <c:pt idx="9">
                  <c:v>79.399999999999991</c:v>
                </c:pt>
                <c:pt idx="10">
                  <c:v>92.623166666666648</c:v>
                </c:pt>
                <c:pt idx="11">
                  <c:v>94.89</c:v>
                </c:pt>
                <c:pt idx="12">
                  <c:v>97.927999999999983</c:v>
                </c:pt>
                <c:pt idx="13">
                  <c:v>93.999166666666696</c:v>
                </c:pt>
                <c:pt idx="14">
                  <c:v>84.306333333333299</c:v>
                </c:pt>
                <c:pt idx="15">
                  <c:v>73.384666666666661</c:v>
                </c:pt>
                <c:pt idx="16">
                  <c:v>49.063500000000005</c:v>
                </c:pt>
                <c:pt idx="17">
                  <c:v>8.3693333333333388</c:v>
                </c:pt>
                <c:pt idx="18">
                  <c:v>0.9448333333333333</c:v>
                </c:pt>
                <c:pt idx="19">
                  <c:v>-0.23599999999999993</c:v>
                </c:pt>
                <c:pt idx="20">
                  <c:v>-0.17516666666666664</c:v>
                </c:pt>
                <c:pt idx="21">
                  <c:v>-0.15200000000000005</c:v>
                </c:pt>
                <c:pt idx="22">
                  <c:v>-0.12516666666666668</c:v>
                </c:pt>
                <c:pt idx="23">
                  <c:v>-0.12066666666666673</c:v>
                </c:pt>
              </c:numCache>
            </c:numRef>
          </c:val>
          <c:smooth val="1"/>
          <c:extLst>
            <c:ext xmlns:c16="http://schemas.microsoft.com/office/drawing/2014/chart" uri="{C3380CC4-5D6E-409C-BE32-E72D297353CC}">
              <c16:uniqueId val="{00000003-BE1D-4259-BCD3-95045E0CA98A}"/>
            </c:ext>
          </c:extLst>
        </c:ser>
        <c:dLbls>
          <c:showLegendKey val="0"/>
          <c:showVal val="0"/>
          <c:showCatName val="0"/>
          <c:showSerName val="0"/>
          <c:showPercent val="0"/>
          <c:showBubbleSize val="0"/>
        </c:dLbls>
        <c:smooth val="0"/>
        <c:axId val="307428520"/>
        <c:axId val="307428912"/>
        <c:extLst>
          <c:ext xmlns:c15="http://schemas.microsoft.com/office/drawing/2012/chart" uri="{02D57815-91ED-43cb-92C2-25804820EDAC}">
            <c15:filteredLineSeries>
              <c15:ser>
                <c:idx val="1"/>
                <c:order val="1"/>
                <c:tx>
                  <c:strRef>
                    <c:extLst>
                      <c:ext uri="{02D57815-91ED-43cb-92C2-25804820EDAC}">
                        <c15:formulaRef>
                          <c15:sqref>'Hourly Data'!$G$30</c15:sqref>
                        </c15:formulaRef>
                      </c:ext>
                    </c:extLst>
                    <c:strCache>
                      <c:ptCount val="1"/>
                      <c:pt idx="0">
                        <c:v>MP State Solar</c:v>
                      </c:pt>
                    </c:strCache>
                  </c:strRef>
                </c:tx>
                <c:spPr>
                  <a:ln w="38100">
                    <a:solidFill>
                      <a:schemeClr val="accent2">
                        <a:lumMod val="60000"/>
                        <a:lumOff val="40000"/>
                      </a:schemeClr>
                    </a:solidFill>
                  </a:ln>
                </c:spPr>
                <c:marker>
                  <c:symbol val="none"/>
                </c:marker>
                <c:val>
                  <c:numRef>
                    <c:extLst>
                      <c:ext uri="{02D57815-91ED-43cb-92C2-25804820EDAC}">
                        <c15:formulaRef>
                          <c15:sqref>'Hourly Data'!$G$31:$G$54</c15:sqref>
                        </c15:formulaRef>
                      </c:ext>
                    </c:extLst>
                    <c:numCache>
                      <c:formatCode>0</c:formatCode>
                      <c:ptCount val="24"/>
                      <c:pt idx="0">
                        <c:v>0</c:v>
                      </c:pt>
                      <c:pt idx="1">
                        <c:v>0</c:v>
                      </c:pt>
                      <c:pt idx="2">
                        <c:v>0</c:v>
                      </c:pt>
                      <c:pt idx="3">
                        <c:v>0</c:v>
                      </c:pt>
                      <c:pt idx="4">
                        <c:v>0</c:v>
                      </c:pt>
                      <c:pt idx="5">
                        <c:v>0</c:v>
                      </c:pt>
                      <c:pt idx="6">
                        <c:v>58.59</c:v>
                      </c:pt>
                      <c:pt idx="7">
                        <c:v>351.92999999999995</c:v>
                      </c:pt>
                      <c:pt idx="8">
                        <c:v>648.0200000000001</c:v>
                      </c:pt>
                      <c:pt idx="9">
                        <c:v>867.72000000000014</c:v>
                      </c:pt>
                      <c:pt idx="10">
                        <c:v>987.37999999999988</c:v>
                      </c:pt>
                      <c:pt idx="11">
                        <c:v>1048.77</c:v>
                      </c:pt>
                      <c:pt idx="12">
                        <c:v>1049.0400000000002</c:v>
                      </c:pt>
                      <c:pt idx="13">
                        <c:v>987.0100000000001</c:v>
                      </c:pt>
                      <c:pt idx="14">
                        <c:v>821.32999999999993</c:v>
                      </c:pt>
                      <c:pt idx="15">
                        <c:v>651.58000000000004</c:v>
                      </c:pt>
                      <c:pt idx="16">
                        <c:v>351.2700000000001</c:v>
                      </c:pt>
                      <c:pt idx="17">
                        <c:v>63.37</c:v>
                      </c:pt>
                      <c:pt idx="18">
                        <c:v>0</c:v>
                      </c:pt>
                      <c:pt idx="19">
                        <c:v>0</c:v>
                      </c:pt>
                      <c:pt idx="20">
                        <c:v>0</c:v>
                      </c:pt>
                      <c:pt idx="21">
                        <c:v>0</c:v>
                      </c:pt>
                      <c:pt idx="22">
                        <c:v>0</c:v>
                      </c:pt>
                      <c:pt idx="23">
                        <c:v>0</c:v>
                      </c:pt>
                    </c:numCache>
                  </c:numRef>
                </c:val>
                <c:smooth val="1"/>
                <c:extLst>
                  <c:ext xmlns:c16="http://schemas.microsoft.com/office/drawing/2014/chart" uri="{C3380CC4-5D6E-409C-BE32-E72D297353CC}">
                    <c16:uniqueId val="{00000004-BE1D-4259-BCD3-95045E0CA98A}"/>
                  </c:ext>
                </c:extLst>
              </c15:ser>
            </c15:filteredLineSeries>
          </c:ext>
        </c:extLst>
      </c:lineChart>
      <c:catAx>
        <c:axId val="307428520"/>
        <c:scaling>
          <c:orientation val="minMax"/>
        </c:scaling>
        <c:delete val="0"/>
        <c:axPos val="b"/>
        <c:majorTickMark val="out"/>
        <c:minorTickMark val="none"/>
        <c:tickLblPos val="nextTo"/>
        <c:crossAx val="307428912"/>
        <c:crosses val="autoZero"/>
        <c:auto val="1"/>
        <c:lblAlgn val="ctr"/>
        <c:lblOffset val="100"/>
        <c:noMultiLvlLbl val="0"/>
      </c:catAx>
      <c:valAx>
        <c:axId val="307428912"/>
        <c:scaling>
          <c:orientation val="minMax"/>
          <c:min val="0"/>
        </c:scaling>
        <c:delete val="0"/>
        <c:axPos val="l"/>
        <c:majorGridlines/>
        <c:title>
          <c:tx>
            <c:rich>
              <a:bodyPr/>
              <a:lstStyle/>
              <a:p>
                <a:pPr>
                  <a:defRPr/>
                </a:pPr>
                <a:r>
                  <a:rPr lang="en-IN"/>
                  <a:t>MW</a:t>
                </a:r>
              </a:p>
            </c:rich>
          </c:tx>
          <c:overlay val="0"/>
        </c:title>
        <c:numFmt formatCode="0" sourceLinked="1"/>
        <c:majorTickMark val="out"/>
        <c:minorTickMark val="none"/>
        <c:tickLblPos val="nextTo"/>
        <c:crossAx val="307428520"/>
        <c:crosses val="autoZero"/>
        <c:crossBetween val="between"/>
      </c:valAx>
      <c:spPr>
        <a:solidFill>
          <a:sysClr val="window" lastClr="FFFFFF"/>
        </a:solidFill>
      </c:spPr>
    </c:plotArea>
    <c:legend>
      <c:legendPos val="b"/>
      <c:layout>
        <c:manualLayout>
          <c:xMode val="edge"/>
          <c:yMode val="edge"/>
          <c:x val="0.17009388857958599"/>
          <c:y val="0.92815227468893979"/>
          <c:w val="0.80379566729823626"/>
          <c:h val="7.1847710831140013E-2"/>
        </c:manualLayout>
      </c:layout>
      <c:overlay val="0"/>
      <c:txPr>
        <a:bodyPr/>
        <a:lstStyle/>
        <a:p>
          <a:pPr>
            <a:defRPr sz="1200"/>
          </a:pPr>
          <a:endParaRPr lang="en-US"/>
        </a:p>
      </c:txPr>
    </c:legend>
    <c:plotVisOnly val="1"/>
    <c:dispBlanksAs val="gap"/>
    <c:showDLblsOverMax val="0"/>
  </c:chart>
  <c:spPr>
    <a:solidFill>
      <a:srgbClr val="1F497D">
        <a:lumMod val="20000"/>
        <a:lumOff val="80000"/>
      </a:srgbClr>
    </a:solidFill>
  </c:spPr>
  <c:txPr>
    <a:bodyPr/>
    <a:lstStyle/>
    <a:p>
      <a:pPr>
        <a:defRPr sz="1400" b="1"/>
      </a:pPr>
      <a:endParaRPr lang="en-US"/>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0.11958</cdr:x>
      <cdr:y>0.08053</cdr:y>
    </cdr:from>
    <cdr:to>
      <cdr:x>0.51774</cdr:x>
      <cdr:y>0.23173</cdr:y>
    </cdr:to>
    <cdr:sp macro="" textlink="">
      <cdr:nvSpPr>
        <cdr:cNvPr id="2" name="TextBox 1"/>
        <cdr:cNvSpPr txBox="1"/>
      </cdr:nvSpPr>
      <cdr:spPr>
        <a:xfrm xmlns:a="http://schemas.openxmlformats.org/drawingml/2006/main">
          <a:off x="696056" y="461664"/>
          <a:ext cx="2317722" cy="866833"/>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47BB0A92-C9FD-4337-AC69-FA47868FE13B}" type="TxLink">
            <a:rPr lang="en-US" sz="1600" b="1" i="1" u="none" strike="noStrike">
              <a:solidFill>
                <a:srgbClr val="000000"/>
              </a:solidFill>
              <a:latin typeface="Calibri"/>
              <a:cs typeface="Calibri"/>
            </a:rPr>
            <a:pPr/>
            <a:t>Max difference in State data and SCADA data =1122 MW</a:t>
          </a:fld>
          <a:endParaRPr lang="en-IN" sz="2400" b="1" i="1" dirty="0"/>
        </a:p>
      </cdr:txBody>
    </cdr:sp>
  </cdr:relSizeAnchor>
</c:userShapes>
</file>

<file path=ppt/drawings/drawing10.xml><?xml version="1.0" encoding="utf-8"?>
<c:userShapes xmlns:c="http://schemas.openxmlformats.org/drawingml/2006/chart">
  <cdr:relSizeAnchor xmlns:cdr="http://schemas.openxmlformats.org/drawingml/2006/chartDrawing">
    <cdr:from>
      <cdr:x>0.24237</cdr:x>
      <cdr:y>0.10298</cdr:y>
    </cdr:from>
    <cdr:to>
      <cdr:x>0.82009</cdr:x>
      <cdr:y>0.20597</cdr:y>
    </cdr:to>
    <cdr:sp macro="" textlink="">
      <cdr:nvSpPr>
        <cdr:cNvPr id="2" name="TextBox 1"/>
        <cdr:cNvSpPr txBox="1"/>
      </cdr:nvSpPr>
      <cdr:spPr>
        <a:xfrm xmlns:a="http://schemas.openxmlformats.org/drawingml/2006/main">
          <a:off x="1335982" y="602731"/>
          <a:ext cx="3184503" cy="602789"/>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127EDC42-289D-46C4-8295-DCA07F5EF0C5}" type="TxLink">
            <a:rPr lang="en-US" sz="1600" b="1" i="1" u="none" strike="noStrike">
              <a:solidFill>
                <a:srgbClr val="000000"/>
              </a:solidFill>
              <a:latin typeface="Calibri"/>
              <a:cs typeface="Calibri"/>
            </a:rPr>
            <a:pPr/>
            <a:t>Max difference in State data and SCADA data =67 MW</a:t>
          </a:fld>
          <a:endParaRPr lang="en-IN" sz="2400" b="1" i="1" dirty="0"/>
        </a:p>
      </cdr:txBody>
    </cdr:sp>
  </cdr:relSizeAnchor>
</c:userShapes>
</file>

<file path=ppt/drawings/drawing11.xml><?xml version="1.0" encoding="utf-8"?>
<c:userShapes xmlns:c="http://schemas.openxmlformats.org/drawingml/2006/chart">
  <cdr:relSizeAnchor xmlns:cdr="http://schemas.openxmlformats.org/drawingml/2006/chartDrawing">
    <cdr:from>
      <cdr:x>0.6482</cdr:x>
      <cdr:y>0.17377</cdr:y>
    </cdr:from>
    <cdr:to>
      <cdr:x>0.83755</cdr:x>
      <cdr:y>0.27538</cdr:y>
    </cdr:to>
    <cdr:sp macro="" textlink="">
      <cdr:nvSpPr>
        <cdr:cNvPr id="2" name="TextBox 2"/>
        <cdr:cNvSpPr txBox="1"/>
      </cdr:nvSpPr>
      <cdr:spPr>
        <a:xfrm xmlns:a="http://schemas.openxmlformats.org/drawingml/2006/main">
          <a:off x="3885787" y="953346"/>
          <a:ext cx="1135108" cy="557473"/>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dirty="0" smtClean="0"/>
            <a:t>Max Difference-6MW</a:t>
          </a:r>
          <a:endParaRPr lang="en-US" sz="1800" dirty="0"/>
        </a:p>
      </cdr:txBody>
    </cdr:sp>
  </cdr:relSizeAnchor>
</c:userShapes>
</file>

<file path=ppt/drawings/drawing12.xml><?xml version="1.0" encoding="utf-8"?>
<c:userShapes xmlns:c="http://schemas.openxmlformats.org/drawingml/2006/chart">
  <cdr:relSizeAnchor xmlns:cdr="http://schemas.openxmlformats.org/drawingml/2006/chartDrawing">
    <cdr:from>
      <cdr:x>0.44231</cdr:x>
      <cdr:y>0.27001</cdr:y>
    </cdr:from>
    <cdr:to>
      <cdr:x>0.65352</cdr:x>
      <cdr:y>0.36715</cdr:y>
    </cdr:to>
    <cdr:sp macro="" textlink="">
      <cdr:nvSpPr>
        <cdr:cNvPr id="2" name="TextBox 2"/>
        <cdr:cNvSpPr txBox="1"/>
      </cdr:nvSpPr>
      <cdr:spPr>
        <a:xfrm xmlns:a="http://schemas.openxmlformats.org/drawingml/2006/main">
          <a:off x="2648831" y="1481380"/>
          <a:ext cx="1264868" cy="532949"/>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dirty="0" smtClean="0"/>
            <a:t>Max Difference-141MW</a:t>
          </a:r>
          <a:endParaRPr lang="en-US" sz="1800" dirty="0"/>
        </a:p>
      </cdr:txBody>
    </cdr:sp>
  </cdr:relSizeAnchor>
</c:userShapes>
</file>

<file path=ppt/drawings/drawing13.xml><?xml version="1.0" encoding="utf-8"?>
<c:userShapes xmlns:c="http://schemas.openxmlformats.org/drawingml/2006/chart">
  <cdr:relSizeAnchor xmlns:cdr="http://schemas.openxmlformats.org/drawingml/2006/chartDrawing">
    <cdr:from>
      <cdr:x>0.14463</cdr:x>
      <cdr:y>0.0898</cdr:y>
    </cdr:from>
    <cdr:to>
      <cdr:x>0.53571</cdr:x>
      <cdr:y>0.1928</cdr:y>
    </cdr:to>
    <cdr:sp macro="" textlink="">
      <cdr:nvSpPr>
        <cdr:cNvPr id="2" name="TextBox 1"/>
        <cdr:cNvSpPr txBox="1"/>
      </cdr:nvSpPr>
      <cdr:spPr>
        <a:xfrm xmlns:a="http://schemas.openxmlformats.org/drawingml/2006/main">
          <a:off x="886632" y="478800"/>
          <a:ext cx="2397480" cy="549181"/>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08DCAB96-80C1-4961-BD71-2F6BC886852B}" type="TxLink">
            <a:rPr lang="en-US" sz="1400" b="1" i="1" u="none" strike="noStrike">
              <a:solidFill>
                <a:srgbClr val="000000"/>
              </a:solidFill>
              <a:latin typeface="Calibri"/>
              <a:cs typeface="Calibri"/>
            </a:rPr>
            <a:pPr/>
            <a:t>Max difference in State data and SCADA data =1251 MW</a:t>
          </a:fld>
          <a:endParaRPr lang="en-IN" sz="3200" b="1" i="1" dirty="0"/>
        </a:p>
      </cdr:txBody>
    </cdr:sp>
  </cdr:relSizeAnchor>
</c:userShapes>
</file>

<file path=ppt/drawings/drawing14.xml><?xml version="1.0" encoding="utf-8"?>
<c:userShapes xmlns:c="http://schemas.openxmlformats.org/drawingml/2006/chart">
  <cdr:relSizeAnchor xmlns:cdr="http://schemas.openxmlformats.org/drawingml/2006/chartDrawing">
    <cdr:from>
      <cdr:x>0.13677</cdr:x>
      <cdr:y>0.09461</cdr:y>
    </cdr:from>
    <cdr:to>
      <cdr:x>0.53468</cdr:x>
      <cdr:y>0.1976</cdr:y>
    </cdr:to>
    <cdr:sp macro="" textlink="">
      <cdr:nvSpPr>
        <cdr:cNvPr id="2" name="TextBox 1"/>
        <cdr:cNvSpPr txBox="1"/>
      </cdr:nvSpPr>
      <cdr:spPr>
        <a:xfrm xmlns:a="http://schemas.openxmlformats.org/drawingml/2006/main">
          <a:off x="787347" y="512976"/>
          <a:ext cx="2290703" cy="558413"/>
        </a:xfrm>
        <a:prstGeom xmlns:a="http://schemas.openxmlformats.org/drawingml/2006/main" prst="rect">
          <a:avLst/>
        </a:prstGeom>
        <a:solidFill xmlns:a="http://schemas.openxmlformats.org/drawingml/2006/main">
          <a:srgbClr val="FFFF00"/>
        </a:solidFill>
      </cdr:spPr>
      <cdr:txBody>
        <a:bodyPr xmlns:a="http://schemas.openxmlformats.org/drawingml/2006/main" vertOverflow="clip" wrap="square" rtlCol="0"/>
        <a:lstStyle xmlns:a="http://schemas.openxmlformats.org/drawingml/2006/main"/>
        <a:p xmlns:a="http://schemas.openxmlformats.org/drawingml/2006/main">
          <a:fld id="{8895787F-D918-4694-85AE-7C93547EF5CE}" type="TxLink">
            <a:rPr lang="en-US" sz="1400" b="1" i="1" u="none" strike="noStrike">
              <a:solidFill>
                <a:srgbClr val="000000"/>
              </a:solidFill>
              <a:latin typeface="Calibri"/>
              <a:cs typeface="Calibri"/>
            </a:rPr>
            <a:pPr/>
            <a:t>Max difference in State data and SCADA data =506 MW</a:t>
          </a:fld>
          <a:endParaRPr lang="en-IN" sz="2000" b="1" i="1" dirty="0">
            <a:solidFill>
              <a:sysClr val="windowText" lastClr="000000"/>
            </a:solidFill>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0.68869</cdr:x>
      <cdr:y>0.08816</cdr:y>
    </cdr:from>
    <cdr:to>
      <cdr:x>0.8719</cdr:x>
      <cdr:y>0.13362</cdr:y>
    </cdr:to>
    <cdr:sp macro="" textlink="">
      <cdr:nvSpPr>
        <cdr:cNvPr id="2" name="TextBox 1"/>
        <cdr:cNvSpPr txBox="1"/>
      </cdr:nvSpPr>
      <cdr:spPr>
        <a:xfrm xmlns:a="http://schemas.openxmlformats.org/drawingml/2006/main">
          <a:off x="3700034" y="436007"/>
          <a:ext cx="984303" cy="224835"/>
        </a:xfrm>
        <a:prstGeom xmlns:a="http://schemas.openxmlformats.org/drawingml/2006/main" prst="rect">
          <a:avLst/>
        </a:prstGeom>
        <a:solidFill xmlns:a="http://schemas.openxmlformats.org/drawingml/2006/main">
          <a:srgbClr val="FFFF00"/>
        </a:solidFill>
      </cdr:spPr>
      <cdr:txBody>
        <a:bodyPr xmlns:a="http://schemas.openxmlformats.org/drawingml/2006/main" vertOverflow="clip" wrap="none" rtlCol="0"/>
        <a:lstStyle xmlns:a="http://schemas.openxmlformats.org/drawingml/2006/main"/>
        <a:p xmlns:a="http://schemas.openxmlformats.org/drawingml/2006/main">
          <a:fld id="{DC2318FA-BBCD-420F-9406-8C279F4183A4}" type="TxLink">
            <a:rPr lang="en-US" sz="1400" b="1" i="0" u="none" strike="noStrike">
              <a:solidFill>
                <a:srgbClr val="000000"/>
              </a:solidFill>
              <a:latin typeface="Calibri"/>
              <a:cs typeface="Calibri"/>
            </a:rPr>
            <a:pPr/>
            <a:t>RMSE in R0 - 7%</a:t>
          </a:fld>
          <a:endParaRPr lang="en-IN" sz="1400" b="1" dirty="0"/>
        </a:p>
      </cdr:txBody>
    </cdr:sp>
  </cdr:relSizeAnchor>
  <cdr:relSizeAnchor xmlns:cdr="http://schemas.openxmlformats.org/drawingml/2006/chartDrawing">
    <cdr:from>
      <cdr:x>0.68801</cdr:x>
      <cdr:y>0.14143</cdr:y>
    </cdr:from>
    <cdr:to>
      <cdr:x>0.87122</cdr:x>
      <cdr:y>0.18688</cdr:y>
    </cdr:to>
    <cdr:sp macro="" textlink="">
      <cdr:nvSpPr>
        <cdr:cNvPr id="3" name="TextBox 1"/>
        <cdr:cNvSpPr txBox="1"/>
      </cdr:nvSpPr>
      <cdr:spPr>
        <a:xfrm xmlns:a="http://schemas.openxmlformats.org/drawingml/2006/main">
          <a:off x="3696380" y="699460"/>
          <a:ext cx="984303" cy="224786"/>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B0E6E0BC-2C9B-4D9B-A103-FB41D57E57CC}" type="TxLink">
            <a:rPr lang="en-US" sz="1400" b="1" i="0" u="none" strike="noStrike">
              <a:solidFill>
                <a:srgbClr val="000000"/>
              </a:solidFill>
              <a:latin typeface="Calibri"/>
              <a:cs typeface="Calibri"/>
            </a:rPr>
            <a:pPr/>
            <a:t>RMSE in R16 - 7%</a:t>
          </a:fld>
          <a:endParaRPr lang="en-IN" sz="1400" b="1" dirty="0"/>
        </a:p>
      </cdr:txBody>
    </cdr:sp>
  </cdr:relSizeAnchor>
  <cdr:relSizeAnchor xmlns:cdr="http://schemas.openxmlformats.org/drawingml/2006/chartDrawing">
    <cdr:from>
      <cdr:x>0.53151</cdr:x>
      <cdr:y>0.61651</cdr:y>
    </cdr:from>
    <cdr:to>
      <cdr:x>0.85875</cdr:x>
      <cdr:y>0.69592</cdr:y>
    </cdr:to>
    <cdr:sp macro="" textlink="">
      <cdr:nvSpPr>
        <cdr:cNvPr id="4" name="TextBox 1"/>
        <cdr:cNvSpPr txBox="1"/>
      </cdr:nvSpPr>
      <cdr:spPr>
        <a:xfrm xmlns:a="http://schemas.openxmlformats.org/drawingml/2006/main">
          <a:off x="2855585" y="3049124"/>
          <a:ext cx="1758085" cy="392745"/>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i="0" u="none" strike="noStrike" dirty="0">
              <a:solidFill>
                <a:srgbClr val="000000"/>
              </a:solidFill>
              <a:latin typeface="Calibri"/>
              <a:cs typeface="Calibri"/>
            </a:rPr>
            <a:t>Max Diff i</a:t>
          </a:r>
          <a:r>
            <a:rPr lang="en-US" sz="1400" b="1" i="0" u="none" strike="noStrike" baseline="0" dirty="0">
              <a:solidFill>
                <a:srgbClr val="000000"/>
              </a:solidFill>
              <a:latin typeface="Calibri"/>
              <a:cs typeface="Calibri"/>
            </a:rPr>
            <a:t>n R0- 329 MW</a:t>
          </a:r>
        </a:p>
        <a:p xmlns:a="http://schemas.openxmlformats.org/drawingml/2006/main">
          <a:r>
            <a:rPr lang="en-US" sz="1400" b="1" i="0" u="none" strike="noStrike" baseline="0" dirty="0">
              <a:solidFill>
                <a:srgbClr val="000000"/>
              </a:solidFill>
              <a:latin typeface="Calibri"/>
              <a:cs typeface="Calibri"/>
            </a:rPr>
            <a:t>Diff in R16- 114 MW</a:t>
          </a:r>
          <a:endParaRPr lang="en-IN" sz="1400" b="1" dirty="0"/>
        </a:p>
      </cdr:txBody>
    </cdr:sp>
  </cdr:relSizeAnchor>
</c:userShapes>
</file>

<file path=ppt/drawings/drawing16.xml><?xml version="1.0" encoding="utf-8"?>
<c:userShapes xmlns:c="http://schemas.openxmlformats.org/drawingml/2006/chart">
  <cdr:relSizeAnchor xmlns:cdr="http://schemas.openxmlformats.org/drawingml/2006/chartDrawing">
    <cdr:from>
      <cdr:x>0.19447</cdr:x>
      <cdr:y>0.0883</cdr:y>
    </cdr:from>
    <cdr:to>
      <cdr:x>0.37769</cdr:x>
      <cdr:y>0.13375</cdr:y>
    </cdr:to>
    <cdr:sp macro="" textlink="">
      <cdr:nvSpPr>
        <cdr:cNvPr id="2" name="TextBox 1"/>
        <cdr:cNvSpPr txBox="1"/>
      </cdr:nvSpPr>
      <cdr:spPr>
        <a:xfrm xmlns:a="http://schemas.openxmlformats.org/drawingml/2006/main">
          <a:off x="1809717" y="536602"/>
          <a:ext cx="1705032" cy="276197"/>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8973631A-9409-4161-883A-D1E83B340D27}" type="TxLink">
            <a:rPr lang="en-US" sz="1400" b="1" i="0" u="none" strike="noStrike">
              <a:solidFill>
                <a:srgbClr val="000000"/>
              </a:solidFill>
              <a:latin typeface="Calibri"/>
              <a:cs typeface="Calibri"/>
            </a:rPr>
            <a:pPr/>
            <a:t>RMSE in R0 - 4%</a:t>
          </a:fld>
          <a:endParaRPr lang="en-IN" sz="1800" b="1"/>
        </a:p>
      </cdr:txBody>
    </cdr:sp>
  </cdr:relSizeAnchor>
  <cdr:relSizeAnchor xmlns:cdr="http://schemas.openxmlformats.org/drawingml/2006/chartDrawing">
    <cdr:from>
      <cdr:x>0.19481</cdr:x>
      <cdr:y>0.13427</cdr:y>
    </cdr:from>
    <cdr:to>
      <cdr:x>0.37803</cdr:x>
      <cdr:y>0.17972</cdr:y>
    </cdr:to>
    <cdr:sp macro="" textlink="">
      <cdr:nvSpPr>
        <cdr:cNvPr id="3" name="TextBox 1"/>
        <cdr:cNvSpPr txBox="1"/>
      </cdr:nvSpPr>
      <cdr:spPr>
        <a:xfrm xmlns:a="http://schemas.openxmlformats.org/drawingml/2006/main">
          <a:off x="1812914" y="815975"/>
          <a:ext cx="1705032" cy="276198"/>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61A113BB-76AF-463E-9DC9-B123FB011290}" type="TxLink">
            <a:rPr lang="en-US" sz="1400" b="1" i="0" u="none" strike="noStrike">
              <a:solidFill>
                <a:srgbClr val="000000"/>
              </a:solidFill>
              <a:latin typeface="Calibri"/>
              <a:cs typeface="Calibri"/>
            </a:rPr>
            <a:pPr/>
            <a:t>RMSE in R16 - 2%</a:t>
          </a:fld>
          <a:endParaRPr lang="en-IN" sz="1800" b="1"/>
        </a:p>
      </cdr:txBody>
    </cdr:sp>
  </cdr:relSizeAnchor>
  <cdr:relSizeAnchor xmlns:cdr="http://schemas.openxmlformats.org/drawingml/2006/chartDrawing">
    <cdr:from>
      <cdr:x>0.4748</cdr:x>
      <cdr:y>0.09867</cdr:y>
    </cdr:from>
    <cdr:to>
      <cdr:x>0.68531</cdr:x>
      <cdr:y>0.18906</cdr:y>
    </cdr:to>
    <cdr:sp macro="" textlink="">
      <cdr:nvSpPr>
        <cdr:cNvPr id="4" name="TextBox 1"/>
        <cdr:cNvSpPr txBox="1"/>
      </cdr:nvSpPr>
      <cdr:spPr>
        <a:xfrm xmlns:a="http://schemas.openxmlformats.org/drawingml/2006/main">
          <a:off x="2681046" y="491745"/>
          <a:ext cx="1188677" cy="450458"/>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i="0" u="none" strike="noStrike" dirty="0">
              <a:solidFill>
                <a:srgbClr val="000000"/>
              </a:solidFill>
              <a:latin typeface="Calibri"/>
              <a:cs typeface="Calibri"/>
            </a:rPr>
            <a:t>Max Diff i</a:t>
          </a:r>
          <a:r>
            <a:rPr lang="en-US" sz="1400" b="1" i="0" u="none" strike="noStrike" baseline="0" dirty="0">
              <a:solidFill>
                <a:srgbClr val="000000"/>
              </a:solidFill>
              <a:latin typeface="Calibri"/>
              <a:cs typeface="Calibri"/>
            </a:rPr>
            <a:t>n R0- 511 MW</a:t>
          </a:r>
        </a:p>
        <a:p xmlns:a="http://schemas.openxmlformats.org/drawingml/2006/main">
          <a:r>
            <a:rPr lang="en-US" sz="1400" b="1" i="0" u="none" strike="noStrike" baseline="0" dirty="0">
              <a:solidFill>
                <a:srgbClr val="000000"/>
              </a:solidFill>
              <a:latin typeface="Calibri"/>
              <a:cs typeface="Calibri"/>
            </a:rPr>
            <a:t>Diff in R16- 55 MW</a:t>
          </a:r>
          <a:endParaRPr lang="en-IN" sz="1400" b="1" dirty="0"/>
        </a:p>
      </cdr:txBody>
    </cdr:sp>
  </cdr:relSizeAnchor>
</c:userShapes>
</file>

<file path=ppt/drawings/drawing17.xml><?xml version="1.0" encoding="utf-8"?>
<c:userShapes xmlns:c="http://schemas.openxmlformats.org/drawingml/2006/chart">
  <cdr:relSizeAnchor xmlns:cdr="http://schemas.openxmlformats.org/drawingml/2006/chartDrawing">
    <cdr:from>
      <cdr:x>0.10542</cdr:x>
      <cdr:y>0.63375</cdr:y>
    </cdr:from>
    <cdr:to>
      <cdr:x>0.28864</cdr:x>
      <cdr:y>0.67921</cdr:y>
    </cdr:to>
    <cdr:sp macro="" textlink="">
      <cdr:nvSpPr>
        <cdr:cNvPr id="2" name="TextBox 1"/>
        <cdr:cNvSpPr txBox="1"/>
      </cdr:nvSpPr>
      <cdr:spPr>
        <a:xfrm xmlns:a="http://schemas.openxmlformats.org/drawingml/2006/main">
          <a:off x="981074" y="3851275"/>
          <a:ext cx="1704975" cy="276225"/>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D1A7D2DF-0992-465F-9D37-ACF8F2B1EB51}" type="TxLink">
            <a:rPr lang="en-US" sz="1400" b="1" i="0" u="none" strike="noStrike">
              <a:solidFill>
                <a:srgbClr val="000000"/>
              </a:solidFill>
              <a:latin typeface="Calibri"/>
              <a:cs typeface="Calibri"/>
            </a:rPr>
            <a:pPr/>
            <a:t>RMSE in R0 - 14%</a:t>
          </a:fld>
          <a:endParaRPr lang="en-IN" sz="2000" b="1"/>
        </a:p>
      </cdr:txBody>
    </cdr:sp>
  </cdr:relSizeAnchor>
  <cdr:relSizeAnchor xmlns:cdr="http://schemas.openxmlformats.org/drawingml/2006/chartDrawing">
    <cdr:from>
      <cdr:x>0.10065</cdr:x>
      <cdr:y>0.68234</cdr:y>
    </cdr:from>
    <cdr:to>
      <cdr:x>0.31116</cdr:x>
      <cdr:y>0.72884</cdr:y>
    </cdr:to>
    <cdr:sp macro="" textlink="">
      <cdr:nvSpPr>
        <cdr:cNvPr id="3" name="TextBox 1"/>
        <cdr:cNvSpPr txBox="1"/>
      </cdr:nvSpPr>
      <cdr:spPr>
        <a:xfrm xmlns:a="http://schemas.openxmlformats.org/drawingml/2006/main">
          <a:off x="936625" y="4146550"/>
          <a:ext cx="1958975" cy="282575"/>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i="0" u="none" strike="noStrike">
              <a:solidFill>
                <a:srgbClr val="000000"/>
              </a:solidFill>
              <a:latin typeface="Calibri"/>
              <a:cs typeface="Calibri"/>
            </a:rPr>
            <a:t>Max Diff i</a:t>
          </a:r>
          <a:r>
            <a:rPr lang="en-US" sz="1400" b="1" i="0" u="none" strike="noStrike" baseline="0">
              <a:solidFill>
                <a:srgbClr val="000000"/>
              </a:solidFill>
              <a:latin typeface="Calibri"/>
              <a:cs typeface="Calibri"/>
            </a:rPr>
            <a:t>n R0- 690 MW</a:t>
          </a:r>
        </a:p>
      </cdr:txBody>
    </cdr:sp>
  </cdr:relSizeAnchor>
</c:userShapes>
</file>

<file path=ppt/drawings/drawing18.xml><?xml version="1.0" encoding="utf-8"?>
<c:userShapes xmlns:c="http://schemas.openxmlformats.org/drawingml/2006/chart">
  <cdr:relSizeAnchor xmlns:cdr="http://schemas.openxmlformats.org/drawingml/2006/chartDrawing">
    <cdr:from>
      <cdr:x>0.47328</cdr:x>
      <cdr:y>0.64119</cdr:y>
    </cdr:from>
    <cdr:to>
      <cdr:x>0.65649</cdr:x>
      <cdr:y>0.68664</cdr:y>
    </cdr:to>
    <cdr:sp macro="" textlink="">
      <cdr:nvSpPr>
        <cdr:cNvPr id="2" name="TextBox 1"/>
        <cdr:cNvSpPr txBox="1"/>
      </cdr:nvSpPr>
      <cdr:spPr>
        <a:xfrm xmlns:a="http://schemas.openxmlformats.org/drawingml/2006/main">
          <a:off x="2856844" y="3270010"/>
          <a:ext cx="1105910" cy="231790"/>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A0915640-33A8-4B19-ADB7-4F11F7ACEF97}" type="TxLink">
            <a:rPr lang="en-US" sz="1400" b="1" i="0" u="none" strike="noStrike">
              <a:solidFill>
                <a:srgbClr val="000000"/>
              </a:solidFill>
              <a:latin typeface="Calibri"/>
              <a:cs typeface="Calibri"/>
            </a:rPr>
            <a:pPr/>
            <a:t>RMSE in R0 - 4%</a:t>
          </a:fld>
          <a:endParaRPr lang="en-IN" sz="2000" b="1" dirty="0"/>
        </a:p>
      </cdr:txBody>
    </cdr:sp>
  </cdr:relSizeAnchor>
  <cdr:relSizeAnchor xmlns:cdr="http://schemas.openxmlformats.org/drawingml/2006/chartDrawing">
    <cdr:from>
      <cdr:x>0.47103</cdr:x>
      <cdr:y>0.68588</cdr:y>
    </cdr:from>
    <cdr:to>
      <cdr:x>0.65425</cdr:x>
      <cdr:y>0.73134</cdr:y>
    </cdr:to>
    <cdr:sp macro="" textlink="">
      <cdr:nvSpPr>
        <cdr:cNvPr id="3" name="TextBox 1"/>
        <cdr:cNvSpPr txBox="1"/>
      </cdr:nvSpPr>
      <cdr:spPr>
        <a:xfrm xmlns:a="http://schemas.openxmlformats.org/drawingml/2006/main">
          <a:off x="2843251" y="3497916"/>
          <a:ext cx="1105970" cy="231842"/>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D0CC2F6F-EAF3-4CB6-AB1E-23658CD169F9}" type="TxLink">
            <a:rPr lang="en-US" sz="1400" b="1" i="0" u="none" strike="noStrike">
              <a:solidFill>
                <a:srgbClr val="000000"/>
              </a:solidFill>
              <a:latin typeface="Calibri"/>
              <a:cs typeface="Calibri"/>
            </a:rPr>
            <a:pPr/>
            <a:t>RMSE in R16 - 5%</a:t>
          </a:fld>
          <a:endParaRPr lang="en-IN" sz="2000" b="1" dirty="0"/>
        </a:p>
      </cdr:txBody>
    </cdr:sp>
  </cdr:relSizeAnchor>
  <cdr:relSizeAnchor xmlns:cdr="http://schemas.openxmlformats.org/drawingml/2006/chartDrawing">
    <cdr:from>
      <cdr:x>0.72194</cdr:x>
      <cdr:y>0.65256</cdr:y>
    </cdr:from>
    <cdr:to>
      <cdr:x>0.93245</cdr:x>
      <cdr:y>0.71003</cdr:y>
    </cdr:to>
    <cdr:sp macro="" textlink="">
      <cdr:nvSpPr>
        <cdr:cNvPr id="4" name="TextBox 1"/>
        <cdr:cNvSpPr txBox="1"/>
      </cdr:nvSpPr>
      <cdr:spPr>
        <a:xfrm xmlns:a="http://schemas.openxmlformats.org/drawingml/2006/main">
          <a:off x="6718300" y="3965576"/>
          <a:ext cx="1958975" cy="349250"/>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1" i="0" u="none" strike="noStrike">
              <a:solidFill>
                <a:srgbClr val="000000"/>
              </a:solidFill>
              <a:latin typeface="Calibri"/>
              <a:cs typeface="Calibri"/>
            </a:rPr>
            <a:t>Max Diff - </a:t>
          </a:r>
          <a:r>
            <a:rPr lang="en-US" sz="1400" b="1" i="0" u="none" strike="noStrike" baseline="0">
              <a:solidFill>
                <a:srgbClr val="000000"/>
              </a:solidFill>
              <a:latin typeface="Calibri"/>
              <a:cs typeface="Calibri"/>
            </a:rPr>
            <a:t>1009 MW</a:t>
          </a:r>
        </a:p>
      </cdr:txBody>
    </cdr:sp>
  </cdr:relSizeAnchor>
</c:userShapes>
</file>

<file path=ppt/drawings/drawing2.xml><?xml version="1.0" encoding="utf-8"?>
<c:userShapes xmlns:c="http://schemas.openxmlformats.org/drawingml/2006/chart">
  <cdr:relSizeAnchor xmlns:cdr="http://schemas.openxmlformats.org/drawingml/2006/chartDrawing">
    <cdr:from>
      <cdr:x>0.10777</cdr:x>
      <cdr:y>0.05357</cdr:y>
    </cdr:from>
    <cdr:to>
      <cdr:x>0.56085</cdr:x>
      <cdr:y>0.16538</cdr:y>
    </cdr:to>
    <cdr:sp macro="" textlink="">
      <cdr:nvSpPr>
        <cdr:cNvPr id="2" name="TextBox 1"/>
        <cdr:cNvSpPr txBox="1"/>
      </cdr:nvSpPr>
      <cdr:spPr>
        <a:xfrm xmlns:a="http://schemas.openxmlformats.org/drawingml/2006/main">
          <a:off x="632109" y="307118"/>
          <a:ext cx="2657452" cy="641001"/>
        </a:xfrm>
        <a:prstGeom xmlns:a="http://schemas.openxmlformats.org/drawingml/2006/main" prst="rect">
          <a:avLst/>
        </a:prstGeom>
        <a:solidFill xmlns:a="http://schemas.openxmlformats.org/drawingml/2006/main">
          <a:srgbClr val="FFFF00"/>
        </a:solidFill>
      </cdr:spPr>
      <cdr:txBody>
        <a:bodyPr xmlns:a="http://schemas.openxmlformats.org/drawingml/2006/main" vertOverflow="clip" wrap="square" rtlCol="0"/>
        <a:lstStyle xmlns:a="http://schemas.openxmlformats.org/drawingml/2006/main"/>
        <a:p xmlns:a="http://schemas.openxmlformats.org/drawingml/2006/main">
          <a:fld id="{1B62B0AE-32E9-4D41-AF35-62E5F22B92EB}" type="TxLink">
            <a:rPr lang="en-US" sz="1600" b="1" i="1" u="none" strike="noStrike">
              <a:solidFill>
                <a:srgbClr val="000000"/>
              </a:solidFill>
              <a:latin typeface="Calibri"/>
              <a:cs typeface="Calibri"/>
            </a:rPr>
            <a:pPr/>
            <a:t>Max difference in State data and SCADA data =173 MW</a:t>
          </a:fld>
          <a:endParaRPr lang="en-IN" sz="1600" b="1" i="1" dirty="0"/>
        </a:p>
      </cdr:txBody>
    </cdr:sp>
  </cdr:relSizeAnchor>
</c:userShapes>
</file>

<file path=ppt/drawings/drawing3.xml><?xml version="1.0" encoding="utf-8"?>
<c:userShapes xmlns:c="http://schemas.openxmlformats.org/drawingml/2006/chart">
  <cdr:relSizeAnchor xmlns:cdr="http://schemas.openxmlformats.org/drawingml/2006/chartDrawing">
    <cdr:from>
      <cdr:x>0.23772</cdr:x>
      <cdr:y>0.12317</cdr:y>
    </cdr:from>
    <cdr:to>
      <cdr:x>0.6488</cdr:x>
      <cdr:y>0.20626</cdr:y>
    </cdr:to>
    <cdr:sp macro="" textlink="">
      <cdr:nvSpPr>
        <cdr:cNvPr id="2" name="TextBox 2"/>
        <cdr:cNvSpPr txBox="1"/>
      </cdr:nvSpPr>
      <cdr:spPr>
        <a:xfrm xmlns:a="http://schemas.openxmlformats.org/drawingml/2006/main">
          <a:off x="1448115" y="547483"/>
          <a:ext cx="2504212"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dirty="0" smtClean="0"/>
            <a:t>Max Difference- 428MW</a:t>
          </a:r>
          <a:endParaRPr lang="en-US" sz="1800" dirty="0"/>
        </a:p>
      </cdr:txBody>
    </cdr:sp>
  </cdr:relSizeAnchor>
</c:userShapes>
</file>

<file path=ppt/drawings/drawing4.xml><?xml version="1.0" encoding="utf-8"?>
<c:userShapes xmlns:c="http://schemas.openxmlformats.org/drawingml/2006/chart">
  <cdr:relSizeAnchor xmlns:cdr="http://schemas.openxmlformats.org/drawingml/2006/chartDrawing">
    <cdr:from>
      <cdr:x>0.55979</cdr:x>
      <cdr:y>0.14914</cdr:y>
    </cdr:from>
    <cdr:to>
      <cdr:x>1</cdr:x>
      <cdr:y>0.21786</cdr:y>
    </cdr:to>
    <cdr:sp macro="" textlink="">
      <cdr:nvSpPr>
        <cdr:cNvPr id="2" name="TextBox 2"/>
        <cdr:cNvSpPr txBox="1"/>
      </cdr:nvSpPr>
      <cdr:spPr>
        <a:xfrm xmlns:a="http://schemas.openxmlformats.org/drawingml/2006/main">
          <a:off x="3027476" y="801575"/>
          <a:ext cx="2380743"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dirty="0" smtClean="0"/>
            <a:t>Max Difference- 581W</a:t>
          </a:r>
          <a:endParaRPr lang="en-US" sz="1800" dirty="0"/>
        </a:p>
      </cdr:txBody>
    </cdr:sp>
  </cdr:relSizeAnchor>
  <cdr:relSizeAnchor xmlns:cdr="http://schemas.openxmlformats.org/drawingml/2006/chartDrawing">
    <cdr:from>
      <cdr:x>0.56068</cdr:x>
      <cdr:y>0.89217</cdr:y>
    </cdr:from>
    <cdr:to>
      <cdr:x>0.72856</cdr:x>
      <cdr:y>0.95516</cdr:y>
    </cdr:to>
    <cdr:sp macro="" textlink="">
      <cdr:nvSpPr>
        <cdr:cNvPr id="3" name="TextBox 4"/>
        <cdr:cNvSpPr txBox="1"/>
      </cdr:nvSpPr>
      <cdr:spPr>
        <a:xfrm xmlns:a="http://schemas.openxmlformats.org/drawingml/2006/main">
          <a:off x="3032261" y="4795054"/>
          <a:ext cx="907959"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b="1" dirty="0" smtClean="0"/>
            <a:t>Hour</a:t>
          </a:r>
          <a:endParaRPr lang="en-US" sz="1600" b="1" dirty="0"/>
        </a:p>
      </cdr:txBody>
    </cdr:sp>
  </cdr:relSizeAnchor>
</c:userShapes>
</file>

<file path=ppt/drawings/drawing5.xml><?xml version="1.0" encoding="utf-8"?>
<c:userShapes xmlns:c="http://schemas.openxmlformats.org/drawingml/2006/chart">
  <cdr:relSizeAnchor xmlns:cdr="http://schemas.openxmlformats.org/drawingml/2006/chartDrawing">
    <cdr:from>
      <cdr:x>0.13766</cdr:x>
      <cdr:y>0.13895</cdr:y>
    </cdr:from>
    <cdr:to>
      <cdr:x>0.63383</cdr:x>
      <cdr:y>0.24284</cdr:y>
    </cdr:to>
    <cdr:sp macro="" textlink="">
      <cdr:nvSpPr>
        <cdr:cNvPr id="2" name="TextBox 1"/>
        <cdr:cNvSpPr txBox="1"/>
      </cdr:nvSpPr>
      <cdr:spPr>
        <a:xfrm xmlns:a="http://schemas.openxmlformats.org/drawingml/2006/main">
          <a:off x="827946" y="722169"/>
          <a:ext cx="2984200" cy="539962"/>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CAFBF126-5383-4ACB-80CD-05DDDDA58D21}" type="TxLink">
            <a:rPr lang="en-US" sz="1600" b="1" i="1" u="none" strike="noStrike">
              <a:solidFill>
                <a:srgbClr val="000000"/>
              </a:solidFill>
              <a:latin typeface="Calibri"/>
              <a:cs typeface="Calibri"/>
            </a:rPr>
            <a:pPr/>
            <a:t>Max difference in State data and SCADA data =89 MW</a:t>
          </a:fld>
          <a:endParaRPr lang="en-IN" sz="2400" b="1" i="1" dirty="0"/>
        </a:p>
      </cdr:txBody>
    </cdr:sp>
  </cdr:relSizeAnchor>
</c:userShapes>
</file>

<file path=ppt/drawings/drawing6.xml><?xml version="1.0" encoding="utf-8"?>
<c:userShapes xmlns:c="http://schemas.openxmlformats.org/drawingml/2006/chart">
  <cdr:relSizeAnchor xmlns:cdr="http://schemas.openxmlformats.org/drawingml/2006/chartDrawing">
    <cdr:from>
      <cdr:x>0.5</cdr:x>
      <cdr:y>0.0879</cdr:y>
    </cdr:from>
    <cdr:to>
      <cdr:x>0.9609</cdr:x>
      <cdr:y>0.19089</cdr:y>
    </cdr:to>
    <cdr:sp macro="" textlink="">
      <cdr:nvSpPr>
        <cdr:cNvPr id="2" name="TextBox 1"/>
        <cdr:cNvSpPr txBox="1"/>
      </cdr:nvSpPr>
      <cdr:spPr>
        <a:xfrm xmlns:a="http://schemas.openxmlformats.org/drawingml/2006/main">
          <a:off x="2968579" y="455698"/>
          <a:ext cx="2736428" cy="533947"/>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81BA400B-86F6-412C-82EF-50A8638D65A9}" type="TxLink">
            <a:rPr lang="en-US" sz="1600" b="1" i="1" u="none" strike="noStrike">
              <a:solidFill>
                <a:srgbClr val="000000"/>
              </a:solidFill>
              <a:latin typeface="Calibri"/>
              <a:cs typeface="Calibri"/>
            </a:rPr>
            <a:pPr/>
            <a:t>Max difference in State data and SCADA data =187 MW</a:t>
          </a:fld>
          <a:endParaRPr lang="en-IN" sz="2400" b="1" i="1" dirty="0"/>
        </a:p>
      </cdr:txBody>
    </cdr:sp>
  </cdr:relSizeAnchor>
</c:userShapes>
</file>

<file path=ppt/drawings/drawing7.xml><?xml version="1.0" encoding="utf-8"?>
<c:userShapes xmlns:c="http://schemas.openxmlformats.org/drawingml/2006/chart">
  <cdr:relSizeAnchor xmlns:cdr="http://schemas.openxmlformats.org/drawingml/2006/chartDrawing">
    <cdr:from>
      <cdr:x>0.5</cdr:x>
      <cdr:y>0.17562</cdr:y>
    </cdr:from>
    <cdr:to>
      <cdr:x>0.7044</cdr:x>
      <cdr:y>0.27738</cdr:y>
    </cdr:to>
    <cdr:sp macro="" textlink="">
      <cdr:nvSpPr>
        <cdr:cNvPr id="2" name="TextBox 2"/>
        <cdr:cNvSpPr txBox="1"/>
      </cdr:nvSpPr>
      <cdr:spPr>
        <a:xfrm xmlns:a="http://schemas.openxmlformats.org/drawingml/2006/main">
          <a:off x="2863402" y="891160"/>
          <a:ext cx="1170559" cy="516358"/>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dirty="0" smtClean="0"/>
            <a:t>Max Difference-98 MW</a:t>
          </a:r>
          <a:endParaRPr lang="en-US" dirty="0"/>
        </a:p>
      </cdr:txBody>
    </cdr:sp>
  </cdr:relSizeAnchor>
</c:userShapes>
</file>

<file path=ppt/drawings/drawing8.xml><?xml version="1.0" encoding="utf-8"?>
<c:userShapes xmlns:c="http://schemas.openxmlformats.org/drawingml/2006/chart">
  <cdr:relSizeAnchor xmlns:cdr="http://schemas.openxmlformats.org/drawingml/2006/chartDrawing">
    <cdr:from>
      <cdr:x>0.08534</cdr:x>
      <cdr:y>0.14984</cdr:y>
    </cdr:from>
    <cdr:to>
      <cdr:x>0.28469</cdr:x>
      <cdr:y>0.25145</cdr:y>
    </cdr:to>
    <cdr:sp macro="" textlink="">
      <cdr:nvSpPr>
        <cdr:cNvPr id="2" name="TextBox 2"/>
        <cdr:cNvSpPr txBox="1"/>
      </cdr:nvSpPr>
      <cdr:spPr>
        <a:xfrm xmlns:a="http://schemas.openxmlformats.org/drawingml/2006/main">
          <a:off x="512176" y="760338"/>
          <a:ext cx="1196410" cy="515597"/>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dirty="0" smtClean="0"/>
            <a:t>Max Difference-30MW</a:t>
          </a:r>
          <a:endParaRPr lang="en-US" sz="1800" dirty="0"/>
        </a:p>
      </cdr:txBody>
    </cdr:sp>
  </cdr:relSizeAnchor>
</c:userShapes>
</file>

<file path=ppt/drawings/drawing9.xml><?xml version="1.0" encoding="utf-8"?>
<c:userShapes xmlns:c="http://schemas.openxmlformats.org/drawingml/2006/chart">
  <cdr:relSizeAnchor xmlns:cdr="http://schemas.openxmlformats.org/drawingml/2006/chartDrawing">
    <cdr:from>
      <cdr:x>0.08018</cdr:x>
      <cdr:y>0.09032</cdr:y>
    </cdr:from>
    <cdr:to>
      <cdr:x>0.52851</cdr:x>
      <cdr:y>0.19331</cdr:y>
    </cdr:to>
    <cdr:sp macro="" textlink="">
      <cdr:nvSpPr>
        <cdr:cNvPr id="2" name="TextBox 1"/>
        <cdr:cNvSpPr txBox="1"/>
      </cdr:nvSpPr>
      <cdr:spPr>
        <a:xfrm xmlns:a="http://schemas.openxmlformats.org/drawingml/2006/main">
          <a:off x="470856" y="512979"/>
          <a:ext cx="2632952" cy="584940"/>
        </a:xfrm>
        <a:prstGeom xmlns:a="http://schemas.openxmlformats.org/drawingml/2006/main" prst="rect">
          <a:avLst/>
        </a:prstGeom>
        <a:solidFill xmlns:a="http://schemas.openxmlformats.org/drawingml/2006/main">
          <a:srgbClr val="FFFF00"/>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3A6792B4-64DC-49C2-816C-3190E79C4200}" type="TxLink">
            <a:rPr lang="en-US" sz="1600" b="1" i="0" u="none" strike="noStrike">
              <a:solidFill>
                <a:srgbClr val="000000"/>
              </a:solidFill>
              <a:latin typeface="Calibri"/>
              <a:cs typeface="Calibri"/>
            </a:rPr>
            <a:pPr/>
            <a:t>Max difference in State data and SCADA data =172 MW</a:t>
          </a:fld>
          <a:endParaRPr lang="en-IN" sz="2400" b="1" i="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38" tIns="49519" rIns="99038" bIns="49519" rtlCol="0"/>
          <a:lstStyle>
            <a:lvl1pPr algn="l">
              <a:defRPr sz="1300"/>
            </a:lvl1pPr>
          </a:lstStyle>
          <a:p>
            <a:endParaRPr lang="en-US"/>
          </a:p>
        </p:txBody>
      </p:sp>
      <p:sp>
        <p:nvSpPr>
          <p:cNvPr id="3" name="Date Placeholder 2"/>
          <p:cNvSpPr>
            <a:spLocks noGrp="1"/>
          </p:cNvSpPr>
          <p:nvPr>
            <p:ph type="dt" sz="quarter" idx="1"/>
          </p:nvPr>
        </p:nvSpPr>
        <p:spPr>
          <a:xfrm>
            <a:off x="4021294" y="0"/>
            <a:ext cx="3076363" cy="513508"/>
          </a:xfrm>
          <a:prstGeom prst="rect">
            <a:avLst/>
          </a:prstGeom>
        </p:spPr>
        <p:txBody>
          <a:bodyPr vert="horz" lIns="99038" tIns="49519" rIns="99038" bIns="49519" rtlCol="0"/>
          <a:lstStyle>
            <a:lvl1pPr algn="r">
              <a:defRPr sz="1300"/>
            </a:lvl1pPr>
          </a:lstStyle>
          <a:p>
            <a:fld id="{CFB56E20-3CA8-4096-8D91-58CCA8825188}" type="datetimeFigureOut">
              <a:rPr lang="en-US" smtClean="0"/>
              <a:t>5/6/2018</a:t>
            </a:fld>
            <a:endParaRPr lang="en-US"/>
          </a:p>
        </p:txBody>
      </p:sp>
      <p:sp>
        <p:nvSpPr>
          <p:cNvPr id="4" name="Footer Placeholder 3"/>
          <p:cNvSpPr>
            <a:spLocks noGrp="1"/>
          </p:cNvSpPr>
          <p:nvPr>
            <p:ph type="ftr" sz="quarter" idx="2"/>
          </p:nvPr>
        </p:nvSpPr>
        <p:spPr>
          <a:xfrm>
            <a:off x="0" y="9721107"/>
            <a:ext cx="3076363" cy="513506"/>
          </a:xfrm>
          <a:prstGeom prst="rect">
            <a:avLst/>
          </a:prstGeom>
        </p:spPr>
        <p:txBody>
          <a:bodyPr vert="horz" lIns="99038" tIns="49519" rIns="99038" bIns="49519" rtlCol="0" anchor="b"/>
          <a:lstStyle>
            <a:lvl1pPr algn="l">
              <a:defRPr sz="1300"/>
            </a:lvl1pPr>
          </a:lstStyle>
          <a:p>
            <a:endParaRPr lang="en-US"/>
          </a:p>
        </p:txBody>
      </p:sp>
      <p:sp>
        <p:nvSpPr>
          <p:cNvPr id="5" name="Slide Number Placeholder 4"/>
          <p:cNvSpPr>
            <a:spLocks noGrp="1"/>
          </p:cNvSpPr>
          <p:nvPr>
            <p:ph type="sldNum" sz="quarter" idx="3"/>
          </p:nvPr>
        </p:nvSpPr>
        <p:spPr>
          <a:xfrm>
            <a:off x="4021294" y="9721107"/>
            <a:ext cx="3076363" cy="513506"/>
          </a:xfrm>
          <a:prstGeom prst="rect">
            <a:avLst/>
          </a:prstGeom>
        </p:spPr>
        <p:txBody>
          <a:bodyPr vert="horz" lIns="99038" tIns="49519" rIns="99038" bIns="49519" rtlCol="0" anchor="b"/>
          <a:lstStyle>
            <a:lvl1pPr algn="r">
              <a:defRPr sz="1300"/>
            </a:lvl1pPr>
          </a:lstStyle>
          <a:p>
            <a:fld id="{3BB9C7FD-3909-4416-AED6-A51E96F9696E}" type="slidenum">
              <a:rPr lang="en-US" smtClean="0"/>
              <a:t>‹#›</a:t>
            </a:fld>
            <a:endParaRPr lang="en-US"/>
          </a:p>
        </p:txBody>
      </p:sp>
    </p:spTree>
    <p:extLst>
      <p:ext uri="{BB962C8B-B14F-4D97-AF65-F5344CB8AC3E}">
        <p14:creationId xmlns:p14="http://schemas.microsoft.com/office/powerpoint/2010/main" val="3493856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38" tIns="49519" rIns="99038" bIns="49519" rtlCol="0"/>
          <a:lstStyle>
            <a:lvl1pPr algn="l">
              <a:defRPr sz="1300"/>
            </a:lvl1pPr>
          </a:lstStyle>
          <a:p>
            <a:endParaRPr lang="en-IN"/>
          </a:p>
        </p:txBody>
      </p:sp>
      <p:sp>
        <p:nvSpPr>
          <p:cNvPr id="3" name="Date Placeholder 2"/>
          <p:cNvSpPr>
            <a:spLocks noGrp="1"/>
          </p:cNvSpPr>
          <p:nvPr>
            <p:ph type="dt" idx="1"/>
          </p:nvPr>
        </p:nvSpPr>
        <p:spPr>
          <a:xfrm>
            <a:off x="4021294" y="0"/>
            <a:ext cx="3076363" cy="513508"/>
          </a:xfrm>
          <a:prstGeom prst="rect">
            <a:avLst/>
          </a:prstGeom>
        </p:spPr>
        <p:txBody>
          <a:bodyPr vert="horz" lIns="99038" tIns="49519" rIns="99038" bIns="49519" rtlCol="0"/>
          <a:lstStyle>
            <a:lvl1pPr algn="r">
              <a:defRPr sz="1300"/>
            </a:lvl1pPr>
          </a:lstStyle>
          <a:p>
            <a:fld id="{22CECA51-59F4-4C19-ABC9-CC2E892673C2}" type="datetimeFigureOut">
              <a:rPr lang="en-IN" smtClean="0"/>
              <a:pPr/>
              <a:t>06-05-2018</a:t>
            </a:fld>
            <a:endParaRPr lang="en-IN"/>
          </a:p>
        </p:txBody>
      </p:sp>
      <p:sp>
        <p:nvSpPr>
          <p:cNvPr id="4" name="Slide Image Placeholder 3"/>
          <p:cNvSpPr>
            <a:spLocks noGrp="1" noRot="1" noChangeAspect="1"/>
          </p:cNvSpPr>
          <p:nvPr>
            <p:ph type="sldImg" idx="2"/>
          </p:nvPr>
        </p:nvSpPr>
        <p:spPr>
          <a:xfrm>
            <a:off x="481013" y="1279525"/>
            <a:ext cx="6137275" cy="3452813"/>
          </a:xfrm>
          <a:prstGeom prst="rect">
            <a:avLst/>
          </a:prstGeom>
          <a:noFill/>
          <a:ln w="12700">
            <a:solidFill>
              <a:prstClr val="black"/>
            </a:solidFill>
          </a:ln>
        </p:spPr>
        <p:txBody>
          <a:bodyPr vert="horz" lIns="99038" tIns="49519" rIns="99038" bIns="49519" rtlCol="0" anchor="ctr"/>
          <a:lstStyle/>
          <a:p>
            <a:endParaRPr lang="en-IN"/>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38" tIns="49519" rIns="99038" bIns="4951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721107"/>
            <a:ext cx="3076363" cy="513506"/>
          </a:xfrm>
          <a:prstGeom prst="rect">
            <a:avLst/>
          </a:prstGeom>
        </p:spPr>
        <p:txBody>
          <a:bodyPr vert="horz" lIns="99038" tIns="49519" rIns="99038" bIns="49519" rtlCol="0" anchor="b"/>
          <a:lstStyle>
            <a:lvl1pPr algn="l">
              <a:defRPr sz="1300"/>
            </a:lvl1pPr>
          </a:lstStyle>
          <a:p>
            <a:endParaRPr lang="en-IN"/>
          </a:p>
        </p:txBody>
      </p:sp>
      <p:sp>
        <p:nvSpPr>
          <p:cNvPr id="7" name="Slide Number Placeholder 6"/>
          <p:cNvSpPr>
            <a:spLocks noGrp="1"/>
          </p:cNvSpPr>
          <p:nvPr>
            <p:ph type="sldNum" sz="quarter" idx="5"/>
          </p:nvPr>
        </p:nvSpPr>
        <p:spPr>
          <a:xfrm>
            <a:off x="4021294" y="9721107"/>
            <a:ext cx="3076363" cy="513506"/>
          </a:xfrm>
          <a:prstGeom prst="rect">
            <a:avLst/>
          </a:prstGeom>
        </p:spPr>
        <p:txBody>
          <a:bodyPr vert="horz" lIns="99038" tIns="49519" rIns="99038" bIns="49519" rtlCol="0" anchor="b"/>
          <a:lstStyle>
            <a:lvl1pPr algn="r">
              <a:defRPr sz="1300"/>
            </a:lvl1pPr>
          </a:lstStyle>
          <a:p>
            <a:fld id="{FC07A6DF-EEF0-4ABA-8209-72442D625AFD}" type="slidenum">
              <a:rPr lang="en-IN" smtClean="0"/>
              <a:pPr/>
              <a:t>‹#›</a:t>
            </a:fld>
            <a:endParaRPr lang="en-IN"/>
          </a:p>
        </p:txBody>
      </p:sp>
    </p:spTree>
    <p:extLst>
      <p:ext uri="{BB962C8B-B14F-4D97-AF65-F5344CB8AC3E}">
        <p14:creationId xmlns:p14="http://schemas.microsoft.com/office/powerpoint/2010/main" val="1764225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5919882" y="7289150"/>
            <a:ext cx="4527265" cy="38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45" tIns="49772" rIns="99545" bIns="49772" anchor="b"/>
          <a:lstStyle>
            <a:lvl1pPr defTabSz="909638" eaLnBrk="0" hangingPunct="0">
              <a:defRPr sz="2000">
                <a:solidFill>
                  <a:schemeClr val="tx1"/>
                </a:solidFill>
                <a:latin typeface="Arial" panose="020B0604020202020204" pitchFamily="34" charset="0"/>
                <a:cs typeface="Arial" panose="020B0604020202020204" pitchFamily="34" charset="0"/>
              </a:defRPr>
            </a:lvl1pPr>
            <a:lvl2pPr marL="742950" indent="-285750" defTabSz="909638" eaLnBrk="0" hangingPunct="0">
              <a:defRPr sz="2000">
                <a:solidFill>
                  <a:schemeClr val="tx1"/>
                </a:solidFill>
                <a:latin typeface="Arial" panose="020B0604020202020204" pitchFamily="34" charset="0"/>
                <a:cs typeface="Arial" panose="020B0604020202020204" pitchFamily="34" charset="0"/>
              </a:defRPr>
            </a:lvl2pPr>
            <a:lvl3pPr marL="1143000" indent="-228600" defTabSz="909638" eaLnBrk="0" hangingPunct="0">
              <a:defRPr sz="2000">
                <a:solidFill>
                  <a:schemeClr val="tx1"/>
                </a:solidFill>
                <a:latin typeface="Arial" panose="020B0604020202020204" pitchFamily="34" charset="0"/>
                <a:cs typeface="Arial" panose="020B0604020202020204" pitchFamily="34" charset="0"/>
              </a:defRPr>
            </a:lvl3pPr>
            <a:lvl4pPr marL="1600200" indent="-228600" defTabSz="909638" eaLnBrk="0" hangingPunct="0">
              <a:defRPr sz="2000">
                <a:solidFill>
                  <a:schemeClr val="tx1"/>
                </a:solidFill>
                <a:latin typeface="Arial" panose="020B0604020202020204" pitchFamily="34" charset="0"/>
                <a:cs typeface="Arial" panose="020B0604020202020204" pitchFamily="34" charset="0"/>
              </a:defRPr>
            </a:lvl4pPr>
            <a:lvl5pPr marL="2057400" indent="-228600" defTabSz="909638" eaLnBrk="0" hangingPunct="0">
              <a:defRPr sz="2000">
                <a:solidFill>
                  <a:schemeClr val="tx1"/>
                </a:solidFill>
                <a:latin typeface="Arial" panose="020B0604020202020204" pitchFamily="34" charset="0"/>
                <a:cs typeface="Arial" panose="020B0604020202020204" pitchFamily="34" charset="0"/>
              </a:defRPr>
            </a:lvl5pPr>
            <a:lvl6pPr marL="2514600" indent="-228600" defTabSz="909638"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defTabSz="909638"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defTabSz="909638"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defTabSz="909638"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r" eaLnBrk="1" hangingPunct="1"/>
            <a:fld id="{15F2BD4A-F537-44DC-A196-D38646BD8C43}" type="slidenum">
              <a:rPr lang="en-US" sz="1300"/>
              <a:pPr algn="r" eaLnBrk="1" hangingPunct="1"/>
              <a:t>1</a:t>
            </a:fld>
            <a:endParaRPr lang="en-US" sz="1300"/>
          </a:p>
        </p:txBody>
      </p:sp>
      <p:sp>
        <p:nvSpPr>
          <p:cNvPr id="43011" name="Rectangle 2"/>
          <p:cNvSpPr>
            <a:spLocks noGrp="1" noRot="1" noChangeAspect="1" noChangeArrowheads="1" noTextEdit="1"/>
          </p:cNvSpPr>
          <p:nvPr>
            <p:ph type="sldImg"/>
          </p:nvPr>
        </p:nvSpPr>
        <p:spPr>
          <a:xfrm>
            <a:off x="2674938" y="573088"/>
            <a:ext cx="5114925" cy="2878137"/>
          </a:xfrm>
          <a:ln/>
        </p:spPr>
      </p:sp>
      <p:sp>
        <p:nvSpPr>
          <p:cNvPr id="43012" name="Rectangle 3"/>
          <p:cNvSpPr>
            <a:spLocks noGrp="1" noChangeArrowheads="1"/>
          </p:cNvSpPr>
          <p:nvPr>
            <p:ph type="body" idx="1"/>
          </p:nvPr>
        </p:nvSpPr>
        <p:spPr>
          <a:xfrm>
            <a:off x="1392619" y="3645472"/>
            <a:ext cx="7663592" cy="34537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545" tIns="49772" rIns="99545" bIns="49772"/>
          <a:lstStyle/>
          <a:p>
            <a:endParaRPr lang="en-US">
              <a:latin typeface="Arial" panose="020B0604020202020204" pitchFamily="34" charset="0"/>
              <a:cs typeface="Arial" panose="020B0604020202020204" pitchFamily="34" charset="0"/>
            </a:endParaRPr>
          </a:p>
        </p:txBody>
      </p:sp>
      <p:sp>
        <p:nvSpPr>
          <p:cNvPr id="2" name="Header Placeholder 1"/>
          <p:cNvSpPr>
            <a:spLocks noGrp="1"/>
          </p:cNvSpPr>
          <p:nvPr>
            <p:ph type="hdr" sz="quarter" idx="10"/>
          </p:nvPr>
        </p:nvSpPr>
        <p:spPr/>
        <p:txBody>
          <a:bodyPr/>
          <a:lstStyle/>
          <a:p>
            <a:r>
              <a:rPr lang="en-US"/>
              <a:t>POSOCO</a:t>
            </a:r>
          </a:p>
        </p:txBody>
      </p:sp>
    </p:spTree>
    <p:extLst>
      <p:ext uri="{BB962C8B-B14F-4D97-AF65-F5344CB8AC3E}">
        <p14:creationId xmlns:p14="http://schemas.microsoft.com/office/powerpoint/2010/main" val="2175760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D8622352-0551-4D14-86F8-7A7CDD8B5516}" type="slidenum">
              <a:rPr lang="en-IN" altLang="en-US" smtClean="0"/>
              <a:pPr>
                <a:defRPr/>
              </a:pPr>
              <a:t>2</a:t>
            </a:fld>
            <a:endParaRPr lang="en-IN" altLang="en-US"/>
          </a:p>
        </p:txBody>
      </p:sp>
    </p:spTree>
    <p:extLst>
      <p:ext uri="{BB962C8B-B14F-4D97-AF65-F5344CB8AC3E}">
        <p14:creationId xmlns:p14="http://schemas.microsoft.com/office/powerpoint/2010/main" val="41134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D8622352-0551-4D14-86F8-7A7CDD8B5516}" type="slidenum">
              <a:rPr lang="en-IN" altLang="en-US" smtClean="0"/>
              <a:pPr>
                <a:defRPr/>
              </a:pPr>
              <a:t>3</a:t>
            </a:fld>
            <a:endParaRPr lang="en-IN" altLang="en-US"/>
          </a:p>
        </p:txBody>
      </p:sp>
    </p:spTree>
    <p:extLst>
      <p:ext uri="{BB962C8B-B14F-4D97-AF65-F5344CB8AC3E}">
        <p14:creationId xmlns:p14="http://schemas.microsoft.com/office/powerpoint/2010/main" val="116987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wind generation in mid January</a:t>
            </a:r>
          </a:p>
          <a:p>
            <a:endParaRPr lang="en-US" dirty="0"/>
          </a:p>
        </p:txBody>
      </p:sp>
      <p:sp>
        <p:nvSpPr>
          <p:cNvPr id="4" name="Slide Number Placeholder 3"/>
          <p:cNvSpPr>
            <a:spLocks noGrp="1"/>
          </p:cNvSpPr>
          <p:nvPr>
            <p:ph type="sldNum" sz="quarter" idx="10"/>
          </p:nvPr>
        </p:nvSpPr>
        <p:spPr/>
        <p:txBody>
          <a:bodyPr/>
          <a:lstStyle/>
          <a:p>
            <a:fld id="{86615B0E-F816-4B64-878F-C2D065E1643B}" type="slidenum">
              <a:rPr lang="en-US" smtClean="0"/>
              <a:t>7</a:t>
            </a:fld>
            <a:endParaRPr lang="en-US"/>
          </a:p>
        </p:txBody>
      </p:sp>
    </p:spTree>
    <p:extLst>
      <p:ext uri="{BB962C8B-B14F-4D97-AF65-F5344CB8AC3E}">
        <p14:creationId xmlns:p14="http://schemas.microsoft.com/office/powerpoint/2010/main" val="1210450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1792290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1325853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150838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84497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7" name="Line 8"/>
          <p:cNvSpPr>
            <a:spLocks noChangeShapeType="1"/>
          </p:cNvSpPr>
          <p:nvPr/>
        </p:nvSpPr>
        <p:spPr bwMode="auto">
          <a:xfrm>
            <a:off x="624417" y="6453188"/>
            <a:ext cx="11328400" cy="0"/>
          </a:xfrm>
          <a:prstGeom prst="line">
            <a:avLst/>
          </a:prstGeom>
          <a:noFill/>
          <a:ln w="31750">
            <a:solidFill>
              <a:srgbClr val="FF9900"/>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8" name="Line 9"/>
          <p:cNvSpPr>
            <a:spLocks noChangeShapeType="1"/>
          </p:cNvSpPr>
          <p:nvPr/>
        </p:nvSpPr>
        <p:spPr bwMode="auto">
          <a:xfrm>
            <a:off x="624417" y="908050"/>
            <a:ext cx="11328400" cy="0"/>
          </a:xfrm>
          <a:prstGeom prst="line">
            <a:avLst/>
          </a:prstGeom>
          <a:noFill/>
          <a:ln w="31750">
            <a:solidFill>
              <a:srgbClr val="FF9900"/>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92616"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89784" y="1600200"/>
            <a:ext cx="5392616"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90"/>
            <a:ext cx="5392616"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89784" y="3938590"/>
            <a:ext cx="5392616"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6"/>
          <p:cNvSpPr>
            <a:spLocks noGrp="1"/>
          </p:cNvSpPr>
          <p:nvPr>
            <p:ph type="dt" sz="half" idx="10"/>
          </p:nvPr>
        </p:nvSpPr>
        <p:spPr/>
        <p:txBody>
          <a:bodyPr/>
          <a:lstStyle>
            <a:lvl1pPr>
              <a:defRPr/>
            </a:lvl1pPr>
          </a:lstStyle>
          <a:p>
            <a:pPr>
              <a:defRPr/>
            </a:pPr>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8"/>
          <p:cNvSpPr>
            <a:spLocks noGrp="1"/>
          </p:cNvSpPr>
          <p:nvPr>
            <p:ph type="sldNum" sz="quarter" idx="12"/>
          </p:nvPr>
        </p:nvSpPr>
        <p:spPr/>
        <p:txBody>
          <a:bodyPr/>
          <a:lstStyle>
            <a:lvl1pPr>
              <a:defRPr/>
            </a:lvl1pPr>
          </a:lstStyle>
          <a:p>
            <a:fld id="{225DE114-37C1-406E-88E1-122A37994BE3}" type="slidenum">
              <a:rPr lang="en-US"/>
              <a:pPr/>
              <a:t>‹#›</a:t>
            </a:fld>
            <a:endParaRPr lang="en-US"/>
          </a:p>
        </p:txBody>
      </p:sp>
    </p:spTree>
    <p:extLst>
      <p:ext uri="{BB962C8B-B14F-4D97-AF65-F5344CB8AC3E}">
        <p14:creationId xmlns:p14="http://schemas.microsoft.com/office/powerpoint/2010/main" val="172675004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3927552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3089197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946457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312116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2174508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510388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3245682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018EE5-A09C-4ED7-B766-A582A191459B}" type="datetimeFigureOut">
              <a:rPr lang="en-IN" smtClean="0"/>
              <a:pPr/>
              <a:t>06-05-2018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0A1122B-EA4C-42C8-8D1F-D4E20EFE8727}" type="slidenum">
              <a:rPr lang="en-IN" smtClean="0"/>
              <a:pPr/>
              <a:t>‹#›</a:t>
            </a:fld>
            <a:endParaRPr lang="en-IN"/>
          </a:p>
        </p:txBody>
      </p:sp>
    </p:spTree>
    <p:extLst>
      <p:ext uri="{BB962C8B-B14F-4D97-AF65-F5344CB8AC3E}">
        <p14:creationId xmlns:p14="http://schemas.microsoft.com/office/powerpoint/2010/main" val="1608055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018EE5-A09C-4ED7-B766-A582A191459B}" type="datetimeFigureOut">
              <a:rPr lang="en-IN" smtClean="0"/>
              <a:pPr/>
              <a:t>06-05-2018</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A1122B-EA4C-42C8-8D1F-D4E20EFE8727}" type="slidenum">
              <a:rPr lang="en-IN" smtClean="0"/>
              <a:pPr/>
              <a:t>‹#›</a:t>
            </a:fld>
            <a:endParaRPr lang="en-IN"/>
          </a:p>
        </p:txBody>
      </p:sp>
    </p:spTree>
    <p:extLst>
      <p:ext uri="{BB962C8B-B14F-4D97-AF65-F5344CB8AC3E}">
        <p14:creationId xmlns:p14="http://schemas.microsoft.com/office/powerpoint/2010/main" val="1515683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chart" Target="../charts/chart3.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5.emf"/><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www.cercind.gov.in/2017/regulation/pro.pdf"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828801" y="292103"/>
            <a:ext cx="8534400" cy="1600438"/>
          </a:xfrm>
          <a:prstGeom prst="rect">
            <a:avLst/>
          </a:prstGeom>
          <a:noFill/>
          <a:ln w="9525">
            <a:noFill/>
            <a:miter lim="800000"/>
            <a:headEnd/>
            <a:tailEnd/>
          </a:ln>
        </p:spPr>
        <p:txBody>
          <a:bodyPr>
            <a:spAutoFit/>
          </a:bodyPr>
          <a:lstStyle/>
          <a:p>
            <a:pPr algn="ctr">
              <a:defRPr/>
            </a:pPr>
            <a:r>
              <a:rPr lang="en-US" sz="3600" dirty="0">
                <a:solidFill>
                  <a:srgbClr val="CC3300"/>
                </a:solidFill>
                <a:effectLst>
                  <a:outerShdw blurRad="38100" dist="38100" dir="2700000" algn="tl">
                    <a:srgbClr val="C0C0C0"/>
                  </a:outerShdw>
                </a:effectLst>
                <a:latin typeface="Calibri" pitchFamily="34" charset="0"/>
                <a:cs typeface="Arial" charset="0"/>
              </a:rPr>
              <a:t>Power System Operation Corporation Ltd.</a:t>
            </a:r>
          </a:p>
          <a:p>
            <a:pPr algn="ctr">
              <a:defRPr/>
            </a:pPr>
            <a:endParaRPr lang="en-US" dirty="0">
              <a:solidFill>
                <a:srgbClr val="CC3300"/>
              </a:solidFill>
              <a:effectLst>
                <a:outerShdw blurRad="38100" dist="38100" dir="2700000" algn="tl">
                  <a:srgbClr val="C0C0C0"/>
                </a:outerShdw>
              </a:effectLst>
              <a:latin typeface="Arial" charset="0"/>
              <a:cs typeface="Arial" charset="0"/>
            </a:endParaRPr>
          </a:p>
          <a:p>
            <a:pPr algn="ctr">
              <a:defRPr/>
            </a:pPr>
            <a:endParaRPr lang="en-US" sz="4400" dirty="0">
              <a:solidFill>
                <a:srgbClr val="CC3300"/>
              </a:solidFill>
              <a:effectLst>
                <a:outerShdw blurRad="38100" dist="38100" dir="2700000" algn="tl">
                  <a:srgbClr val="C0C0C0"/>
                </a:outerShdw>
              </a:effectLst>
              <a:latin typeface="Arial" charset="0"/>
              <a:cs typeface="Arial" charset="0"/>
            </a:endParaRPr>
          </a:p>
        </p:txBody>
      </p:sp>
      <p:sp>
        <p:nvSpPr>
          <p:cNvPr id="2" name="Footer Placeholder 1"/>
          <p:cNvSpPr>
            <a:spLocks noGrp="1"/>
          </p:cNvSpPr>
          <p:nvPr>
            <p:ph type="ftr" sz="quarter" idx="11"/>
          </p:nvPr>
        </p:nvSpPr>
        <p:spPr>
          <a:xfrm>
            <a:off x="4038601" y="6492875"/>
            <a:ext cx="4114800" cy="365125"/>
          </a:xfrm>
        </p:spPr>
        <p:txBody>
          <a:bodyPr/>
          <a:lstStyle/>
          <a:p>
            <a:pPr>
              <a:defRPr/>
            </a:pPr>
            <a:r>
              <a:rPr lang="en-US"/>
              <a:t>WRLDC POSOCO</a:t>
            </a:r>
          </a:p>
        </p:txBody>
      </p:sp>
      <p:sp>
        <p:nvSpPr>
          <p:cNvPr id="7" name="Subtitle 4"/>
          <p:cNvSpPr txBox="1">
            <a:spLocks/>
          </p:cNvSpPr>
          <p:nvPr/>
        </p:nvSpPr>
        <p:spPr>
          <a:xfrm>
            <a:off x="2258765" y="4545599"/>
            <a:ext cx="8534400" cy="19472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IN" sz="3600" dirty="0"/>
          </a:p>
        </p:txBody>
      </p:sp>
      <p:sp>
        <p:nvSpPr>
          <p:cNvPr id="8" name="Title 3"/>
          <p:cNvSpPr txBox="1">
            <a:spLocks/>
          </p:cNvSpPr>
          <p:nvPr/>
        </p:nvSpPr>
        <p:spPr>
          <a:xfrm>
            <a:off x="1066800" y="1193440"/>
            <a:ext cx="10363200" cy="62876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IN" b="1" dirty="0"/>
          </a:p>
        </p:txBody>
      </p:sp>
      <p:pic>
        <p:nvPicPr>
          <p:cNvPr id="9" name="Picture 5"/>
          <p:cNvPicPr>
            <a:picLocks noChangeAspect="1" noChangeArrowheads="1"/>
          </p:cNvPicPr>
          <p:nvPr/>
        </p:nvPicPr>
        <p:blipFill>
          <a:blip r:embed="rId3" cstate="print"/>
          <a:srcRect/>
          <a:stretch>
            <a:fillRect/>
          </a:stretch>
        </p:blipFill>
        <p:spPr bwMode="auto">
          <a:xfrm>
            <a:off x="10905033" y="0"/>
            <a:ext cx="1049933" cy="928786"/>
          </a:xfrm>
          <a:prstGeom prst="rect">
            <a:avLst/>
          </a:prstGeom>
          <a:noFill/>
          <a:ln w="9525">
            <a:noFill/>
            <a:miter lim="800000"/>
            <a:headEnd/>
            <a:tailEnd/>
          </a:ln>
        </p:spPr>
      </p:pic>
      <p:sp>
        <p:nvSpPr>
          <p:cNvPr id="4" name="AutoShape 2" descr="Image result for images of raipur chhattisgar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Image result for bhopa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p:nvSpPr>
        <p:spPr>
          <a:xfrm>
            <a:off x="2288499" y="1278888"/>
            <a:ext cx="7615003" cy="3785652"/>
          </a:xfrm>
          <a:prstGeom prst="rect">
            <a:avLst/>
          </a:prstGeom>
          <a:noFill/>
        </p:spPr>
        <p:txBody>
          <a:bodyPr wrap="square" rtlCol="0">
            <a:spAutoFit/>
          </a:bodyPr>
          <a:lstStyle/>
          <a:p>
            <a:pPr algn="ctr"/>
            <a:r>
              <a:rPr lang="en-US" sz="4000" dirty="0" smtClean="0">
                <a:solidFill>
                  <a:srgbClr val="FF0000"/>
                </a:solidFill>
              </a:rPr>
              <a:t>“Furnishing Real </a:t>
            </a:r>
            <a:r>
              <a:rPr lang="en-US" sz="4000" dirty="0">
                <a:solidFill>
                  <a:srgbClr val="FF0000"/>
                </a:solidFill>
              </a:rPr>
              <a:t>T</a:t>
            </a:r>
            <a:r>
              <a:rPr lang="en-US" sz="4000" dirty="0" smtClean="0">
                <a:solidFill>
                  <a:srgbClr val="FF0000"/>
                </a:solidFill>
              </a:rPr>
              <a:t>ime/Daily Renewable Energy Generation Data” meeting </a:t>
            </a:r>
          </a:p>
          <a:p>
            <a:pPr algn="ctr"/>
            <a:r>
              <a:rPr lang="en-US" sz="4000" dirty="0" smtClean="0">
                <a:solidFill>
                  <a:srgbClr val="FF0000"/>
                </a:solidFill>
              </a:rPr>
              <a:t>at Jaipur on 4</a:t>
            </a:r>
            <a:r>
              <a:rPr lang="en-US" sz="4000" baseline="30000" dirty="0" smtClean="0">
                <a:solidFill>
                  <a:srgbClr val="FF0000"/>
                </a:solidFill>
              </a:rPr>
              <a:t>th</a:t>
            </a:r>
            <a:r>
              <a:rPr lang="en-US" sz="4000" dirty="0" smtClean="0">
                <a:solidFill>
                  <a:srgbClr val="FF0000"/>
                </a:solidFill>
              </a:rPr>
              <a:t> May 2018</a:t>
            </a:r>
          </a:p>
          <a:p>
            <a:pPr algn="ctr"/>
            <a:r>
              <a:rPr lang="en-US" sz="4000" dirty="0" smtClean="0">
                <a:solidFill>
                  <a:srgbClr val="FF0000"/>
                </a:solidFill>
              </a:rPr>
              <a:t>WRLDC Presentation</a:t>
            </a:r>
            <a:endParaRPr lang="en-IN" sz="4000" dirty="0">
              <a:solidFill>
                <a:srgbClr val="FF0000"/>
              </a:solidFill>
            </a:endParaRPr>
          </a:p>
          <a:p>
            <a:pPr algn="ctr"/>
            <a:endParaRPr lang="en-US" sz="4000" dirty="0">
              <a:solidFill>
                <a:srgbClr val="FF0000"/>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563" y="4453128"/>
            <a:ext cx="3483171" cy="195057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0" y="4361200"/>
            <a:ext cx="3683000" cy="2042503"/>
          </a:xfrm>
          <a:prstGeom prst="rect">
            <a:avLst/>
          </a:prstGeom>
        </p:spPr>
      </p:pic>
    </p:spTree>
    <p:extLst>
      <p:ext uri="{BB962C8B-B14F-4D97-AF65-F5344CB8AC3E}">
        <p14:creationId xmlns:p14="http://schemas.microsoft.com/office/powerpoint/2010/main" val="30284936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3000" tmFilter="0, 0; .2, .5; .8, .5; 1, 0"/>
                                        <p:tgtEl>
                                          <p:spTgt spid="9"/>
                                        </p:tgtEl>
                                      </p:cBhvr>
                                    </p:animEffect>
                                    <p:animScale>
                                      <p:cBhvr>
                                        <p:cTn id="7" dur="1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8800559" y="1759219"/>
            <a:ext cx="3181084" cy="1275112"/>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Max Wind Gen- 169 </a:t>
            </a:r>
            <a:r>
              <a:rPr lang="en-US" b="1" dirty="0" err="1" smtClean="0">
                <a:solidFill>
                  <a:schemeClr val="tx1"/>
                </a:solidFill>
              </a:rPr>
              <a:t>Mus</a:t>
            </a:r>
            <a:r>
              <a:rPr lang="en-US" b="1" dirty="0" smtClean="0">
                <a:solidFill>
                  <a:schemeClr val="tx1"/>
                </a:solidFill>
              </a:rPr>
              <a:t> on 25.07.17</a:t>
            </a:r>
          </a:p>
          <a:p>
            <a:pPr algn="ctr"/>
            <a:r>
              <a:rPr lang="en-US" b="1" dirty="0" smtClean="0">
                <a:solidFill>
                  <a:schemeClr val="tx1"/>
                </a:solidFill>
              </a:rPr>
              <a:t>  </a:t>
            </a:r>
            <a:r>
              <a:rPr lang="en-US" b="1" dirty="0" err="1" smtClean="0">
                <a:solidFill>
                  <a:schemeClr val="tx1"/>
                </a:solidFill>
              </a:rPr>
              <a:t>Guj</a:t>
            </a:r>
            <a:r>
              <a:rPr lang="en-US" b="1" dirty="0" smtClean="0">
                <a:solidFill>
                  <a:schemeClr val="tx1"/>
                </a:solidFill>
              </a:rPr>
              <a:t>- 67 Mus </a:t>
            </a:r>
          </a:p>
          <a:p>
            <a:pPr algn="ctr"/>
            <a:r>
              <a:rPr lang="en-US" b="1" dirty="0" smtClean="0">
                <a:solidFill>
                  <a:schemeClr val="tx1"/>
                </a:solidFill>
              </a:rPr>
              <a:t> </a:t>
            </a:r>
            <a:r>
              <a:rPr lang="en-US" b="1" dirty="0" err="1" smtClean="0">
                <a:solidFill>
                  <a:schemeClr val="tx1"/>
                </a:solidFill>
              </a:rPr>
              <a:t>Mah</a:t>
            </a:r>
            <a:r>
              <a:rPr lang="en-US" b="1" dirty="0" smtClean="0">
                <a:solidFill>
                  <a:schemeClr val="tx1"/>
                </a:solidFill>
              </a:rPr>
              <a:t>- 63 Mus</a:t>
            </a:r>
          </a:p>
          <a:p>
            <a:pPr algn="ctr"/>
            <a:r>
              <a:rPr lang="en-US" b="1" dirty="0" smtClean="0">
                <a:solidFill>
                  <a:schemeClr val="tx1"/>
                </a:solidFill>
              </a:rPr>
              <a:t> MP- 39 Mus</a:t>
            </a:r>
            <a:endParaRPr lang="en-US" b="1" dirty="0">
              <a:solidFill>
                <a:schemeClr val="tx1"/>
              </a:solidFill>
            </a:endParaRPr>
          </a:p>
        </p:txBody>
      </p:sp>
      <p:sp>
        <p:nvSpPr>
          <p:cNvPr id="7" name="Rounded Rectangle 6"/>
          <p:cNvSpPr/>
          <p:nvPr/>
        </p:nvSpPr>
        <p:spPr>
          <a:xfrm>
            <a:off x="8740460" y="343467"/>
            <a:ext cx="3284115" cy="1005102"/>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b="1" dirty="0">
                <a:solidFill>
                  <a:schemeClr val="tx1"/>
                </a:solidFill>
              </a:rPr>
              <a:t>Growth in </a:t>
            </a:r>
            <a:r>
              <a:rPr lang="en-IN" sz="2000" b="1" dirty="0" smtClean="0">
                <a:solidFill>
                  <a:schemeClr val="tx1"/>
                </a:solidFill>
              </a:rPr>
              <a:t>Max Wind </a:t>
            </a:r>
            <a:r>
              <a:rPr lang="en-IN" sz="2000" b="1" dirty="0">
                <a:solidFill>
                  <a:schemeClr val="tx1"/>
                </a:solidFill>
              </a:rPr>
              <a:t>Generation (MUs) : 20.7%</a:t>
            </a:r>
          </a:p>
        </p:txBody>
      </p:sp>
      <p:pic>
        <p:nvPicPr>
          <p:cNvPr id="2" name="Picture 1"/>
          <p:cNvPicPr>
            <a:picLocks noChangeAspect="1"/>
          </p:cNvPicPr>
          <p:nvPr/>
        </p:nvPicPr>
        <p:blipFill>
          <a:blip r:embed="rId2"/>
          <a:stretch>
            <a:fillRect/>
          </a:stretch>
        </p:blipFill>
        <p:spPr>
          <a:xfrm>
            <a:off x="90152" y="0"/>
            <a:ext cx="8268238" cy="3129566"/>
          </a:xfrm>
          <a:prstGeom prst="rect">
            <a:avLst/>
          </a:prstGeom>
        </p:spPr>
      </p:pic>
      <p:pic>
        <p:nvPicPr>
          <p:cNvPr id="8" name="Picture 7"/>
          <p:cNvPicPr>
            <a:picLocks noChangeAspect="1"/>
          </p:cNvPicPr>
          <p:nvPr/>
        </p:nvPicPr>
        <p:blipFill>
          <a:blip r:embed="rId3"/>
          <a:stretch>
            <a:fillRect/>
          </a:stretch>
        </p:blipFill>
        <p:spPr>
          <a:xfrm>
            <a:off x="90153" y="3266047"/>
            <a:ext cx="6903075" cy="3567448"/>
          </a:xfrm>
          <a:prstGeom prst="rect">
            <a:avLst/>
          </a:prstGeom>
        </p:spPr>
      </p:pic>
      <p:pic>
        <p:nvPicPr>
          <p:cNvPr id="6" name="Picture 5"/>
          <p:cNvPicPr>
            <a:picLocks noChangeAspect="1"/>
          </p:cNvPicPr>
          <p:nvPr/>
        </p:nvPicPr>
        <p:blipFill>
          <a:blip r:embed="rId4"/>
          <a:stretch>
            <a:fillRect/>
          </a:stretch>
        </p:blipFill>
        <p:spPr>
          <a:xfrm>
            <a:off x="7199291" y="3404436"/>
            <a:ext cx="4825284" cy="3290670"/>
          </a:xfrm>
          <a:prstGeom prst="rect">
            <a:avLst/>
          </a:prstGeom>
        </p:spPr>
      </p:pic>
    </p:spTree>
    <p:extLst>
      <p:ext uri="{BB962C8B-B14F-4D97-AF65-F5344CB8AC3E}">
        <p14:creationId xmlns:p14="http://schemas.microsoft.com/office/powerpoint/2010/main" val="950961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56043" y="100884"/>
            <a:ext cx="6927337" cy="3263987"/>
          </a:xfrm>
          <a:prstGeom prst="rect">
            <a:avLst/>
          </a:prstGeom>
        </p:spPr>
      </p:pic>
      <p:pic>
        <p:nvPicPr>
          <p:cNvPr id="8" name="Picture 7"/>
          <p:cNvPicPr>
            <a:picLocks noChangeAspect="1"/>
          </p:cNvPicPr>
          <p:nvPr/>
        </p:nvPicPr>
        <p:blipFill>
          <a:blip r:embed="rId3"/>
          <a:stretch>
            <a:fillRect/>
          </a:stretch>
        </p:blipFill>
        <p:spPr>
          <a:xfrm>
            <a:off x="7250803" y="198148"/>
            <a:ext cx="4803821" cy="2836781"/>
          </a:xfrm>
          <a:prstGeom prst="rect">
            <a:avLst/>
          </a:prstGeom>
        </p:spPr>
      </p:pic>
      <p:pic>
        <p:nvPicPr>
          <p:cNvPr id="2" name="Picture 1"/>
          <p:cNvPicPr>
            <a:picLocks noChangeAspect="1"/>
          </p:cNvPicPr>
          <p:nvPr/>
        </p:nvPicPr>
        <p:blipFill rotWithShape="1">
          <a:blip r:embed="rId4"/>
          <a:srcRect l="32015" t="9786" r="38657" b="5392"/>
          <a:stretch/>
        </p:blipFill>
        <p:spPr>
          <a:xfrm>
            <a:off x="7558071" y="3621082"/>
            <a:ext cx="4496553" cy="3061959"/>
          </a:xfrm>
          <a:prstGeom prst="rect">
            <a:avLst/>
          </a:prstGeom>
        </p:spPr>
      </p:pic>
      <p:sp>
        <p:nvSpPr>
          <p:cNvPr id="4" name="TextBox 3"/>
          <p:cNvSpPr txBox="1"/>
          <p:nvPr/>
        </p:nvSpPr>
        <p:spPr>
          <a:xfrm>
            <a:off x="7673769" y="3251750"/>
            <a:ext cx="4265156" cy="369332"/>
          </a:xfrm>
          <a:prstGeom prst="rect">
            <a:avLst/>
          </a:prstGeom>
          <a:noFill/>
        </p:spPr>
        <p:txBody>
          <a:bodyPr wrap="square" rtlCol="0">
            <a:spAutoFit/>
          </a:bodyPr>
          <a:lstStyle/>
          <a:p>
            <a:r>
              <a:rPr lang="en-US" b="1" dirty="0" smtClean="0"/>
              <a:t>Hourly Solar generation in MW for 2017-18</a:t>
            </a:r>
            <a:endParaRPr lang="en-US" b="1" dirty="0"/>
          </a:p>
        </p:txBody>
      </p:sp>
      <p:sp>
        <p:nvSpPr>
          <p:cNvPr id="9" name="Rectangle 8"/>
          <p:cNvSpPr/>
          <p:nvPr/>
        </p:nvSpPr>
        <p:spPr>
          <a:xfrm>
            <a:off x="1102102" y="693030"/>
            <a:ext cx="2214304" cy="656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Average WR Solar Gen -13 Mus</a:t>
            </a:r>
            <a:endParaRPr lang="en-US" b="1" dirty="0"/>
          </a:p>
        </p:txBody>
      </p:sp>
      <p:pic>
        <p:nvPicPr>
          <p:cNvPr id="3" name="Picture 2"/>
          <p:cNvPicPr>
            <a:picLocks noChangeAspect="1"/>
          </p:cNvPicPr>
          <p:nvPr/>
        </p:nvPicPr>
        <p:blipFill>
          <a:blip r:embed="rId5"/>
          <a:stretch>
            <a:fillRect/>
          </a:stretch>
        </p:blipFill>
        <p:spPr>
          <a:xfrm>
            <a:off x="156043" y="3436416"/>
            <a:ext cx="6993401" cy="3318170"/>
          </a:xfrm>
          <a:prstGeom prst="rect">
            <a:avLst/>
          </a:prstGeom>
        </p:spPr>
      </p:pic>
    </p:spTree>
    <p:extLst>
      <p:ext uri="{BB962C8B-B14F-4D97-AF65-F5344CB8AC3E}">
        <p14:creationId xmlns:p14="http://schemas.microsoft.com/office/powerpoint/2010/main" val="22861500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8791" y="153020"/>
            <a:ext cx="8404296" cy="3156849"/>
          </a:xfrm>
          <a:prstGeom prst="rect">
            <a:avLst/>
          </a:prstGeom>
        </p:spPr>
      </p:pic>
      <p:sp>
        <p:nvSpPr>
          <p:cNvPr id="13" name="Rounded Rectangle 12"/>
          <p:cNvSpPr/>
          <p:nvPr/>
        </p:nvSpPr>
        <p:spPr>
          <a:xfrm>
            <a:off x="8830961" y="153021"/>
            <a:ext cx="3171569" cy="6379586"/>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900" b="1" dirty="0">
              <a:solidFill>
                <a:schemeClr val="tx1"/>
              </a:solidFill>
            </a:endParaRPr>
          </a:p>
          <a:p>
            <a:pPr algn="ctr"/>
            <a:r>
              <a:rPr lang="en-IN" b="1" dirty="0">
                <a:solidFill>
                  <a:srgbClr val="FF0000"/>
                </a:solidFill>
              </a:rPr>
              <a:t>So Far Highest </a:t>
            </a:r>
            <a:r>
              <a:rPr lang="en-IN" b="1" dirty="0" smtClean="0">
                <a:solidFill>
                  <a:srgbClr val="FF0000"/>
                </a:solidFill>
              </a:rPr>
              <a:t>RES(</a:t>
            </a:r>
            <a:r>
              <a:rPr lang="en-IN" b="1" dirty="0" err="1" smtClean="0">
                <a:solidFill>
                  <a:srgbClr val="FF0000"/>
                </a:solidFill>
              </a:rPr>
              <a:t>Wind+Solar</a:t>
            </a:r>
            <a:r>
              <a:rPr lang="en-IN" b="1" dirty="0" smtClean="0">
                <a:solidFill>
                  <a:srgbClr val="FF0000"/>
                </a:solidFill>
              </a:rPr>
              <a:t>) Generation </a:t>
            </a:r>
            <a:r>
              <a:rPr lang="en-IN" b="1" dirty="0">
                <a:solidFill>
                  <a:srgbClr val="FF0000"/>
                </a:solidFill>
              </a:rPr>
              <a:t>is </a:t>
            </a:r>
            <a:r>
              <a:rPr lang="en-IN" b="1" dirty="0" smtClean="0">
                <a:solidFill>
                  <a:srgbClr val="FF0000"/>
                </a:solidFill>
              </a:rPr>
              <a:t>also achieved </a:t>
            </a:r>
            <a:r>
              <a:rPr lang="en-IN" b="1" dirty="0">
                <a:solidFill>
                  <a:srgbClr val="FF0000"/>
                </a:solidFill>
              </a:rPr>
              <a:t>in the month of </a:t>
            </a:r>
            <a:r>
              <a:rPr lang="en-IN" b="1" dirty="0" smtClean="0">
                <a:solidFill>
                  <a:srgbClr val="FF0000"/>
                </a:solidFill>
              </a:rPr>
              <a:t>July’17 </a:t>
            </a:r>
          </a:p>
          <a:p>
            <a:pPr algn="ctr"/>
            <a:r>
              <a:rPr lang="en-IN" sz="2800" b="1" dirty="0" smtClean="0">
                <a:solidFill>
                  <a:schemeClr val="tx1"/>
                </a:solidFill>
              </a:rPr>
              <a:t>9031 </a:t>
            </a:r>
            <a:r>
              <a:rPr lang="en-IN" sz="2800" b="1" dirty="0">
                <a:solidFill>
                  <a:schemeClr val="tx1"/>
                </a:solidFill>
              </a:rPr>
              <a:t>MW</a:t>
            </a:r>
          </a:p>
          <a:p>
            <a:pPr algn="ctr"/>
            <a:r>
              <a:rPr lang="en-IN" b="1" dirty="0">
                <a:solidFill>
                  <a:schemeClr val="tx1"/>
                </a:solidFill>
              </a:rPr>
              <a:t>on 4</a:t>
            </a:r>
            <a:r>
              <a:rPr lang="en-IN" b="1" baseline="30000" dirty="0">
                <a:solidFill>
                  <a:schemeClr val="tx1"/>
                </a:solidFill>
              </a:rPr>
              <a:t>th</a:t>
            </a:r>
            <a:r>
              <a:rPr lang="en-IN" b="1" dirty="0">
                <a:solidFill>
                  <a:schemeClr val="tx1"/>
                </a:solidFill>
              </a:rPr>
              <a:t> July’2017 at </a:t>
            </a:r>
            <a:r>
              <a:rPr lang="en-IN" b="1" dirty="0" smtClean="0">
                <a:solidFill>
                  <a:schemeClr val="tx1"/>
                </a:solidFill>
              </a:rPr>
              <a:t>11Hrs</a:t>
            </a:r>
          </a:p>
          <a:p>
            <a:pPr algn="ctr"/>
            <a:endParaRPr lang="en-IN" b="1" dirty="0" smtClean="0">
              <a:solidFill>
                <a:srgbClr val="FF0000"/>
              </a:solidFill>
            </a:endParaRPr>
          </a:p>
          <a:p>
            <a:pPr algn="ctr"/>
            <a:r>
              <a:rPr lang="en-IN" b="1" dirty="0" smtClean="0">
                <a:solidFill>
                  <a:srgbClr val="FF0000"/>
                </a:solidFill>
              </a:rPr>
              <a:t>So </a:t>
            </a:r>
            <a:r>
              <a:rPr lang="en-IN" b="1" dirty="0">
                <a:solidFill>
                  <a:srgbClr val="FF0000"/>
                </a:solidFill>
              </a:rPr>
              <a:t>Far Highest Wind Generation is achieved in the month of July’17 </a:t>
            </a:r>
          </a:p>
          <a:p>
            <a:pPr algn="ctr"/>
            <a:r>
              <a:rPr lang="en-IN" sz="2800" b="1" dirty="0">
                <a:solidFill>
                  <a:schemeClr val="tx1"/>
                </a:solidFill>
              </a:rPr>
              <a:t>7885 MW</a:t>
            </a:r>
          </a:p>
          <a:p>
            <a:pPr algn="ctr"/>
            <a:r>
              <a:rPr lang="en-IN" b="1" dirty="0">
                <a:solidFill>
                  <a:schemeClr val="tx1"/>
                </a:solidFill>
              </a:rPr>
              <a:t>on 4</a:t>
            </a:r>
            <a:r>
              <a:rPr lang="en-IN" b="1" baseline="30000" dirty="0">
                <a:solidFill>
                  <a:schemeClr val="tx1"/>
                </a:solidFill>
              </a:rPr>
              <a:t>th</a:t>
            </a:r>
            <a:r>
              <a:rPr lang="en-IN" b="1" dirty="0">
                <a:solidFill>
                  <a:schemeClr val="tx1"/>
                </a:solidFill>
              </a:rPr>
              <a:t> July’2017 at 11Hrs</a:t>
            </a:r>
          </a:p>
          <a:p>
            <a:pPr algn="ctr"/>
            <a:endParaRPr lang="en-IN" b="1" dirty="0" smtClean="0">
              <a:solidFill>
                <a:schemeClr val="tx1"/>
              </a:solidFill>
            </a:endParaRPr>
          </a:p>
          <a:p>
            <a:pPr algn="ctr"/>
            <a:r>
              <a:rPr lang="en-IN" b="1" dirty="0" smtClean="0">
                <a:solidFill>
                  <a:srgbClr val="FF0000"/>
                </a:solidFill>
              </a:rPr>
              <a:t>So </a:t>
            </a:r>
            <a:r>
              <a:rPr lang="en-IN" b="1" dirty="0">
                <a:solidFill>
                  <a:srgbClr val="FF0000"/>
                </a:solidFill>
              </a:rPr>
              <a:t>Far Highest </a:t>
            </a:r>
            <a:r>
              <a:rPr lang="en-IN" b="1" dirty="0" smtClean="0">
                <a:solidFill>
                  <a:srgbClr val="FF0000"/>
                </a:solidFill>
              </a:rPr>
              <a:t>Solar Generation </a:t>
            </a:r>
            <a:r>
              <a:rPr lang="en-IN" b="1" dirty="0">
                <a:solidFill>
                  <a:srgbClr val="FF0000"/>
                </a:solidFill>
              </a:rPr>
              <a:t>is also achieved in the month of </a:t>
            </a:r>
            <a:r>
              <a:rPr lang="en-IN" b="1" dirty="0" smtClean="0">
                <a:solidFill>
                  <a:srgbClr val="FF0000"/>
                </a:solidFill>
              </a:rPr>
              <a:t>Apr’18</a:t>
            </a:r>
            <a:endParaRPr lang="en-IN" b="1" dirty="0">
              <a:solidFill>
                <a:srgbClr val="FF0000"/>
              </a:solidFill>
            </a:endParaRPr>
          </a:p>
          <a:p>
            <a:pPr algn="ctr"/>
            <a:r>
              <a:rPr lang="en-IN" sz="2800" b="1" dirty="0" smtClean="0">
                <a:solidFill>
                  <a:schemeClr val="tx1"/>
                </a:solidFill>
              </a:rPr>
              <a:t>3103 </a:t>
            </a:r>
            <a:r>
              <a:rPr lang="en-IN" sz="2800" b="1" dirty="0">
                <a:solidFill>
                  <a:schemeClr val="tx1"/>
                </a:solidFill>
              </a:rPr>
              <a:t>MW</a:t>
            </a:r>
          </a:p>
          <a:p>
            <a:pPr algn="ctr"/>
            <a:r>
              <a:rPr lang="en-IN" b="1" dirty="0">
                <a:solidFill>
                  <a:schemeClr val="tx1"/>
                </a:solidFill>
              </a:rPr>
              <a:t>on </a:t>
            </a:r>
            <a:r>
              <a:rPr lang="en-IN" b="1" dirty="0" smtClean="0">
                <a:solidFill>
                  <a:schemeClr val="tx1"/>
                </a:solidFill>
              </a:rPr>
              <a:t>24</a:t>
            </a:r>
            <a:r>
              <a:rPr lang="en-IN" b="1" baseline="30000" dirty="0" smtClean="0">
                <a:solidFill>
                  <a:schemeClr val="tx1"/>
                </a:solidFill>
              </a:rPr>
              <a:t>th</a:t>
            </a:r>
            <a:r>
              <a:rPr lang="en-IN" b="1" dirty="0" smtClean="0">
                <a:solidFill>
                  <a:schemeClr val="tx1"/>
                </a:solidFill>
              </a:rPr>
              <a:t> Apr 2018 at 12 Hrs</a:t>
            </a:r>
            <a:endParaRPr lang="en-IN" b="1" dirty="0">
              <a:solidFill>
                <a:schemeClr val="tx1"/>
              </a:solidFill>
            </a:endParaRPr>
          </a:p>
          <a:p>
            <a:pPr algn="ctr"/>
            <a:endParaRPr lang="en-IN" b="1" dirty="0">
              <a:solidFill>
                <a:srgbClr val="FF0000"/>
              </a:solidFill>
            </a:endParaRPr>
          </a:p>
        </p:txBody>
      </p:sp>
      <p:pic>
        <p:nvPicPr>
          <p:cNvPr id="7" name="Picture 6"/>
          <p:cNvPicPr>
            <a:picLocks noChangeAspect="1"/>
          </p:cNvPicPr>
          <p:nvPr/>
        </p:nvPicPr>
        <p:blipFill>
          <a:blip r:embed="rId3"/>
          <a:stretch>
            <a:fillRect/>
          </a:stretch>
        </p:blipFill>
        <p:spPr>
          <a:xfrm>
            <a:off x="198791" y="3464417"/>
            <a:ext cx="8404296" cy="3226158"/>
          </a:xfrm>
          <a:prstGeom prst="rect">
            <a:avLst/>
          </a:prstGeom>
        </p:spPr>
      </p:pic>
    </p:spTree>
    <p:extLst>
      <p:ext uri="{BB962C8B-B14F-4D97-AF65-F5344CB8AC3E}">
        <p14:creationId xmlns:p14="http://schemas.microsoft.com/office/powerpoint/2010/main" val="2698158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33911" y="125875"/>
            <a:ext cx="11005560" cy="3518845"/>
          </a:xfrm>
          <a:prstGeom prst="rect">
            <a:avLst/>
          </a:prstGeom>
        </p:spPr>
      </p:pic>
      <p:pic>
        <p:nvPicPr>
          <p:cNvPr id="5" name="Picture 4"/>
          <p:cNvPicPr>
            <a:picLocks noChangeAspect="1"/>
          </p:cNvPicPr>
          <p:nvPr/>
        </p:nvPicPr>
        <p:blipFill>
          <a:blip r:embed="rId3"/>
          <a:stretch>
            <a:fillRect/>
          </a:stretch>
        </p:blipFill>
        <p:spPr>
          <a:xfrm>
            <a:off x="666044" y="3844342"/>
            <a:ext cx="10080978" cy="3013658"/>
          </a:xfrm>
          <a:prstGeom prst="rect">
            <a:avLst/>
          </a:prstGeom>
        </p:spPr>
      </p:pic>
    </p:spTree>
    <p:extLst>
      <p:ext uri="{BB962C8B-B14F-4D97-AF65-F5344CB8AC3E}">
        <p14:creationId xmlns:p14="http://schemas.microsoft.com/office/powerpoint/2010/main" val="1009204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3410" y="2634680"/>
            <a:ext cx="9114020" cy="1323439"/>
          </a:xfrm>
          <a:prstGeom prst="rect">
            <a:avLst/>
          </a:prstGeom>
          <a:noFill/>
        </p:spPr>
        <p:txBody>
          <a:bodyPr wrap="square" rtlCol="0">
            <a:spAutoFit/>
          </a:bodyPr>
          <a:lstStyle/>
          <a:p>
            <a:pPr algn="ctr"/>
            <a:r>
              <a:rPr lang="en-US" sz="8000" b="1" dirty="0" smtClean="0">
                <a:solidFill>
                  <a:srgbClr val="0070C0"/>
                </a:solidFill>
              </a:rPr>
              <a:t>Telemetry  Issues </a:t>
            </a:r>
            <a:endParaRPr lang="en-US" sz="8000" b="1" dirty="0">
              <a:solidFill>
                <a:srgbClr val="0070C0"/>
              </a:solidFill>
            </a:endParaRPr>
          </a:p>
        </p:txBody>
      </p:sp>
    </p:spTree>
    <p:extLst>
      <p:ext uri="{BB962C8B-B14F-4D97-AF65-F5344CB8AC3E}">
        <p14:creationId xmlns:p14="http://schemas.microsoft.com/office/powerpoint/2010/main" val="3068728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1824" y="181531"/>
            <a:ext cx="10200070" cy="707111"/>
          </a:xfrm>
        </p:spPr>
        <p:txBody>
          <a:bodyPr>
            <a:normAutofit/>
          </a:bodyPr>
          <a:lstStyle/>
          <a:p>
            <a:r>
              <a:rPr lang="en-US" sz="3600" b="1" dirty="0" smtClean="0">
                <a:solidFill>
                  <a:schemeClr val="accent6">
                    <a:lumMod val="75000"/>
                  </a:schemeClr>
                </a:solidFill>
              </a:rPr>
              <a:t>Telemetry </a:t>
            </a:r>
            <a:r>
              <a:rPr lang="en-US" sz="3600" b="1" dirty="0">
                <a:solidFill>
                  <a:schemeClr val="accent6">
                    <a:lumMod val="75000"/>
                  </a:schemeClr>
                </a:solidFill>
              </a:rPr>
              <a:t>of </a:t>
            </a:r>
            <a:r>
              <a:rPr lang="en-US" sz="3600" b="1" dirty="0" smtClean="0">
                <a:solidFill>
                  <a:schemeClr val="accent6">
                    <a:lumMod val="75000"/>
                  </a:schemeClr>
                </a:solidFill>
              </a:rPr>
              <a:t>Wind Renewable Energy Sources </a:t>
            </a:r>
            <a:r>
              <a:rPr lang="en-US" sz="3600" b="1" dirty="0">
                <a:solidFill>
                  <a:schemeClr val="accent6">
                    <a:lumMod val="75000"/>
                  </a:schemeClr>
                </a:solidFill>
              </a:rPr>
              <a:t>in </a:t>
            </a:r>
            <a:r>
              <a:rPr lang="en-US" sz="3600" b="1" dirty="0" smtClean="0">
                <a:solidFill>
                  <a:schemeClr val="accent6">
                    <a:lumMod val="75000"/>
                  </a:schemeClr>
                </a:solidFill>
              </a:rPr>
              <a:t>WR</a:t>
            </a:r>
            <a:endParaRPr lang="en-IN" sz="3600" dirty="0">
              <a:solidFill>
                <a:schemeClr val="accent6">
                  <a:lumMod val="75000"/>
                </a:schemeClr>
              </a:solidFill>
            </a:endParaRPr>
          </a:p>
        </p:txBody>
      </p:sp>
      <p:sp>
        <p:nvSpPr>
          <p:cNvPr id="3" name="Content Placeholder 2"/>
          <p:cNvSpPr>
            <a:spLocks noGrp="1"/>
          </p:cNvSpPr>
          <p:nvPr>
            <p:ph idx="1"/>
          </p:nvPr>
        </p:nvSpPr>
        <p:spPr>
          <a:xfrm>
            <a:off x="193181" y="992627"/>
            <a:ext cx="4074017" cy="5228822"/>
          </a:xfrm>
        </p:spPr>
        <p:txBody>
          <a:bodyPr>
            <a:normAutofit fontScale="85000" lnSpcReduction="10000"/>
          </a:bodyPr>
          <a:lstStyle/>
          <a:p>
            <a:pPr algn="just"/>
            <a:r>
              <a:rPr lang="en-US" b="1" dirty="0" smtClean="0"/>
              <a:t>Visibility/Observability of Wind RES at WRLDC: 95.10%</a:t>
            </a:r>
          </a:p>
          <a:p>
            <a:pPr algn="just"/>
            <a:r>
              <a:rPr lang="en-US" b="1" dirty="0" smtClean="0"/>
              <a:t>Maharashtra Wind Data Integrated through ICCP at WRLDC is 93%, but the real time generation data availability is very less due to communication problems.</a:t>
            </a:r>
          </a:p>
          <a:p>
            <a:pPr algn="just"/>
            <a:r>
              <a:rPr lang="en-US" b="1" dirty="0" smtClean="0"/>
              <a:t>Real time visibility of </a:t>
            </a:r>
            <a:r>
              <a:rPr lang="en-US" b="1" dirty="0" err="1" smtClean="0"/>
              <a:t>Masharashtra</a:t>
            </a:r>
            <a:r>
              <a:rPr lang="en-US" b="1" dirty="0" smtClean="0"/>
              <a:t> wind on reliable communication to be expedited.  </a:t>
            </a:r>
          </a:p>
          <a:p>
            <a:pPr algn="just"/>
            <a:r>
              <a:rPr lang="en-US" b="1" dirty="0" smtClean="0"/>
              <a:t>Any capacity addition shall be informed to RLDC for data integration through ICCP. </a:t>
            </a:r>
          </a:p>
        </p:txBody>
      </p:sp>
      <p:graphicFrame>
        <p:nvGraphicFramePr>
          <p:cNvPr id="6" name="Table 5"/>
          <p:cNvGraphicFramePr>
            <a:graphicFrameLocks noGrp="1"/>
          </p:cNvGraphicFramePr>
          <p:nvPr>
            <p:extLst>
              <p:ext uri="{D42A27DB-BD31-4B8C-83A1-F6EECF244321}">
                <p14:modId xmlns:p14="http://schemas.microsoft.com/office/powerpoint/2010/main" val="2846533420"/>
              </p:ext>
            </p:extLst>
          </p:nvPr>
        </p:nvGraphicFramePr>
        <p:xfrm>
          <a:off x="4619134" y="1112366"/>
          <a:ext cx="7268064" cy="4876312"/>
        </p:xfrm>
        <a:graphic>
          <a:graphicData uri="http://schemas.openxmlformats.org/drawingml/2006/table">
            <a:tbl>
              <a:tblPr>
                <a:tableStyleId>{5C22544A-7EE6-4342-B048-85BDC9FD1C3A}</a:tableStyleId>
              </a:tblPr>
              <a:tblGrid>
                <a:gridCol w="2098750">
                  <a:extLst>
                    <a:ext uri="{9D8B030D-6E8A-4147-A177-3AD203B41FA5}">
                      <a16:colId xmlns:a16="http://schemas.microsoft.com/office/drawing/2014/main" val="20000"/>
                    </a:ext>
                  </a:extLst>
                </a:gridCol>
                <a:gridCol w="1843251">
                  <a:extLst>
                    <a:ext uri="{9D8B030D-6E8A-4147-A177-3AD203B41FA5}">
                      <a16:colId xmlns:a16="http://schemas.microsoft.com/office/drawing/2014/main" val="20001"/>
                    </a:ext>
                  </a:extLst>
                </a:gridCol>
                <a:gridCol w="1632823">
                  <a:extLst>
                    <a:ext uri="{9D8B030D-6E8A-4147-A177-3AD203B41FA5}">
                      <a16:colId xmlns:a16="http://schemas.microsoft.com/office/drawing/2014/main" val="20002"/>
                    </a:ext>
                  </a:extLst>
                </a:gridCol>
                <a:gridCol w="1693240">
                  <a:extLst>
                    <a:ext uri="{9D8B030D-6E8A-4147-A177-3AD203B41FA5}">
                      <a16:colId xmlns:a16="http://schemas.microsoft.com/office/drawing/2014/main" val="20003"/>
                    </a:ext>
                  </a:extLst>
                </a:gridCol>
              </a:tblGrid>
              <a:tr h="1326570">
                <a:tc>
                  <a:txBody>
                    <a:bodyPr/>
                    <a:lstStyle/>
                    <a:p>
                      <a:pPr algn="ctr" fontAlgn="ctr"/>
                      <a:r>
                        <a:rPr lang="en-IN" sz="2000" b="1" u="none" strike="noStrike" dirty="0">
                          <a:solidFill>
                            <a:schemeClr val="accent1">
                              <a:lumMod val="50000"/>
                            </a:schemeClr>
                          </a:solidFill>
                          <a:effectLst/>
                        </a:rPr>
                        <a:t>State/Region</a:t>
                      </a:r>
                      <a:endParaRPr lang="en-IN" sz="2000" b="1" i="0" u="none" strike="noStrike" dirty="0">
                        <a:solidFill>
                          <a:schemeClr val="accent1">
                            <a:lumMod val="50000"/>
                          </a:schemeClr>
                        </a:solidFill>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l" fontAlgn="ctr"/>
                      <a:r>
                        <a:rPr lang="en-IN" sz="2000" b="1" u="none" strike="noStrike" dirty="0">
                          <a:solidFill>
                            <a:schemeClr val="accent1">
                              <a:lumMod val="50000"/>
                            </a:schemeClr>
                          </a:solidFill>
                          <a:effectLst/>
                        </a:rPr>
                        <a:t>Installed Capacity</a:t>
                      </a:r>
                      <a:endParaRPr lang="en-IN" sz="2000" b="1" i="0" u="none" strike="noStrike" dirty="0">
                        <a:solidFill>
                          <a:schemeClr val="accent1">
                            <a:lumMod val="50000"/>
                          </a:schemeClr>
                        </a:solidFill>
                        <a:effectLst/>
                        <a:latin typeface="Arial" panose="020B0604020202020204" pitchFamily="34" charset="0"/>
                      </a:endParaRPr>
                    </a:p>
                  </a:txBody>
                  <a:tcPr marL="228600" marR="9525" marT="9525" marB="0" anchor="ctr">
                    <a:solidFill>
                      <a:schemeClr val="accent1">
                        <a:lumMod val="60000"/>
                        <a:lumOff val="40000"/>
                      </a:schemeClr>
                    </a:solidFill>
                  </a:tcPr>
                </a:tc>
                <a:tc>
                  <a:txBody>
                    <a:bodyPr/>
                    <a:lstStyle/>
                    <a:p>
                      <a:pPr algn="ctr" fontAlgn="ctr"/>
                      <a:r>
                        <a:rPr lang="en-IN" sz="2000" b="1" u="none" strike="noStrike" dirty="0">
                          <a:solidFill>
                            <a:schemeClr val="accent1">
                              <a:lumMod val="50000"/>
                            </a:schemeClr>
                          </a:solidFill>
                          <a:effectLst/>
                        </a:rPr>
                        <a:t>Telemetered</a:t>
                      </a:r>
                      <a:endParaRPr lang="en-IN" sz="2000" b="1" i="0" u="none" strike="noStrike" dirty="0">
                        <a:solidFill>
                          <a:schemeClr val="accent1">
                            <a:lumMod val="50000"/>
                          </a:schemeClr>
                        </a:solidFill>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en-IN" sz="2000" b="1" u="none" strike="noStrike" dirty="0">
                          <a:solidFill>
                            <a:schemeClr val="accent1">
                              <a:lumMod val="50000"/>
                            </a:schemeClr>
                          </a:solidFill>
                          <a:effectLst/>
                        </a:rPr>
                        <a:t>% of Visibility/Observability at SLDC/WRLDC</a:t>
                      </a:r>
                      <a:endParaRPr lang="en-IN" sz="2000" b="1" i="0" u="none" strike="noStrike" dirty="0">
                        <a:solidFill>
                          <a:schemeClr val="accent1">
                            <a:lumMod val="50000"/>
                          </a:schemeClr>
                        </a:solidFill>
                        <a:effectLst/>
                        <a:latin typeface="Arial" panose="020B0604020202020204" pitchFamily="34" charset="0"/>
                      </a:endParaRPr>
                    </a:p>
                  </a:txBody>
                  <a:tcPr marL="9525" marR="9525" marT="9525" marB="0" anchor="ctr">
                    <a:solidFill>
                      <a:schemeClr val="accent1">
                        <a:lumMod val="60000"/>
                        <a:lumOff val="40000"/>
                      </a:schemeClr>
                    </a:solidFill>
                  </a:tcPr>
                </a:tc>
                <a:extLst>
                  <a:ext uri="{0D108BD9-81ED-4DB2-BD59-A6C34878D82A}">
                    <a16:rowId xmlns:a16="http://schemas.microsoft.com/office/drawing/2014/main" val="10000"/>
                  </a:ext>
                </a:extLst>
              </a:tr>
              <a:tr h="507106">
                <a:tc>
                  <a:txBody>
                    <a:bodyPr/>
                    <a:lstStyle/>
                    <a:p>
                      <a:pPr algn="ctr" fontAlgn="ctr"/>
                      <a:r>
                        <a:rPr lang="en-IN" sz="2000" b="1" u="none" strike="noStrike" dirty="0">
                          <a:effectLst/>
                        </a:rPr>
                        <a:t>Gujarat</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5575</a:t>
                      </a:r>
                    </a:p>
                  </a:txBody>
                  <a:tcPr marL="0" marR="0" marT="0" marB="0" anchor="ctr">
                    <a:solidFill>
                      <a:schemeClr val="accent1">
                        <a:lumMod val="40000"/>
                        <a:lumOff val="60000"/>
                      </a:schemeClr>
                    </a:solidFill>
                  </a:tcPr>
                </a:tc>
                <a:tc>
                  <a:txBody>
                    <a:bodyPr/>
                    <a:lstStyle/>
                    <a:p>
                      <a:pPr algn="ctr" fontAlgn="ctr"/>
                      <a:r>
                        <a:rPr lang="en-IN" sz="2000" b="1" u="none" strike="noStrike" dirty="0" smtClean="0">
                          <a:effectLst/>
                        </a:rPr>
                        <a:t>5339</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smtClean="0">
                          <a:effectLst/>
                        </a:rPr>
                        <a:t>95.77</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1"/>
                  </a:ext>
                </a:extLst>
              </a:tr>
              <a:tr h="507106">
                <a:tc>
                  <a:txBody>
                    <a:bodyPr/>
                    <a:lstStyle/>
                    <a:p>
                      <a:pPr algn="ctr" fontAlgn="ctr"/>
                      <a:r>
                        <a:rPr lang="en-IN" sz="2000" b="1" u="none" strike="noStrike" dirty="0">
                          <a:solidFill>
                            <a:schemeClr val="tx1"/>
                          </a:solidFill>
                          <a:effectLst/>
                        </a:rPr>
                        <a:t>Maharashtra</a:t>
                      </a:r>
                      <a:endParaRPr lang="en-IN" sz="2000" b="1" i="0" u="none" strike="noStrike" dirty="0">
                        <a:solidFill>
                          <a:schemeClr val="tx1"/>
                        </a:solidFill>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4776</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2000" b="1" u="none" strike="noStrike" kern="1200" dirty="0" smtClean="0">
                          <a:solidFill>
                            <a:schemeClr val="dk1"/>
                          </a:solidFill>
                          <a:effectLst/>
                          <a:latin typeface="+mn-lt"/>
                          <a:ea typeface="+mn-ea"/>
                          <a:cs typeface="+mn-cs"/>
                        </a:rPr>
                        <a:t>4460</a:t>
                      </a:r>
                      <a:endParaRPr lang="en-IN" sz="2000" b="1" u="none" strike="noStrike" kern="1200" dirty="0">
                        <a:solidFill>
                          <a:schemeClr val="dk1"/>
                        </a:solidFill>
                        <a:effectLst/>
                        <a:latin typeface="+mn-lt"/>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2000" b="1" u="none" strike="noStrike" kern="1200" dirty="0" smtClean="0">
                          <a:solidFill>
                            <a:schemeClr val="dk1"/>
                          </a:solidFill>
                          <a:effectLst/>
                          <a:latin typeface="+mn-lt"/>
                          <a:ea typeface="+mn-ea"/>
                          <a:cs typeface="+mn-cs"/>
                        </a:rPr>
                        <a:t>93.3%</a:t>
                      </a:r>
                      <a:endParaRPr lang="en-IN" sz="2000" b="1" u="none" strike="noStrike" kern="1200" dirty="0">
                        <a:solidFill>
                          <a:schemeClr val="dk1"/>
                        </a:solidFill>
                        <a:effectLst/>
                        <a:latin typeface="+mn-lt"/>
                        <a:ea typeface="+mn-ea"/>
                        <a:cs typeface="+mn-cs"/>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2"/>
                  </a:ext>
                </a:extLst>
              </a:tr>
              <a:tr h="507106">
                <a:tc>
                  <a:txBody>
                    <a:bodyPr/>
                    <a:lstStyle/>
                    <a:p>
                      <a:pPr algn="ctr" fontAlgn="ctr"/>
                      <a:r>
                        <a:rPr lang="en-IN" sz="2000" b="1" u="none" strike="noStrike" dirty="0">
                          <a:effectLst/>
                        </a:rPr>
                        <a:t>Madhya Pradesh</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2438</a:t>
                      </a:r>
                    </a:p>
                  </a:txBody>
                  <a:tcPr marL="0" marR="0" marT="0" marB="0" anchor="ctr">
                    <a:solidFill>
                      <a:schemeClr val="accent1">
                        <a:lumMod val="40000"/>
                        <a:lumOff val="60000"/>
                      </a:schemeClr>
                    </a:solidFill>
                  </a:tcPr>
                </a:tc>
                <a:tc>
                  <a:txBody>
                    <a:bodyPr/>
                    <a:lstStyle/>
                    <a:p>
                      <a:pPr algn="ctr" fontAlgn="ctr"/>
                      <a:r>
                        <a:rPr lang="en-IN" sz="2000" b="1" u="none" strike="noStrike" dirty="0" smtClean="0">
                          <a:effectLst/>
                        </a:rPr>
                        <a:t>2364</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smtClean="0">
                          <a:effectLst/>
                        </a:rPr>
                        <a:t>97</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3"/>
                  </a:ext>
                </a:extLst>
              </a:tr>
              <a:tr h="507106">
                <a:tc>
                  <a:txBody>
                    <a:bodyPr/>
                    <a:lstStyle/>
                    <a:p>
                      <a:pPr algn="ctr" fontAlgn="ctr"/>
                      <a:r>
                        <a:rPr lang="en-IN" sz="2000" b="1" u="none" strike="noStrike">
                          <a:effectLst/>
                        </a:rPr>
                        <a:t>Chhattisgarh</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en-IN" sz="2000" b="1" u="none" strike="noStrike" dirty="0">
                          <a:effectLst/>
                        </a:rPr>
                        <a:t>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4"/>
                  </a:ext>
                </a:extLst>
              </a:tr>
              <a:tr h="507106">
                <a:tc>
                  <a:txBody>
                    <a:bodyPr/>
                    <a:lstStyle/>
                    <a:p>
                      <a:pPr algn="ctr" fontAlgn="ctr"/>
                      <a:r>
                        <a:rPr lang="en-IN" sz="2000" b="1" u="none" strike="noStrike">
                          <a:effectLst/>
                        </a:rPr>
                        <a:t>Daman &amp; Diu</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en-IN" sz="2000" b="1" u="none" strike="noStrike" dirty="0">
                          <a:effectLst/>
                        </a:rPr>
                        <a:t>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5"/>
                  </a:ext>
                </a:extLst>
              </a:tr>
              <a:tr h="507106">
                <a:tc>
                  <a:txBody>
                    <a:bodyPr/>
                    <a:lstStyle/>
                    <a:p>
                      <a:pPr algn="ctr" fontAlgn="ctr"/>
                      <a:r>
                        <a:rPr lang="en-IN" sz="2000" b="1" u="none" strike="noStrike">
                          <a:effectLst/>
                        </a:rPr>
                        <a:t>DNH</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en-IN" sz="2000" b="1" u="none" strike="noStrike">
                          <a:effectLst/>
                        </a:rPr>
                        <a:t>0</a:t>
                      </a:r>
                      <a:endParaRPr lang="en-IN" sz="2000" b="1" i="0" u="none" strike="noStrike">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u="none" strike="noStrike" dirty="0">
                          <a:effectLst/>
                        </a:rPr>
                        <a:t>-</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6"/>
                  </a:ext>
                </a:extLst>
              </a:tr>
              <a:tr h="507106">
                <a:tc>
                  <a:txBody>
                    <a:bodyPr/>
                    <a:lstStyle/>
                    <a:p>
                      <a:pPr algn="ctr" fontAlgn="ctr"/>
                      <a:r>
                        <a:rPr lang="en-IN" sz="2000" b="1" u="none" strike="noStrike">
                          <a:effectLst/>
                        </a:rPr>
                        <a:t>WR</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smtClean="0">
                          <a:solidFill>
                            <a:srgbClr val="000000"/>
                          </a:solidFill>
                          <a:effectLst/>
                          <a:latin typeface="Arial" panose="020B0604020202020204" pitchFamily="34" charset="0"/>
                        </a:rPr>
                        <a:t>12789</a:t>
                      </a:r>
                      <a:endParaRPr lang="en-US" sz="1800" b="1" i="0" u="none" strike="noStrike" dirty="0">
                        <a:solidFill>
                          <a:srgbClr val="000000"/>
                        </a:solidFill>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i="0" u="none" strike="noStrike" dirty="0" smtClean="0">
                          <a:effectLst/>
                          <a:latin typeface="Arial" panose="020B0604020202020204" pitchFamily="34" charset="0"/>
                        </a:rPr>
                        <a:t>12163</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ctr" fontAlgn="ctr"/>
                      <a:r>
                        <a:rPr lang="en-IN" sz="2000" b="1" i="0" u="none" strike="noStrike" dirty="0" smtClean="0">
                          <a:effectLst/>
                          <a:latin typeface="Arial" panose="020B0604020202020204" pitchFamily="34" charset="0"/>
                        </a:rPr>
                        <a:t>95.10</a:t>
                      </a:r>
                      <a:endParaRPr lang="en-IN" sz="20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520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4550" y="152317"/>
            <a:ext cx="9543247" cy="969471"/>
          </a:xfrm>
        </p:spPr>
        <p:txBody>
          <a:bodyPr>
            <a:normAutofit/>
          </a:bodyPr>
          <a:lstStyle/>
          <a:p>
            <a:r>
              <a:rPr lang="en-US" sz="3600" b="1" dirty="0" smtClean="0"/>
              <a:t>Telemetry </a:t>
            </a:r>
            <a:r>
              <a:rPr lang="en-US" sz="3600" b="1" dirty="0"/>
              <a:t>of </a:t>
            </a:r>
            <a:r>
              <a:rPr lang="en-US" sz="3600" b="1" dirty="0" smtClean="0"/>
              <a:t>Solar </a:t>
            </a:r>
            <a:r>
              <a:rPr lang="en-US" sz="3600" b="1" dirty="0"/>
              <a:t>Renewable Energy Sources</a:t>
            </a:r>
            <a:r>
              <a:rPr lang="en-US" sz="3600" b="1" dirty="0" smtClean="0"/>
              <a:t> </a:t>
            </a:r>
            <a:r>
              <a:rPr lang="en-US" sz="3600" b="1" dirty="0"/>
              <a:t>in </a:t>
            </a:r>
            <a:r>
              <a:rPr lang="en-US" sz="3600" b="1" dirty="0" smtClean="0"/>
              <a:t>WR</a:t>
            </a:r>
            <a:endParaRPr lang="en-IN" sz="3600" dirty="0"/>
          </a:p>
        </p:txBody>
      </p:sp>
      <p:sp>
        <p:nvSpPr>
          <p:cNvPr id="3" name="Content Placeholder 2"/>
          <p:cNvSpPr>
            <a:spLocks noGrp="1"/>
          </p:cNvSpPr>
          <p:nvPr>
            <p:ph idx="1"/>
          </p:nvPr>
        </p:nvSpPr>
        <p:spPr>
          <a:xfrm>
            <a:off x="193182" y="1121788"/>
            <a:ext cx="4700789" cy="5228822"/>
          </a:xfrm>
        </p:spPr>
        <p:txBody>
          <a:bodyPr>
            <a:normAutofit/>
          </a:bodyPr>
          <a:lstStyle/>
          <a:p>
            <a:pPr algn="just"/>
            <a:r>
              <a:rPr lang="en-US" b="1" dirty="0"/>
              <a:t>Visibility/Observability of </a:t>
            </a:r>
            <a:r>
              <a:rPr lang="en-US" b="1" dirty="0" smtClean="0"/>
              <a:t>Solar </a:t>
            </a:r>
            <a:r>
              <a:rPr lang="en-US" b="1" dirty="0"/>
              <a:t>RES at WRLDC: </a:t>
            </a:r>
            <a:r>
              <a:rPr lang="en-US" b="1" dirty="0" smtClean="0"/>
              <a:t>97.89%</a:t>
            </a:r>
          </a:p>
          <a:p>
            <a:pPr lvl="0" algn="just"/>
            <a:r>
              <a:rPr lang="en-US" b="1" dirty="0" smtClean="0"/>
              <a:t>WR Solar RES Installed Capacity: 4171 MW</a:t>
            </a:r>
          </a:p>
          <a:p>
            <a:pPr algn="just"/>
            <a:r>
              <a:rPr lang="en-US" b="1" dirty="0"/>
              <a:t>Maharashtra </a:t>
            </a:r>
            <a:r>
              <a:rPr lang="en-US" b="1" dirty="0" smtClean="0"/>
              <a:t>Solar </a:t>
            </a:r>
            <a:r>
              <a:rPr lang="en-US" b="1" dirty="0"/>
              <a:t>Data Integrated through ICCP at WRLDC is </a:t>
            </a:r>
            <a:r>
              <a:rPr lang="en-US" b="1" dirty="0" smtClean="0"/>
              <a:t>100%. </a:t>
            </a:r>
          </a:p>
          <a:p>
            <a:pPr algn="just"/>
            <a:r>
              <a:rPr lang="en-US" b="1" dirty="0" smtClean="0"/>
              <a:t>Any </a:t>
            </a:r>
            <a:r>
              <a:rPr lang="en-US" b="1" dirty="0"/>
              <a:t>capacity addition shall be informed to RLDC for data integration through ICCP. </a:t>
            </a:r>
          </a:p>
          <a:p>
            <a:pPr algn="just"/>
            <a:endParaRPr lang="en-US" b="1" dirty="0" smtClean="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775034056"/>
              </p:ext>
            </p:extLst>
          </p:nvPr>
        </p:nvGraphicFramePr>
        <p:xfrm>
          <a:off x="5071621" y="1121788"/>
          <a:ext cx="6928701" cy="4593625"/>
        </p:xfrm>
        <a:graphic>
          <a:graphicData uri="http://schemas.openxmlformats.org/drawingml/2006/table">
            <a:tbl>
              <a:tblPr>
                <a:tableStyleId>{5C22544A-7EE6-4342-B048-85BDC9FD1C3A}</a:tableStyleId>
              </a:tblPr>
              <a:tblGrid>
                <a:gridCol w="1996959">
                  <a:extLst>
                    <a:ext uri="{9D8B030D-6E8A-4147-A177-3AD203B41FA5}">
                      <a16:colId xmlns:a16="http://schemas.microsoft.com/office/drawing/2014/main" val="20000"/>
                    </a:ext>
                  </a:extLst>
                </a:gridCol>
                <a:gridCol w="1665688">
                  <a:extLst>
                    <a:ext uri="{9D8B030D-6E8A-4147-A177-3AD203B41FA5}">
                      <a16:colId xmlns:a16="http://schemas.microsoft.com/office/drawing/2014/main" val="20001"/>
                    </a:ext>
                  </a:extLst>
                </a:gridCol>
                <a:gridCol w="1549043">
                  <a:extLst>
                    <a:ext uri="{9D8B030D-6E8A-4147-A177-3AD203B41FA5}">
                      <a16:colId xmlns:a16="http://schemas.microsoft.com/office/drawing/2014/main" val="20002"/>
                    </a:ext>
                  </a:extLst>
                </a:gridCol>
                <a:gridCol w="1717011">
                  <a:extLst>
                    <a:ext uri="{9D8B030D-6E8A-4147-A177-3AD203B41FA5}">
                      <a16:colId xmlns:a16="http://schemas.microsoft.com/office/drawing/2014/main" val="20003"/>
                    </a:ext>
                  </a:extLst>
                </a:gridCol>
              </a:tblGrid>
              <a:tr h="791853">
                <a:tc>
                  <a:txBody>
                    <a:bodyPr/>
                    <a:lstStyle/>
                    <a:p>
                      <a:pPr algn="ctr" fontAlgn="ctr"/>
                      <a:r>
                        <a:rPr lang="en-IN" sz="2000" b="1" u="none" strike="noStrike" dirty="0">
                          <a:effectLst/>
                        </a:rPr>
                        <a:t>State/Region</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l" fontAlgn="ctr"/>
                      <a:r>
                        <a:rPr lang="en-IN" sz="2000" b="1" u="none" strike="noStrike" dirty="0" smtClean="0">
                          <a:effectLst/>
                        </a:rPr>
                        <a:t>Installed Capacity</a:t>
                      </a:r>
                      <a:endParaRPr lang="en-IN" sz="2000" b="1" i="0" u="none" strike="noStrike" dirty="0">
                        <a:effectLst/>
                        <a:latin typeface="Arial" panose="020B0604020202020204" pitchFamily="34" charset="0"/>
                      </a:endParaRPr>
                    </a:p>
                  </a:txBody>
                  <a:tcPr marL="114300" marR="9525" marT="9525" marB="0" anchor="ctr">
                    <a:solidFill>
                      <a:schemeClr val="accent1">
                        <a:lumMod val="60000"/>
                        <a:lumOff val="40000"/>
                      </a:schemeClr>
                    </a:solidFill>
                  </a:tcPr>
                </a:tc>
                <a:tc>
                  <a:txBody>
                    <a:bodyPr/>
                    <a:lstStyle/>
                    <a:p>
                      <a:pPr algn="l" fontAlgn="ctr"/>
                      <a:r>
                        <a:rPr lang="en-IN" sz="2000" b="1" u="none" strike="noStrike" dirty="0" smtClean="0">
                          <a:effectLst/>
                        </a:rPr>
                        <a:t>Telemetered Capacity</a:t>
                      </a:r>
                      <a:endParaRPr lang="en-IN" sz="2000" b="1" i="0" u="none" strike="noStrike" dirty="0">
                        <a:effectLst/>
                        <a:latin typeface="Arial" panose="020B0604020202020204" pitchFamily="34" charset="0"/>
                      </a:endParaRPr>
                    </a:p>
                  </a:txBody>
                  <a:tcPr marL="114300" marR="9525" marT="9525" marB="0" anchor="ctr">
                    <a:solidFill>
                      <a:schemeClr val="accent1">
                        <a:lumMod val="60000"/>
                        <a:lumOff val="40000"/>
                      </a:schemeClr>
                    </a:solidFill>
                  </a:tcPr>
                </a:tc>
                <a:tc>
                  <a:txBody>
                    <a:bodyPr/>
                    <a:lstStyle/>
                    <a:p>
                      <a:pPr algn="ctr" fontAlgn="ctr"/>
                      <a:r>
                        <a:rPr lang="en-IN" sz="2000" b="1" u="none" strike="noStrike" dirty="0">
                          <a:effectLst/>
                        </a:rPr>
                        <a:t>% of Visibility/Observability at SLDC/WRLDC</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extLst>
                  <a:ext uri="{0D108BD9-81ED-4DB2-BD59-A6C34878D82A}">
                    <a16:rowId xmlns:a16="http://schemas.microsoft.com/office/drawing/2014/main" val="10000"/>
                  </a:ext>
                </a:extLst>
              </a:tr>
              <a:tr h="480700">
                <a:tc>
                  <a:txBody>
                    <a:bodyPr/>
                    <a:lstStyle/>
                    <a:p>
                      <a:pPr algn="ctr" fontAlgn="ctr"/>
                      <a:r>
                        <a:rPr lang="en-IN" sz="2000" b="1" u="none" strike="noStrike" dirty="0">
                          <a:effectLst/>
                        </a:rPr>
                        <a:t>Gujarat</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1493</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1420</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95.11</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1"/>
                  </a:ext>
                </a:extLst>
              </a:tr>
              <a:tr h="480700">
                <a:tc>
                  <a:txBody>
                    <a:bodyPr/>
                    <a:lstStyle/>
                    <a:p>
                      <a:pPr algn="ctr" fontAlgn="ctr"/>
                      <a:r>
                        <a:rPr lang="en-IN" sz="2000" b="1" u="none" strike="noStrike" dirty="0">
                          <a:effectLst/>
                        </a:rPr>
                        <a:t>Maharashtra</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1305</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1305</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100</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2"/>
                  </a:ext>
                </a:extLst>
              </a:tr>
              <a:tr h="480700">
                <a:tc>
                  <a:txBody>
                    <a:bodyPr/>
                    <a:lstStyle/>
                    <a:p>
                      <a:pPr algn="ctr" fontAlgn="ctr"/>
                      <a:r>
                        <a:rPr lang="en-IN" sz="2000" b="1" u="none" strike="noStrike" dirty="0">
                          <a:effectLst/>
                        </a:rPr>
                        <a:t>Madhya Pradesh</a:t>
                      </a:r>
                      <a:endParaRPr lang="en-IN" sz="2000" b="1" i="0" u="none" strike="noStrike" dirty="0">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1283</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1282</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a:solidFill>
                            <a:schemeClr val="dk1"/>
                          </a:solidFill>
                          <a:effectLst/>
                          <a:latin typeface="Calibri" panose="020F0502020204030204" pitchFamily="34" charset="0"/>
                          <a:ea typeface="+mn-ea"/>
                          <a:cs typeface="+mn-cs"/>
                        </a:rPr>
                        <a:t>100</a:t>
                      </a:r>
                    </a:p>
                  </a:txBody>
                  <a:tcPr marL="9525" marR="9525" marT="9525" marB="0" anchor="ctr">
                    <a:solidFill>
                      <a:schemeClr val="accent1">
                        <a:lumMod val="40000"/>
                        <a:lumOff val="60000"/>
                      </a:schemeClr>
                    </a:solidFill>
                  </a:tcPr>
                </a:tc>
                <a:extLst>
                  <a:ext uri="{0D108BD9-81ED-4DB2-BD59-A6C34878D82A}">
                    <a16:rowId xmlns:a16="http://schemas.microsoft.com/office/drawing/2014/main" val="10003"/>
                  </a:ext>
                </a:extLst>
              </a:tr>
              <a:tr h="480700">
                <a:tc>
                  <a:txBody>
                    <a:bodyPr/>
                    <a:lstStyle/>
                    <a:p>
                      <a:pPr algn="ctr" fontAlgn="ctr"/>
                      <a:r>
                        <a:rPr lang="en-IN" sz="2000" b="1" u="none" strike="noStrike">
                          <a:effectLst/>
                        </a:rPr>
                        <a:t>Chhattisgarh</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76</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a:solidFill>
                            <a:schemeClr val="dk1"/>
                          </a:solidFill>
                          <a:effectLst/>
                          <a:latin typeface="Calibri" panose="020F0502020204030204" pitchFamily="34" charset="0"/>
                          <a:ea typeface="+mn-ea"/>
                          <a:cs typeface="+mn-cs"/>
                        </a:rPr>
                        <a:t>66</a:t>
                      </a: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a:solidFill>
                            <a:schemeClr val="dk1"/>
                          </a:solidFill>
                          <a:effectLst/>
                          <a:latin typeface="Calibri" panose="020F0502020204030204" pitchFamily="34" charset="0"/>
                          <a:ea typeface="+mn-ea"/>
                          <a:cs typeface="+mn-cs"/>
                        </a:rPr>
                        <a:t>86.84</a:t>
                      </a:r>
                    </a:p>
                  </a:txBody>
                  <a:tcPr marL="9525" marR="9525" marT="9525" marB="0" anchor="ctr">
                    <a:solidFill>
                      <a:schemeClr val="accent1">
                        <a:lumMod val="40000"/>
                        <a:lumOff val="60000"/>
                      </a:schemeClr>
                    </a:solidFill>
                  </a:tcPr>
                </a:tc>
                <a:extLst>
                  <a:ext uri="{0D108BD9-81ED-4DB2-BD59-A6C34878D82A}">
                    <a16:rowId xmlns:a16="http://schemas.microsoft.com/office/drawing/2014/main" val="10004"/>
                  </a:ext>
                </a:extLst>
              </a:tr>
              <a:tr h="480700">
                <a:tc>
                  <a:txBody>
                    <a:bodyPr/>
                    <a:lstStyle/>
                    <a:p>
                      <a:pPr algn="ctr" fontAlgn="ctr"/>
                      <a:r>
                        <a:rPr lang="en-IN" sz="2000" b="1" u="none" strike="noStrike">
                          <a:effectLst/>
                        </a:rPr>
                        <a:t>Daman &amp; Diu</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dirty="0">
                          <a:effectLst/>
                          <a:latin typeface="Calibri" panose="020F0502020204030204" pitchFamily="34" charset="0"/>
                        </a:rPr>
                        <a:t>10</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10</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smtClean="0">
                          <a:solidFill>
                            <a:schemeClr val="dk1"/>
                          </a:solidFill>
                          <a:effectLst/>
                          <a:latin typeface="Calibri" panose="020F0502020204030204" pitchFamily="34" charset="0"/>
                          <a:ea typeface="+mn-ea"/>
                          <a:cs typeface="+mn-cs"/>
                        </a:rPr>
                        <a:t>100</a:t>
                      </a:r>
                      <a:endParaRPr lang="en-IN" sz="1800" b="1" i="0" u="none" strike="noStrike" kern="1200" dirty="0">
                        <a:solidFill>
                          <a:schemeClr val="dk1"/>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5"/>
                  </a:ext>
                </a:extLst>
              </a:tr>
              <a:tr h="480700">
                <a:tc>
                  <a:txBody>
                    <a:bodyPr/>
                    <a:lstStyle/>
                    <a:p>
                      <a:pPr algn="ctr" fontAlgn="ctr"/>
                      <a:r>
                        <a:rPr lang="en-IN" sz="2000" b="1" u="none" strike="noStrike">
                          <a:effectLst/>
                        </a:rPr>
                        <a:t>DNH</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1800" b="1" i="0" u="none" strike="noStrike">
                          <a:effectLst/>
                          <a:latin typeface="Calibri" panose="020F0502020204030204" pitchFamily="34" charset="0"/>
                        </a:rPr>
                        <a:t>4</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a:solidFill>
                            <a:schemeClr val="dk1"/>
                          </a:solidFill>
                          <a:effectLst/>
                          <a:latin typeface="Calibri" panose="020F0502020204030204" pitchFamily="34" charset="0"/>
                          <a:ea typeface="+mn-ea"/>
                          <a:cs typeface="+mn-cs"/>
                        </a:rPr>
                        <a:t>0</a:t>
                      </a: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1800" b="1" i="0" u="none" strike="noStrike" kern="1200" dirty="0">
                          <a:solidFill>
                            <a:schemeClr val="dk1"/>
                          </a:solidFill>
                          <a:effectLst/>
                          <a:latin typeface="Calibri" panose="020F0502020204030204" pitchFamily="34" charset="0"/>
                          <a:ea typeface="+mn-ea"/>
                          <a:cs typeface="+mn-cs"/>
                        </a:rPr>
                        <a:t>0</a:t>
                      </a:r>
                    </a:p>
                  </a:txBody>
                  <a:tcPr marL="9525" marR="9525" marT="9525" marB="0" anchor="ctr">
                    <a:solidFill>
                      <a:schemeClr val="accent1">
                        <a:lumMod val="40000"/>
                        <a:lumOff val="60000"/>
                      </a:schemeClr>
                    </a:solidFill>
                  </a:tcPr>
                </a:tc>
                <a:extLst>
                  <a:ext uri="{0D108BD9-81ED-4DB2-BD59-A6C34878D82A}">
                    <a16:rowId xmlns:a16="http://schemas.microsoft.com/office/drawing/2014/main" val="10006"/>
                  </a:ext>
                </a:extLst>
              </a:tr>
              <a:tr h="480700">
                <a:tc>
                  <a:txBody>
                    <a:bodyPr/>
                    <a:lstStyle/>
                    <a:p>
                      <a:pPr algn="ctr" fontAlgn="ctr"/>
                      <a:r>
                        <a:rPr lang="en-IN" sz="2000" b="1" u="none" strike="noStrike">
                          <a:effectLst/>
                        </a:rPr>
                        <a:t>WR</a:t>
                      </a:r>
                      <a:endParaRPr lang="en-IN" sz="2000" b="1" i="0" u="none" strike="noStrike">
                        <a:effectLst/>
                        <a:latin typeface="Arial" panose="020B0604020202020204" pitchFamily="34" charset="0"/>
                      </a:endParaRPr>
                    </a:p>
                  </a:txBody>
                  <a:tcPr marL="9525" marR="9525" marT="9525" marB="0" anchor="ctr">
                    <a:solidFill>
                      <a:schemeClr val="accent1">
                        <a:lumMod val="60000"/>
                        <a:lumOff val="40000"/>
                      </a:schemeClr>
                    </a:solidFill>
                  </a:tcPr>
                </a:tc>
                <a:tc>
                  <a:txBody>
                    <a:bodyPr/>
                    <a:lstStyle/>
                    <a:p>
                      <a:pPr algn="ctr" rtl="0" fontAlgn="ctr"/>
                      <a:r>
                        <a:rPr lang="en-US" sz="2000" b="1" i="0" u="none" strike="noStrike" dirty="0">
                          <a:solidFill>
                            <a:srgbClr val="000000"/>
                          </a:solidFill>
                          <a:effectLst/>
                          <a:latin typeface="Calibri" panose="020F0502020204030204" pitchFamily="34" charset="0"/>
                        </a:rPr>
                        <a:t>4171</a:t>
                      </a:r>
                    </a:p>
                  </a:txBody>
                  <a:tcPr marL="0" marR="0" marT="0" marB="0" anchor="ctr">
                    <a:solidFill>
                      <a:schemeClr val="accent1">
                        <a:lumMod val="40000"/>
                        <a:lumOff val="60000"/>
                      </a:schemeClr>
                    </a:solidFill>
                  </a:tcPr>
                </a:tc>
                <a:tc>
                  <a:txBody>
                    <a:bodyPr/>
                    <a:lstStyle/>
                    <a:p>
                      <a:pPr marL="0" algn="ctr" defTabSz="914400" rtl="0" eaLnBrk="1" fontAlgn="ctr" latinLnBrk="0" hangingPunct="1"/>
                      <a:r>
                        <a:rPr lang="en-IN" sz="2000" b="1" i="0" u="none" strike="noStrike" kern="1200" dirty="0" smtClean="0">
                          <a:solidFill>
                            <a:srgbClr val="000000"/>
                          </a:solidFill>
                          <a:effectLst/>
                          <a:latin typeface="Calibri" panose="020F0502020204030204" pitchFamily="34" charset="0"/>
                          <a:ea typeface="+mn-ea"/>
                          <a:cs typeface="+mn-cs"/>
                        </a:rPr>
                        <a:t>4083</a:t>
                      </a:r>
                      <a:endParaRPr lang="en-IN" sz="2000" b="1" i="0" u="none" strike="noStrike" kern="1200" dirty="0">
                        <a:solidFill>
                          <a:srgbClr val="000000"/>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tc>
                  <a:txBody>
                    <a:bodyPr/>
                    <a:lstStyle/>
                    <a:p>
                      <a:pPr marL="0" algn="ctr" defTabSz="914400" rtl="0" eaLnBrk="1" fontAlgn="ctr" latinLnBrk="0" hangingPunct="1"/>
                      <a:r>
                        <a:rPr lang="en-IN" sz="2000" b="1" i="0" u="none" strike="noStrike" kern="1200" dirty="0" smtClean="0">
                          <a:solidFill>
                            <a:srgbClr val="000000"/>
                          </a:solidFill>
                          <a:effectLst/>
                          <a:latin typeface="Calibri" panose="020F0502020204030204" pitchFamily="34" charset="0"/>
                          <a:ea typeface="+mn-ea"/>
                          <a:cs typeface="+mn-cs"/>
                        </a:rPr>
                        <a:t>97.89</a:t>
                      </a:r>
                      <a:endParaRPr lang="en-IN" sz="2000" b="1" i="0" u="none" strike="noStrike" kern="1200" dirty="0">
                        <a:solidFill>
                          <a:srgbClr val="000000"/>
                        </a:solidFill>
                        <a:effectLst/>
                        <a:latin typeface="Calibri" panose="020F0502020204030204" pitchFamily="34" charset="0"/>
                        <a:ea typeface="+mn-ea"/>
                        <a:cs typeface="+mn-cs"/>
                      </a:endParaRPr>
                    </a:p>
                  </a:txBody>
                  <a:tcPr marL="9525" marR="9525" marT="9525" marB="0" anchor="ctr">
                    <a:solidFill>
                      <a:schemeClr val="accent1">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53972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752600" y="910510"/>
          <a:ext cx="3200400" cy="5962730"/>
        </p:xfrm>
        <a:graphic>
          <a:graphicData uri="http://schemas.openxmlformats.org/drawingml/2006/table">
            <a:tbl>
              <a:tblPr/>
              <a:tblGrid>
                <a:gridCol w="631528">
                  <a:extLst>
                    <a:ext uri="{9D8B030D-6E8A-4147-A177-3AD203B41FA5}">
                      <a16:colId xmlns:a16="http://schemas.microsoft.com/office/drawing/2014/main" val="20000"/>
                    </a:ext>
                  </a:extLst>
                </a:gridCol>
                <a:gridCol w="1552507">
                  <a:extLst>
                    <a:ext uri="{9D8B030D-6E8A-4147-A177-3AD203B41FA5}">
                      <a16:colId xmlns:a16="http://schemas.microsoft.com/office/drawing/2014/main" val="20001"/>
                    </a:ext>
                  </a:extLst>
                </a:gridCol>
                <a:gridCol w="1016365">
                  <a:extLst>
                    <a:ext uri="{9D8B030D-6E8A-4147-A177-3AD203B41FA5}">
                      <a16:colId xmlns:a16="http://schemas.microsoft.com/office/drawing/2014/main" val="20002"/>
                    </a:ext>
                  </a:extLst>
                </a:gridCol>
              </a:tblGrid>
              <a:tr h="151268">
                <a:tc>
                  <a:txBody>
                    <a:bodyPr/>
                    <a:lstStyle/>
                    <a:p>
                      <a:pPr algn="ctr" fontAlgn="ctr"/>
                      <a:r>
                        <a:rPr lang="en-US" sz="1000" b="1" i="0" u="none" strike="noStrike" dirty="0">
                          <a:solidFill>
                            <a:srgbClr val="000000"/>
                          </a:solidFill>
                          <a:latin typeface="Calibri"/>
                        </a:rPr>
                        <a:t>Sr. No.</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Calibri"/>
                        </a:rPr>
                        <a:t>Solar Devloper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Calibri"/>
                        </a:rPr>
                        <a:t>MW Capacity</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1268">
                <a:tc>
                  <a:txBody>
                    <a:bodyPr/>
                    <a:lstStyle/>
                    <a:p>
                      <a:pPr algn="ctr" fontAlgn="ctr"/>
                      <a:r>
                        <a:rPr lang="en-US" sz="1000" b="0" i="1" u="none" strike="noStrike" dirty="0">
                          <a:solidFill>
                            <a:srgbClr val="000000"/>
                          </a:solidFill>
                          <a:latin typeface="Calibri"/>
                        </a:rPr>
                        <a:t>1</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solidFill>
                            <a:srgbClr val="000000"/>
                          </a:solidFill>
                          <a:latin typeface="Calibri"/>
                        </a:rPr>
                        <a:t>Bhageria</a:t>
                      </a:r>
                      <a:r>
                        <a:rPr lang="en-US" sz="1000" b="0" i="0" u="none" strike="noStrike" dirty="0">
                          <a:solidFill>
                            <a:srgbClr val="000000"/>
                          </a:solidFill>
                          <a:latin typeface="Calibri"/>
                        </a:rPr>
                        <a:t> Ind.</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30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1268">
                <a:tc>
                  <a:txBody>
                    <a:bodyPr/>
                    <a:lstStyle/>
                    <a:p>
                      <a:pPr algn="ctr" fontAlgn="ctr"/>
                      <a:r>
                        <a:rPr lang="en-US" sz="1000" b="0" i="1" u="none" strike="noStrike">
                          <a:solidFill>
                            <a:srgbClr val="000000"/>
                          </a:solidFill>
                          <a:latin typeface="Calibri"/>
                        </a:rPr>
                        <a:t>2</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Enrich </a:t>
                      </a:r>
                      <a:r>
                        <a:rPr lang="en-US" sz="1000" b="0" i="0" u="none" strike="noStrike" dirty="0" err="1">
                          <a:solidFill>
                            <a:srgbClr val="000000"/>
                          </a:solidFill>
                          <a:latin typeface="Calibri"/>
                        </a:rPr>
                        <a:t>Karasgi</a:t>
                      </a:r>
                      <a:endParaRPr lang="en-US" sz="1000" b="0" i="0" u="none" strike="noStrike" dirty="0">
                        <a:solidFill>
                          <a:srgbClr val="000000"/>
                        </a:solidFill>
                        <a:latin typeface="Calibri"/>
                      </a:endParaRP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1268">
                <a:tc>
                  <a:txBody>
                    <a:bodyPr/>
                    <a:lstStyle/>
                    <a:p>
                      <a:pPr algn="ctr" fontAlgn="ctr"/>
                      <a:r>
                        <a:rPr lang="en-US" sz="1000" b="0" i="1" u="none" strike="noStrike">
                          <a:solidFill>
                            <a:srgbClr val="000000"/>
                          </a:solidFill>
                          <a:latin typeface="Calibri"/>
                        </a:rPr>
                        <a:t>3</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Enrich </a:t>
                      </a:r>
                      <a:r>
                        <a:rPr lang="en-US" sz="1000" b="0" i="0" u="none" strike="noStrike" dirty="0" err="1">
                          <a:solidFill>
                            <a:srgbClr val="000000"/>
                          </a:solidFill>
                          <a:latin typeface="Calibri"/>
                        </a:rPr>
                        <a:t>Mandrup</a:t>
                      </a:r>
                      <a:endParaRPr lang="en-US" sz="1000" b="0" i="0" u="none" strike="noStrike" dirty="0">
                        <a:solidFill>
                          <a:srgbClr val="000000"/>
                        </a:solidFill>
                        <a:latin typeface="Calibri"/>
                      </a:endParaRP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1268">
                <a:tc>
                  <a:txBody>
                    <a:bodyPr/>
                    <a:lstStyle/>
                    <a:p>
                      <a:pPr algn="ctr" fontAlgn="ctr"/>
                      <a:r>
                        <a:rPr lang="en-US" sz="1000" b="0" i="1" u="none" strike="noStrike">
                          <a:solidFill>
                            <a:srgbClr val="000000"/>
                          </a:solidFill>
                          <a:latin typeface="Calibri"/>
                        </a:rPr>
                        <a:t>4</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solidFill>
                            <a:srgbClr val="000000"/>
                          </a:solidFill>
                          <a:latin typeface="Calibri"/>
                        </a:rPr>
                        <a:t>Essel</a:t>
                      </a:r>
                      <a:r>
                        <a:rPr lang="en-US" sz="1000" b="0" i="0" u="none" strike="noStrike" dirty="0">
                          <a:solidFill>
                            <a:srgbClr val="000000"/>
                          </a:solidFill>
                          <a:latin typeface="Calibri"/>
                        </a:rPr>
                        <a:t> MP</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20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1268">
                <a:tc>
                  <a:txBody>
                    <a:bodyPr/>
                    <a:lstStyle/>
                    <a:p>
                      <a:pPr algn="ctr" fontAlgn="ctr"/>
                      <a:r>
                        <a:rPr lang="en-US" sz="1000" b="0" i="1" u="none" strike="noStrike">
                          <a:solidFill>
                            <a:srgbClr val="000000"/>
                          </a:solidFill>
                          <a:latin typeface="Calibri"/>
                        </a:rPr>
                        <a:t>5</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Fermi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51268">
                <a:tc>
                  <a:txBody>
                    <a:bodyPr/>
                    <a:lstStyle/>
                    <a:p>
                      <a:pPr algn="ctr" fontAlgn="ctr"/>
                      <a:r>
                        <a:rPr lang="en-US" sz="1000" b="0" i="1" u="none" strike="noStrike">
                          <a:solidFill>
                            <a:srgbClr val="000000"/>
                          </a:solidFill>
                          <a:latin typeface="Calibri"/>
                        </a:rPr>
                        <a:t>6</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Firestone</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5.25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51268">
                <a:tc>
                  <a:txBody>
                    <a:bodyPr/>
                    <a:lstStyle/>
                    <a:p>
                      <a:pPr algn="ctr" fontAlgn="ctr"/>
                      <a:r>
                        <a:rPr lang="en-US" sz="1000" b="0" i="1" u="none" strike="noStrike">
                          <a:solidFill>
                            <a:srgbClr val="000000"/>
                          </a:solidFill>
                          <a:latin typeface="Calibri"/>
                        </a:rPr>
                        <a:t>7</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Fourth </a:t>
                      </a:r>
                      <a:r>
                        <a:rPr lang="en-US" sz="1000" b="0" i="0" u="none" strike="noStrike" dirty="0" err="1">
                          <a:solidFill>
                            <a:srgbClr val="000000"/>
                          </a:solidFill>
                          <a:latin typeface="Calibri"/>
                        </a:rPr>
                        <a:t>Dimn</a:t>
                      </a:r>
                      <a:r>
                        <a:rPr lang="en-US" sz="1000" b="0" i="0" u="none" strike="noStrike" dirty="0">
                          <a:solidFill>
                            <a:srgbClr val="000000"/>
                          </a:solidFill>
                          <a:latin typeface="Calibri"/>
                        </a:rPr>
                        <a:t>.</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30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51268">
                <a:tc>
                  <a:txBody>
                    <a:bodyPr/>
                    <a:lstStyle/>
                    <a:p>
                      <a:pPr algn="ctr" fontAlgn="ctr"/>
                      <a:r>
                        <a:rPr lang="en-US" sz="1000" b="0" i="1" u="none" strike="noStrike">
                          <a:solidFill>
                            <a:srgbClr val="000000"/>
                          </a:solidFill>
                          <a:latin typeface="Calibri"/>
                        </a:rPr>
                        <a:t>8</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Gale </a:t>
                      </a:r>
                      <a:r>
                        <a:rPr lang="en-US" sz="1000" b="0" i="0" u="none" strike="noStrike" dirty="0" err="1">
                          <a:solidFill>
                            <a:srgbClr val="000000"/>
                          </a:solidFill>
                          <a:latin typeface="Calibri"/>
                        </a:rPr>
                        <a:t>Saltek</a:t>
                      </a:r>
                      <a:endParaRPr lang="en-US" sz="1000" b="0" i="0" u="none" strike="noStrike" dirty="0">
                        <a:solidFill>
                          <a:srgbClr val="000000"/>
                        </a:solidFill>
                        <a:latin typeface="Calibri"/>
                      </a:endParaRP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51268">
                <a:tc>
                  <a:txBody>
                    <a:bodyPr/>
                    <a:lstStyle/>
                    <a:p>
                      <a:pPr algn="ctr" fontAlgn="ctr"/>
                      <a:r>
                        <a:rPr lang="en-US" sz="1000" b="0" i="1" u="none" strike="noStrike">
                          <a:solidFill>
                            <a:srgbClr val="000000"/>
                          </a:solidFill>
                          <a:latin typeface="Calibri"/>
                        </a:rPr>
                        <a:t>9</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solidFill>
                            <a:srgbClr val="000000"/>
                          </a:solidFill>
                          <a:latin typeface="Calibri"/>
                        </a:rPr>
                        <a:t>Giriraj</a:t>
                      </a:r>
                      <a:r>
                        <a:rPr lang="en-US" sz="1000" b="0" i="0" u="none" strike="noStrike" dirty="0">
                          <a:solidFill>
                            <a:srgbClr val="000000"/>
                          </a:solidFill>
                          <a:latin typeface="Calibri"/>
                        </a:rPr>
                        <a:t> </a:t>
                      </a:r>
                      <a:r>
                        <a:rPr lang="en-US" sz="900" b="0" i="0" u="none" strike="noStrike" dirty="0">
                          <a:solidFill>
                            <a:srgbClr val="000000"/>
                          </a:solidFill>
                          <a:latin typeface="Calibri"/>
                        </a:rPr>
                        <a:t>(</a:t>
                      </a:r>
                      <a:r>
                        <a:rPr lang="en-US" sz="900" b="0" i="0" u="none" strike="noStrike" dirty="0" err="1">
                          <a:solidFill>
                            <a:srgbClr val="000000"/>
                          </a:solidFill>
                          <a:latin typeface="Calibri"/>
                        </a:rPr>
                        <a:t>Varkute</a:t>
                      </a:r>
                      <a:r>
                        <a:rPr lang="en-US" sz="900" b="0" i="0" u="none" strike="noStrike" dirty="0">
                          <a:solidFill>
                            <a:srgbClr val="000000"/>
                          </a:solidFill>
                          <a:latin typeface="Calibri"/>
                        </a:rPr>
                        <a:t> </a:t>
                      </a:r>
                      <a:r>
                        <a:rPr lang="en-US" sz="900" b="0" i="0" u="none" strike="noStrike" dirty="0" err="1">
                          <a:solidFill>
                            <a:srgbClr val="000000"/>
                          </a:solidFill>
                          <a:latin typeface="Calibri"/>
                        </a:rPr>
                        <a:t>Malwadi</a:t>
                      </a:r>
                      <a:r>
                        <a:rPr lang="en-US" sz="900" b="0" i="0" u="none" strike="noStrike" dirty="0">
                          <a:solidFill>
                            <a:srgbClr val="000000"/>
                          </a:solidFill>
                          <a:latin typeface="Calibri"/>
                        </a:rPr>
                        <a:t>)</a:t>
                      </a:r>
                      <a:endParaRPr lang="en-US" sz="1000" b="0" i="0" u="none" strike="noStrike" dirty="0">
                        <a:solidFill>
                          <a:srgbClr val="000000"/>
                        </a:solidFill>
                        <a:latin typeface="Calibri"/>
                      </a:endParaRP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51268">
                <a:tc>
                  <a:txBody>
                    <a:bodyPr/>
                    <a:lstStyle/>
                    <a:p>
                      <a:pPr algn="ctr" fontAlgn="ctr"/>
                      <a:r>
                        <a:rPr lang="en-US" sz="1000" b="0" i="1" u="none" strike="noStrike">
                          <a:solidFill>
                            <a:srgbClr val="000000"/>
                          </a:solidFill>
                          <a:latin typeface="Calibri"/>
                        </a:rPr>
                        <a:t>10</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solidFill>
                            <a:srgbClr val="000000"/>
                          </a:solidFill>
                          <a:latin typeface="Calibri"/>
                        </a:rPr>
                        <a:t>Greenraj</a:t>
                      </a:r>
                      <a:r>
                        <a:rPr lang="en-US" sz="1000" b="0" i="0" u="none" strike="noStrike" dirty="0">
                          <a:solidFill>
                            <a:srgbClr val="000000"/>
                          </a:solidFill>
                          <a:latin typeface="Calibri"/>
                        </a:rPr>
                        <a:t>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51268">
                <a:tc>
                  <a:txBody>
                    <a:bodyPr/>
                    <a:lstStyle/>
                    <a:p>
                      <a:pPr algn="ctr" fontAlgn="ctr"/>
                      <a:r>
                        <a:rPr lang="en-US" sz="1000" b="0" i="1" u="none" strike="noStrike">
                          <a:solidFill>
                            <a:srgbClr val="000000"/>
                          </a:solidFill>
                          <a:latin typeface="Calibri"/>
                        </a:rPr>
                        <a:t>11</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Jain Irrigation</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51268">
                <a:tc>
                  <a:txBody>
                    <a:bodyPr/>
                    <a:lstStyle/>
                    <a:p>
                      <a:pPr algn="ctr" fontAlgn="ctr"/>
                      <a:r>
                        <a:rPr lang="en-US" sz="1000" b="0" i="1" u="none" strike="noStrike">
                          <a:solidFill>
                            <a:srgbClr val="000000"/>
                          </a:solidFill>
                          <a:latin typeface="Calibri"/>
                        </a:rPr>
                        <a:t>12</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JBM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51268">
                <a:tc>
                  <a:txBody>
                    <a:bodyPr/>
                    <a:lstStyle/>
                    <a:p>
                      <a:pPr algn="ctr" fontAlgn="ctr"/>
                      <a:r>
                        <a:rPr lang="en-US" sz="1000" b="0" i="1" u="none" strike="noStrike">
                          <a:solidFill>
                            <a:srgbClr val="000000"/>
                          </a:solidFill>
                          <a:latin typeface="Calibri"/>
                        </a:rPr>
                        <a:t>13</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Jindal Polyfilms</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51268">
                <a:tc>
                  <a:txBody>
                    <a:bodyPr/>
                    <a:lstStyle/>
                    <a:p>
                      <a:pPr algn="ctr" fontAlgn="ctr"/>
                      <a:r>
                        <a:rPr lang="en-US" sz="1000" b="0" i="1" u="none" strike="noStrike">
                          <a:solidFill>
                            <a:srgbClr val="000000"/>
                          </a:solidFill>
                          <a:latin typeface="Calibri"/>
                        </a:rPr>
                        <a:t>14</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Kiran Renew</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4.6</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51268">
                <a:tc>
                  <a:txBody>
                    <a:bodyPr/>
                    <a:lstStyle/>
                    <a:p>
                      <a:pPr algn="ctr" fontAlgn="ctr"/>
                      <a:r>
                        <a:rPr lang="en-US" sz="1000" b="0" i="1" u="none" strike="noStrike">
                          <a:solidFill>
                            <a:srgbClr val="000000"/>
                          </a:solidFill>
                          <a:latin typeface="Calibri"/>
                        </a:rPr>
                        <a:t>15</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Kirloskar Oil (Kagal)</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51268">
                <a:tc>
                  <a:txBody>
                    <a:bodyPr/>
                    <a:lstStyle/>
                    <a:p>
                      <a:pPr algn="ctr" fontAlgn="ctr"/>
                      <a:r>
                        <a:rPr lang="en-US" sz="1000" b="0" i="1" u="none" strike="noStrike">
                          <a:solidFill>
                            <a:srgbClr val="000000"/>
                          </a:solidFill>
                          <a:latin typeface="Calibri"/>
                        </a:rPr>
                        <a:t>16</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Krishna Windfarm</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51268">
                <a:tc>
                  <a:txBody>
                    <a:bodyPr/>
                    <a:lstStyle/>
                    <a:p>
                      <a:pPr algn="ctr" fontAlgn="ctr"/>
                      <a:r>
                        <a:rPr lang="en-US" sz="1000" b="0" i="1" u="none" strike="noStrike">
                          <a:solidFill>
                            <a:srgbClr val="000000"/>
                          </a:solidFill>
                          <a:latin typeface="Calibri"/>
                        </a:rPr>
                        <a:t>17</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LREHL Renewables</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51268">
                <a:tc>
                  <a:txBody>
                    <a:bodyPr/>
                    <a:lstStyle/>
                    <a:p>
                      <a:pPr algn="ctr" fontAlgn="ctr"/>
                      <a:r>
                        <a:rPr lang="en-US" sz="1000" b="0" i="1" u="none" strike="noStrike">
                          <a:solidFill>
                            <a:srgbClr val="000000"/>
                          </a:solidFill>
                          <a:latin typeface="Calibri"/>
                        </a:rPr>
                        <a:t>18</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Morries Energy</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51268">
                <a:tc>
                  <a:txBody>
                    <a:bodyPr/>
                    <a:lstStyle/>
                    <a:p>
                      <a:pPr algn="ctr" fontAlgn="ctr"/>
                      <a:r>
                        <a:rPr lang="en-US" sz="1000" b="0" i="1" u="none" strike="noStrike">
                          <a:solidFill>
                            <a:srgbClr val="000000"/>
                          </a:solidFill>
                          <a:latin typeface="Calibri"/>
                        </a:rPr>
                        <a:t>19</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Parampujya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51268">
                <a:tc>
                  <a:txBody>
                    <a:bodyPr/>
                    <a:lstStyle/>
                    <a:p>
                      <a:pPr algn="ctr" fontAlgn="ctr"/>
                      <a:r>
                        <a:rPr lang="en-US" sz="1000" b="0" i="1" u="none" strike="noStrike">
                          <a:solidFill>
                            <a:srgbClr val="000000"/>
                          </a:solidFill>
                          <a:latin typeface="Calibri"/>
                        </a:rPr>
                        <a:t>20</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RYB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51268">
                <a:tc>
                  <a:txBody>
                    <a:bodyPr/>
                    <a:lstStyle/>
                    <a:p>
                      <a:pPr algn="ctr" fontAlgn="ctr"/>
                      <a:r>
                        <a:rPr lang="en-US" sz="1000" b="0" i="1" u="none" strike="noStrike">
                          <a:solidFill>
                            <a:srgbClr val="000000"/>
                          </a:solidFill>
                          <a:latin typeface="Calibri"/>
                        </a:rPr>
                        <a:t>21</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Sakri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125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51268">
                <a:tc>
                  <a:txBody>
                    <a:bodyPr/>
                    <a:lstStyle/>
                    <a:p>
                      <a:pPr algn="ctr" fontAlgn="ctr"/>
                      <a:r>
                        <a:rPr lang="en-US" sz="1000" b="0" i="1" u="none" strike="noStrike">
                          <a:solidFill>
                            <a:srgbClr val="000000"/>
                          </a:solidFill>
                          <a:latin typeface="Calibri"/>
                        </a:rPr>
                        <a:t>22</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Sepset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40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51268">
                <a:tc>
                  <a:txBody>
                    <a:bodyPr/>
                    <a:lstStyle/>
                    <a:p>
                      <a:pPr algn="ctr" fontAlgn="ctr"/>
                      <a:r>
                        <a:rPr lang="en-US" sz="1000" b="0" i="1" u="none" strike="noStrike">
                          <a:solidFill>
                            <a:srgbClr val="000000"/>
                          </a:solidFill>
                          <a:latin typeface="Calibri"/>
                        </a:rPr>
                        <a:t>23</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Sharda Const.</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51268">
                <a:tc>
                  <a:txBody>
                    <a:bodyPr/>
                    <a:lstStyle/>
                    <a:p>
                      <a:pPr algn="ctr" fontAlgn="ctr"/>
                      <a:r>
                        <a:rPr lang="en-US" sz="1000" b="0" i="1" u="none" strike="noStrike">
                          <a:solidFill>
                            <a:srgbClr val="000000"/>
                          </a:solidFill>
                          <a:latin typeface="Calibri"/>
                        </a:rPr>
                        <a:t>24</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Shirsuphal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36</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51268">
                <a:tc>
                  <a:txBody>
                    <a:bodyPr/>
                    <a:lstStyle/>
                    <a:p>
                      <a:pPr algn="ctr" fontAlgn="ctr"/>
                      <a:r>
                        <a:rPr lang="en-US" sz="1000" b="0" i="1" u="none" strike="noStrike">
                          <a:solidFill>
                            <a:srgbClr val="000000"/>
                          </a:solidFill>
                          <a:latin typeface="Calibri"/>
                        </a:rPr>
                        <a:t>25</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SolarEdge Mahtargaon</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151268">
                <a:tc>
                  <a:txBody>
                    <a:bodyPr/>
                    <a:lstStyle/>
                    <a:p>
                      <a:pPr algn="ctr" fontAlgn="ctr"/>
                      <a:r>
                        <a:rPr lang="en-US" sz="1000" b="0" i="1" u="none" strike="noStrike">
                          <a:solidFill>
                            <a:srgbClr val="000000"/>
                          </a:solidFill>
                          <a:latin typeface="Calibri"/>
                        </a:rPr>
                        <a:t>26</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SolarEdge Muktaingar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50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r h="151268">
                <a:tc>
                  <a:txBody>
                    <a:bodyPr/>
                    <a:lstStyle/>
                    <a:p>
                      <a:pPr algn="ctr" fontAlgn="ctr"/>
                      <a:r>
                        <a:rPr lang="en-US" sz="1000" b="0" i="1" u="none" strike="noStrike">
                          <a:solidFill>
                            <a:srgbClr val="000000"/>
                          </a:solidFill>
                          <a:latin typeface="Calibri"/>
                        </a:rPr>
                        <a:t>27</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Sukhbir Agro</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30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7"/>
                  </a:ext>
                </a:extLst>
              </a:tr>
              <a:tr h="151268">
                <a:tc>
                  <a:txBody>
                    <a:bodyPr/>
                    <a:lstStyle/>
                    <a:p>
                      <a:pPr algn="ctr" fontAlgn="ctr"/>
                      <a:r>
                        <a:rPr lang="en-US" sz="1000" b="0" i="1" u="none" strike="noStrike">
                          <a:solidFill>
                            <a:srgbClr val="000000"/>
                          </a:solidFill>
                          <a:latin typeface="Calibri"/>
                        </a:rPr>
                        <a:t>28</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Sunbless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30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8"/>
                  </a:ext>
                </a:extLst>
              </a:tr>
              <a:tr h="151268">
                <a:tc>
                  <a:txBody>
                    <a:bodyPr/>
                    <a:lstStyle/>
                    <a:p>
                      <a:pPr algn="ctr" fontAlgn="ctr"/>
                      <a:r>
                        <a:rPr lang="en-US" sz="1000" b="0" i="1" u="none" strike="noStrike">
                          <a:solidFill>
                            <a:srgbClr val="000000"/>
                          </a:solidFill>
                          <a:latin typeface="Calibri"/>
                        </a:rPr>
                        <a:t>29</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Talettutayi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9"/>
                  </a:ext>
                </a:extLst>
              </a:tr>
              <a:tr h="151268">
                <a:tc>
                  <a:txBody>
                    <a:bodyPr/>
                    <a:lstStyle/>
                    <a:p>
                      <a:pPr algn="ctr" fontAlgn="ctr"/>
                      <a:r>
                        <a:rPr lang="en-US" sz="1000" b="0" i="1" u="none" strike="noStrike">
                          <a:solidFill>
                            <a:srgbClr val="000000"/>
                          </a:solidFill>
                          <a:latin typeface="Calibri"/>
                        </a:rPr>
                        <a:t>30</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Tata Palaswadi</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0"/>
                  </a:ext>
                </a:extLst>
              </a:tr>
              <a:tr h="151268">
                <a:tc>
                  <a:txBody>
                    <a:bodyPr/>
                    <a:lstStyle/>
                    <a:p>
                      <a:pPr algn="ctr" fontAlgn="ctr"/>
                      <a:r>
                        <a:rPr lang="en-US" sz="1000" b="0" i="1" u="none" strike="noStrike">
                          <a:solidFill>
                            <a:srgbClr val="000000"/>
                          </a:solidFill>
                          <a:latin typeface="Calibri"/>
                        </a:rPr>
                        <a:t>31</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Vaibhav 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1"/>
                  </a:ext>
                </a:extLst>
              </a:tr>
              <a:tr h="151268">
                <a:tc>
                  <a:txBody>
                    <a:bodyPr/>
                    <a:lstStyle/>
                    <a:p>
                      <a:pPr algn="ctr" fontAlgn="ctr"/>
                      <a:r>
                        <a:rPr lang="en-US" sz="1000" b="0" i="1" u="none" strike="noStrike">
                          <a:solidFill>
                            <a:srgbClr val="000000"/>
                          </a:solidFill>
                          <a:latin typeface="Calibri"/>
                        </a:rPr>
                        <a:t>32</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Varrac Engg.</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2"/>
                  </a:ext>
                </a:extLst>
              </a:tr>
              <a:tr h="151268">
                <a:tc>
                  <a:txBody>
                    <a:bodyPr/>
                    <a:lstStyle/>
                    <a:p>
                      <a:pPr algn="ctr" fontAlgn="ctr"/>
                      <a:r>
                        <a:rPr lang="en-US" sz="1000" b="0" i="1" u="none" strike="noStrike">
                          <a:solidFill>
                            <a:srgbClr val="000000"/>
                          </a:solidFill>
                          <a:latin typeface="Calibri"/>
                        </a:rPr>
                        <a:t>33</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NVR Mahasolar</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50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3"/>
                  </a:ext>
                </a:extLst>
              </a:tr>
              <a:tr h="151268">
                <a:tc>
                  <a:txBody>
                    <a:bodyPr/>
                    <a:lstStyle/>
                    <a:p>
                      <a:pPr algn="ctr" fontAlgn="ctr"/>
                      <a:r>
                        <a:rPr lang="en-US" sz="1000" b="0" i="1" u="none" strike="noStrike">
                          <a:solidFill>
                            <a:srgbClr val="000000"/>
                          </a:solidFill>
                          <a:latin typeface="Calibri"/>
                        </a:rPr>
                        <a:t>34</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Visa Tornado (Saltek)</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4"/>
                  </a:ext>
                </a:extLst>
              </a:tr>
              <a:tr h="151268">
                <a:tc>
                  <a:txBody>
                    <a:bodyPr/>
                    <a:lstStyle/>
                    <a:p>
                      <a:pPr algn="ctr" fontAlgn="ctr"/>
                      <a:r>
                        <a:rPr lang="en-US" sz="1000" b="0" i="1" u="none" strike="noStrike">
                          <a:solidFill>
                            <a:srgbClr val="000000"/>
                          </a:solidFill>
                          <a:latin typeface="Calibri"/>
                        </a:rPr>
                        <a:t>35</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Vishwaj Energy</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5"/>
                  </a:ext>
                </a:extLst>
              </a:tr>
              <a:tr h="151268">
                <a:tc>
                  <a:txBody>
                    <a:bodyPr/>
                    <a:lstStyle/>
                    <a:p>
                      <a:pPr algn="ctr" fontAlgn="ctr"/>
                      <a:r>
                        <a:rPr lang="en-US" sz="1000" b="0" i="1" u="none" strike="noStrike">
                          <a:solidFill>
                            <a:srgbClr val="000000"/>
                          </a:solidFill>
                          <a:latin typeface="Calibri"/>
                        </a:rPr>
                        <a:t>36</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latin typeface="Calibri"/>
                        </a:rPr>
                        <a:t>Welpun Energy</a:t>
                      </a:r>
                    </a:p>
                  </a:txBody>
                  <a:tcPr marL="4915" marR="4915" marT="49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6"/>
                  </a:ext>
                </a:extLst>
              </a:tr>
              <a:tr h="121960">
                <a:tc gridSpan="2">
                  <a:txBody>
                    <a:bodyPr/>
                    <a:lstStyle/>
                    <a:p>
                      <a:pPr algn="ctr" fontAlgn="b"/>
                      <a:r>
                        <a:rPr lang="en-US" sz="900" b="1" i="0" u="none" strike="noStrike" dirty="0">
                          <a:solidFill>
                            <a:srgbClr val="000000"/>
                          </a:solidFill>
                          <a:latin typeface="Calibri"/>
                        </a:rPr>
                        <a:t>Total Capacity</a:t>
                      </a:r>
                    </a:p>
                  </a:txBody>
                  <a:tcPr marL="4915" marR="4915" marT="49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b"/>
                      <a:r>
                        <a:rPr lang="en-US" sz="900" b="1" i="0" u="none" strike="noStrike" dirty="0">
                          <a:solidFill>
                            <a:srgbClr val="000000"/>
                          </a:solidFill>
                          <a:latin typeface="Calibri"/>
                        </a:rPr>
                        <a:t>1305.35</a:t>
                      </a:r>
                    </a:p>
                  </a:txBody>
                  <a:tcPr marL="4915" marR="4915" marT="49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7"/>
                  </a:ext>
                </a:extLst>
              </a:tr>
            </a:tbl>
          </a:graphicData>
        </a:graphic>
      </p:graphicFrame>
      <p:graphicFrame>
        <p:nvGraphicFramePr>
          <p:cNvPr id="3" name="Table 2"/>
          <p:cNvGraphicFramePr>
            <a:graphicFrameLocks noGrp="1"/>
          </p:cNvGraphicFramePr>
          <p:nvPr/>
        </p:nvGraphicFramePr>
        <p:xfrm>
          <a:off x="2438402" y="1"/>
          <a:ext cx="6705596" cy="873436"/>
        </p:xfrm>
        <a:graphic>
          <a:graphicData uri="http://schemas.openxmlformats.org/drawingml/2006/table">
            <a:tbl>
              <a:tblPr/>
              <a:tblGrid>
                <a:gridCol w="1044782">
                  <a:extLst>
                    <a:ext uri="{9D8B030D-6E8A-4147-A177-3AD203B41FA5}">
                      <a16:colId xmlns:a16="http://schemas.microsoft.com/office/drawing/2014/main" val="20000"/>
                    </a:ext>
                  </a:extLst>
                </a:gridCol>
                <a:gridCol w="902310">
                  <a:extLst>
                    <a:ext uri="{9D8B030D-6E8A-4147-A177-3AD203B41FA5}">
                      <a16:colId xmlns:a16="http://schemas.microsoft.com/office/drawing/2014/main" val="20001"/>
                    </a:ext>
                  </a:extLst>
                </a:gridCol>
                <a:gridCol w="902310">
                  <a:extLst>
                    <a:ext uri="{9D8B030D-6E8A-4147-A177-3AD203B41FA5}">
                      <a16:colId xmlns:a16="http://schemas.microsoft.com/office/drawing/2014/main" val="20002"/>
                    </a:ext>
                  </a:extLst>
                </a:gridCol>
                <a:gridCol w="902310">
                  <a:extLst>
                    <a:ext uri="{9D8B030D-6E8A-4147-A177-3AD203B41FA5}">
                      <a16:colId xmlns:a16="http://schemas.microsoft.com/office/drawing/2014/main" val="20003"/>
                    </a:ext>
                  </a:extLst>
                </a:gridCol>
                <a:gridCol w="902310">
                  <a:extLst>
                    <a:ext uri="{9D8B030D-6E8A-4147-A177-3AD203B41FA5}">
                      <a16:colId xmlns:a16="http://schemas.microsoft.com/office/drawing/2014/main" val="20004"/>
                    </a:ext>
                  </a:extLst>
                </a:gridCol>
                <a:gridCol w="1025787">
                  <a:extLst>
                    <a:ext uri="{9D8B030D-6E8A-4147-A177-3AD203B41FA5}">
                      <a16:colId xmlns:a16="http://schemas.microsoft.com/office/drawing/2014/main" val="20005"/>
                    </a:ext>
                  </a:extLst>
                </a:gridCol>
                <a:gridCol w="1025787">
                  <a:extLst>
                    <a:ext uri="{9D8B030D-6E8A-4147-A177-3AD203B41FA5}">
                      <a16:colId xmlns:a16="http://schemas.microsoft.com/office/drawing/2014/main" val="20006"/>
                    </a:ext>
                  </a:extLst>
                </a:gridCol>
              </a:tblGrid>
              <a:tr h="227831">
                <a:tc gridSpan="7">
                  <a:txBody>
                    <a:bodyPr/>
                    <a:lstStyle/>
                    <a:p>
                      <a:pPr algn="ctr" fontAlgn="b"/>
                      <a:r>
                        <a:rPr lang="en-US" sz="1500" b="1" i="0" u="none" strike="noStrike" dirty="0">
                          <a:solidFill>
                            <a:srgbClr val="000000"/>
                          </a:solidFill>
                          <a:latin typeface="Calibri"/>
                        </a:rPr>
                        <a:t>Status of renewable generation visibility as on 12-04-2018</a:t>
                      </a:r>
                    </a:p>
                  </a:txBody>
                  <a:tcPr marL="8809" marR="8809" marT="880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54705">
                <a:tc rowSpan="2">
                  <a:txBody>
                    <a:bodyPr/>
                    <a:lstStyle/>
                    <a:p>
                      <a:pPr algn="ctr" fontAlgn="ctr"/>
                      <a:r>
                        <a:rPr lang="en-US" sz="1000" b="1" i="0" u="none" strike="noStrike" dirty="0">
                          <a:solidFill>
                            <a:srgbClr val="000000"/>
                          </a:solidFill>
                          <a:latin typeface="Calibri"/>
                        </a:rPr>
                        <a:t>State</a:t>
                      </a:r>
                    </a:p>
                  </a:txBody>
                  <a:tcPr marL="8809" marR="8809" marT="880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en-US" sz="1000" b="1" i="0" u="none" strike="noStrike">
                          <a:solidFill>
                            <a:srgbClr val="000000"/>
                          </a:solidFill>
                          <a:latin typeface="Calibri"/>
                        </a:rPr>
                        <a:t>Wind</a:t>
                      </a:r>
                    </a:p>
                  </a:txBody>
                  <a:tcPr marL="8809" marR="8809" marT="8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1000" b="1" i="0" u="none" strike="noStrike">
                          <a:solidFill>
                            <a:srgbClr val="000000"/>
                          </a:solidFill>
                          <a:latin typeface="Calibri"/>
                        </a:rPr>
                        <a:t>Solar</a:t>
                      </a:r>
                    </a:p>
                  </a:txBody>
                  <a:tcPr marL="8809" marR="8809" marT="8809"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00957">
                <a:tc vMerge="1">
                  <a:txBody>
                    <a:bodyPr/>
                    <a:lstStyle/>
                    <a:p>
                      <a:endParaRPr lang="en-US"/>
                    </a:p>
                  </a:txBody>
                  <a:tcPr/>
                </a:tc>
                <a:tc>
                  <a:txBody>
                    <a:bodyPr/>
                    <a:lstStyle/>
                    <a:p>
                      <a:pPr algn="ctr" fontAlgn="ctr"/>
                      <a:r>
                        <a:rPr lang="en-US" sz="1000" b="1" i="0" u="none" strike="noStrike" dirty="0">
                          <a:solidFill>
                            <a:srgbClr val="000000"/>
                          </a:solidFill>
                          <a:latin typeface="Calibri"/>
                        </a:rPr>
                        <a:t>Installed capacity</a:t>
                      </a:r>
                    </a:p>
                  </a:txBody>
                  <a:tcPr marL="8809" marR="8809" marT="8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err="1">
                          <a:solidFill>
                            <a:srgbClr val="000000"/>
                          </a:solidFill>
                          <a:latin typeface="Calibri"/>
                        </a:rPr>
                        <a:t>Telemetered</a:t>
                      </a:r>
                      <a:r>
                        <a:rPr lang="en-US" sz="1000" b="1" i="0" u="none" strike="noStrike" dirty="0">
                          <a:solidFill>
                            <a:srgbClr val="000000"/>
                          </a:solidFill>
                          <a:latin typeface="Calibri"/>
                        </a:rPr>
                        <a:t> capacity</a:t>
                      </a:r>
                    </a:p>
                  </a:txBody>
                  <a:tcPr marL="8809" marR="8809" marT="8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latin typeface="Calibri"/>
                        </a:rPr>
                        <a:t>% Telemetry availability</a:t>
                      </a:r>
                    </a:p>
                  </a:txBody>
                  <a:tcPr marL="8809" marR="8809" marT="8809"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latin typeface="Calibri"/>
                        </a:rPr>
                        <a:t>Installed capacity</a:t>
                      </a:r>
                    </a:p>
                  </a:txBody>
                  <a:tcPr marL="8809" marR="8809" marT="88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b="1" i="0" u="none" strike="noStrike" dirty="0" err="1">
                          <a:solidFill>
                            <a:srgbClr val="000000"/>
                          </a:solidFill>
                          <a:latin typeface="Calibri"/>
                        </a:rPr>
                        <a:t>Telemetered</a:t>
                      </a:r>
                      <a:r>
                        <a:rPr lang="en-US" sz="1000" b="1" i="0" u="none" strike="noStrike" dirty="0">
                          <a:solidFill>
                            <a:srgbClr val="000000"/>
                          </a:solidFill>
                          <a:latin typeface="Calibri"/>
                        </a:rPr>
                        <a:t> capacity</a:t>
                      </a:r>
                    </a:p>
                  </a:txBody>
                  <a:tcPr marL="8809" marR="8809" marT="8809"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latin typeface="Calibri"/>
                        </a:rPr>
                        <a:t>% Telemetry availability</a:t>
                      </a:r>
                    </a:p>
                  </a:txBody>
                  <a:tcPr marL="8809" marR="8809" marT="8809"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4705">
                <a:tc>
                  <a:txBody>
                    <a:bodyPr/>
                    <a:lstStyle/>
                    <a:p>
                      <a:pPr algn="ctr" fontAlgn="b"/>
                      <a:r>
                        <a:rPr lang="en-US" sz="1000" b="0" i="0" u="none" strike="noStrike" dirty="0">
                          <a:solidFill>
                            <a:srgbClr val="000000"/>
                          </a:solidFill>
                          <a:latin typeface="Calibri"/>
                        </a:rPr>
                        <a:t>Maharashtra</a:t>
                      </a:r>
                    </a:p>
                  </a:txBody>
                  <a:tcPr marL="8809" marR="8809" marT="8809"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4775.51</a:t>
                      </a:r>
                    </a:p>
                  </a:txBody>
                  <a:tcPr marL="8809" marR="8809" marT="8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4460</a:t>
                      </a:r>
                    </a:p>
                  </a:txBody>
                  <a:tcPr marL="8809" marR="8809" marT="8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93.39%</a:t>
                      </a:r>
                    </a:p>
                  </a:txBody>
                  <a:tcPr marL="8809" marR="8809" marT="8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1305.35</a:t>
                      </a:r>
                    </a:p>
                  </a:txBody>
                  <a:tcPr marL="8809" marR="8809" marT="8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1305.35</a:t>
                      </a:r>
                    </a:p>
                  </a:txBody>
                  <a:tcPr marL="8809" marR="8809" marT="8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a:solidFill>
                            <a:srgbClr val="000000"/>
                          </a:solidFill>
                          <a:latin typeface="Calibri"/>
                        </a:rPr>
                        <a:t>100.00%</a:t>
                      </a:r>
                    </a:p>
                  </a:txBody>
                  <a:tcPr marL="8809" marR="8809" marT="8809"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4" name="Table 3"/>
          <p:cNvGraphicFramePr>
            <a:graphicFrameLocks noGrp="1"/>
          </p:cNvGraphicFramePr>
          <p:nvPr/>
        </p:nvGraphicFramePr>
        <p:xfrm>
          <a:off x="5410201" y="914400"/>
          <a:ext cx="4952999" cy="5943600"/>
        </p:xfrm>
        <a:graphic>
          <a:graphicData uri="http://schemas.openxmlformats.org/drawingml/2006/table">
            <a:tbl>
              <a:tblPr/>
              <a:tblGrid>
                <a:gridCol w="389295">
                  <a:extLst>
                    <a:ext uri="{9D8B030D-6E8A-4147-A177-3AD203B41FA5}">
                      <a16:colId xmlns:a16="http://schemas.microsoft.com/office/drawing/2014/main" val="20000"/>
                    </a:ext>
                  </a:extLst>
                </a:gridCol>
                <a:gridCol w="1317818">
                  <a:extLst>
                    <a:ext uri="{9D8B030D-6E8A-4147-A177-3AD203B41FA5}">
                      <a16:colId xmlns:a16="http://schemas.microsoft.com/office/drawing/2014/main" val="20001"/>
                    </a:ext>
                  </a:extLst>
                </a:gridCol>
                <a:gridCol w="560271">
                  <a:extLst>
                    <a:ext uri="{9D8B030D-6E8A-4147-A177-3AD203B41FA5}">
                      <a16:colId xmlns:a16="http://schemas.microsoft.com/office/drawing/2014/main" val="20002"/>
                    </a:ext>
                  </a:extLst>
                </a:gridCol>
                <a:gridCol w="181497">
                  <a:extLst>
                    <a:ext uri="{9D8B030D-6E8A-4147-A177-3AD203B41FA5}">
                      <a16:colId xmlns:a16="http://schemas.microsoft.com/office/drawing/2014/main" val="20003"/>
                    </a:ext>
                  </a:extLst>
                </a:gridCol>
                <a:gridCol w="389295">
                  <a:extLst>
                    <a:ext uri="{9D8B030D-6E8A-4147-A177-3AD203B41FA5}">
                      <a16:colId xmlns:a16="http://schemas.microsoft.com/office/drawing/2014/main" val="20004"/>
                    </a:ext>
                  </a:extLst>
                </a:gridCol>
                <a:gridCol w="1515097">
                  <a:extLst>
                    <a:ext uri="{9D8B030D-6E8A-4147-A177-3AD203B41FA5}">
                      <a16:colId xmlns:a16="http://schemas.microsoft.com/office/drawing/2014/main" val="20005"/>
                    </a:ext>
                  </a:extLst>
                </a:gridCol>
                <a:gridCol w="599726">
                  <a:extLst>
                    <a:ext uri="{9D8B030D-6E8A-4147-A177-3AD203B41FA5}">
                      <a16:colId xmlns:a16="http://schemas.microsoft.com/office/drawing/2014/main" val="20006"/>
                    </a:ext>
                  </a:extLst>
                </a:gridCol>
              </a:tblGrid>
              <a:tr h="293682">
                <a:tc>
                  <a:txBody>
                    <a:bodyPr/>
                    <a:lstStyle/>
                    <a:p>
                      <a:pPr algn="ctr" fontAlgn="ctr"/>
                      <a:r>
                        <a:rPr lang="en-US" sz="900" b="1" i="0" u="none" strike="noStrike" dirty="0" err="1">
                          <a:solidFill>
                            <a:srgbClr val="000000"/>
                          </a:solidFill>
                          <a:latin typeface="Calibri"/>
                        </a:rPr>
                        <a:t>Sr.No</a:t>
                      </a:r>
                      <a:r>
                        <a:rPr lang="en-US" sz="900" b="1" i="0" u="none" strike="noStrike" dirty="0">
                          <a:solidFill>
                            <a:srgbClr val="000000"/>
                          </a:solidFill>
                          <a:latin typeface="Calibri"/>
                        </a:rPr>
                        <a:t>.</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latin typeface="Calibri"/>
                        </a:rPr>
                        <a:t>Wind Developer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MW Capacity</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Sr.No.</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Wind Developer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MW Capacity</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6842">
                <a:tc>
                  <a:txBody>
                    <a:bodyPr/>
                    <a:lstStyle/>
                    <a:p>
                      <a:pPr algn="ctr" fontAlgn="ctr"/>
                      <a:r>
                        <a:rPr lang="en-US" sz="900" b="0" i="1" u="none" strike="noStrike">
                          <a:solidFill>
                            <a:srgbClr val="000000"/>
                          </a:solidFill>
                          <a:latin typeface="Calibri"/>
                        </a:rPr>
                        <a:t>1</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Aditya Engg (Bhud)</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dirty="0">
                          <a:solidFill>
                            <a:srgbClr val="000000"/>
                          </a:solidFill>
                          <a:latin typeface="Calibri"/>
                        </a:rPr>
                        <a:t>37</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Kundalapur</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8.7</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6842">
                <a:tc>
                  <a:txBody>
                    <a:bodyPr/>
                    <a:lstStyle/>
                    <a:p>
                      <a:pPr algn="ctr" fontAlgn="ctr"/>
                      <a:r>
                        <a:rPr lang="en-US" sz="900" b="0" i="1" u="none" strike="noStrike">
                          <a:solidFill>
                            <a:srgbClr val="000000"/>
                          </a:solidFill>
                          <a:latin typeface="Calibri"/>
                        </a:rPr>
                        <a:t>2</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Amrik (Khaprale)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18.3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38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Malharpeth</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46.6</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46842">
                <a:tc>
                  <a:txBody>
                    <a:bodyPr/>
                    <a:lstStyle/>
                    <a:p>
                      <a:pPr algn="ctr" fontAlgn="ctr"/>
                      <a:r>
                        <a:rPr lang="en-US" sz="900" b="0" i="1" u="none" strike="noStrike">
                          <a:solidFill>
                            <a:srgbClr val="000000"/>
                          </a:solidFill>
                          <a:latin typeface="Calibri"/>
                        </a:rPr>
                        <a:t>3</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Gamesa (Bhendewadi)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24.65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dirty="0">
                          <a:solidFill>
                            <a:srgbClr val="000000"/>
                          </a:solidFill>
                          <a:latin typeface="Calibri"/>
                        </a:rPr>
                        <a:t>39</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Mendigiri</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121.8</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6842">
                <a:tc>
                  <a:txBody>
                    <a:bodyPr/>
                    <a:lstStyle/>
                    <a:p>
                      <a:pPr algn="ctr" fontAlgn="ctr"/>
                      <a:r>
                        <a:rPr lang="en-US" sz="900" b="0" i="1" u="none" strike="noStrike">
                          <a:solidFill>
                            <a:srgbClr val="000000"/>
                          </a:solidFill>
                          <a:latin typeface="Calibri"/>
                        </a:rPr>
                        <a:t>4</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Gamesa (Kirvere)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47.6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dirty="0">
                          <a:solidFill>
                            <a:srgbClr val="000000"/>
                          </a:solidFill>
                          <a:latin typeface="Calibri"/>
                        </a:rPr>
                        <a:t>40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Nandurbar</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40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46842">
                <a:tc>
                  <a:txBody>
                    <a:bodyPr/>
                    <a:lstStyle/>
                    <a:p>
                      <a:pPr algn="ctr" fontAlgn="ctr"/>
                      <a:r>
                        <a:rPr lang="en-US" sz="900" b="0" i="1" u="none" strike="noStrike">
                          <a:solidFill>
                            <a:srgbClr val="000000"/>
                          </a:solidFill>
                          <a:latin typeface="Calibri"/>
                        </a:rPr>
                        <a:t>5</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Gamesa (Mendigiri)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39.1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Nigde</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94.8</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46842">
                <a:tc>
                  <a:txBody>
                    <a:bodyPr/>
                    <a:lstStyle/>
                    <a:p>
                      <a:pPr algn="ctr" fontAlgn="ctr"/>
                      <a:r>
                        <a:rPr lang="en-US" sz="900" b="0" i="1" u="none" strike="noStrike">
                          <a:solidFill>
                            <a:srgbClr val="000000"/>
                          </a:solidFill>
                          <a:latin typeface="Calibri"/>
                        </a:rPr>
                        <a:t>6</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Gamesa (Vaspeth)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198.7</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Pandurli</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9</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46842">
                <a:tc>
                  <a:txBody>
                    <a:bodyPr/>
                    <a:lstStyle/>
                    <a:p>
                      <a:pPr algn="ctr" fontAlgn="ctr"/>
                      <a:r>
                        <a:rPr lang="en-US" sz="900" b="0" i="1" u="none" strike="noStrike">
                          <a:solidFill>
                            <a:srgbClr val="000000"/>
                          </a:solidFill>
                          <a:latin typeface="Calibri"/>
                        </a:rPr>
                        <a:t>7</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Giriraj (Ambheri)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Parali</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11.41</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46842">
                <a:tc>
                  <a:txBody>
                    <a:bodyPr/>
                    <a:lstStyle/>
                    <a:p>
                      <a:pPr algn="ctr" fontAlgn="ctr"/>
                      <a:r>
                        <a:rPr lang="en-US" sz="900" b="0" i="1" u="none" strike="noStrike">
                          <a:solidFill>
                            <a:srgbClr val="000000"/>
                          </a:solidFill>
                          <a:latin typeface="Calibri"/>
                        </a:rPr>
                        <a:t>8</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Giriraj (Kadegaon)</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14.8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Ranala</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11.21</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46842">
                <a:tc>
                  <a:txBody>
                    <a:bodyPr/>
                    <a:lstStyle/>
                    <a:p>
                      <a:pPr algn="ctr" fontAlgn="ctr"/>
                      <a:r>
                        <a:rPr lang="en-US" sz="900" b="0" i="1" u="none" strike="noStrike">
                          <a:solidFill>
                            <a:srgbClr val="000000"/>
                          </a:solidFill>
                          <a:latin typeface="Calibri"/>
                        </a:rPr>
                        <a:t>9</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Giriraj (Sanmadi)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Sadawaghapr</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117.9</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46842">
                <a:tc>
                  <a:txBody>
                    <a:bodyPr/>
                    <a:lstStyle/>
                    <a:p>
                      <a:pPr algn="ctr" fontAlgn="ctr"/>
                      <a:r>
                        <a:rPr lang="en-US" sz="900" b="0" i="1" u="none" strike="noStrike">
                          <a:solidFill>
                            <a:srgbClr val="000000"/>
                          </a:solidFill>
                          <a:latin typeface="Calibri"/>
                        </a:rPr>
                        <a:t>10</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ITC (Bhud)</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Savlaj</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23.75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46842">
                <a:tc>
                  <a:txBody>
                    <a:bodyPr/>
                    <a:lstStyle/>
                    <a:p>
                      <a:pPr algn="ctr" fontAlgn="ctr"/>
                      <a:r>
                        <a:rPr lang="en-US" sz="900" b="0" i="1" u="none" strike="noStrike">
                          <a:solidFill>
                            <a:srgbClr val="000000"/>
                          </a:solidFill>
                          <a:latin typeface="Calibri"/>
                        </a:rPr>
                        <a:t>11</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ITC (Chakla)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6.3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47</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Shirshi</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8.4</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46842">
                <a:tc>
                  <a:txBody>
                    <a:bodyPr/>
                    <a:lstStyle/>
                    <a:p>
                      <a:pPr algn="ctr" fontAlgn="ctr"/>
                      <a:r>
                        <a:rPr lang="en-US" sz="900" b="0" i="1" u="none" strike="noStrike">
                          <a:solidFill>
                            <a:srgbClr val="000000"/>
                          </a:solidFill>
                          <a:latin typeface="Calibri"/>
                        </a:rPr>
                        <a:t>12</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Krishna Power (Aundh)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8.4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Supa</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46842">
                <a:tc>
                  <a:txBody>
                    <a:bodyPr/>
                    <a:lstStyle/>
                    <a:p>
                      <a:pPr algn="ctr" fontAlgn="ctr"/>
                      <a:r>
                        <a:rPr lang="en-US" sz="900" b="0" i="1" u="none" strike="noStrike">
                          <a:solidFill>
                            <a:srgbClr val="000000"/>
                          </a:solidFill>
                          <a:latin typeface="Calibri"/>
                        </a:rPr>
                        <a:t>13</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Malpani (Nigde)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49</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Undale</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6</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46842">
                <a:tc>
                  <a:txBody>
                    <a:bodyPr/>
                    <a:lstStyle/>
                    <a:p>
                      <a:pPr algn="ctr" fontAlgn="ctr"/>
                      <a:r>
                        <a:rPr lang="en-US" sz="900" b="0" i="1" u="none" strike="noStrike">
                          <a:solidFill>
                            <a:srgbClr val="000000"/>
                          </a:solidFill>
                          <a:latin typeface="Calibri"/>
                        </a:rPr>
                        <a:t>14</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Maruti Wind (Bhud)</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250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err="1">
                          <a:solidFill>
                            <a:srgbClr val="000000"/>
                          </a:solidFill>
                          <a:latin typeface="Calibri"/>
                        </a:rPr>
                        <a:t>Suzlon</a:t>
                      </a:r>
                      <a:r>
                        <a:rPr lang="en-US" sz="900" b="0" i="0" u="none" strike="noStrike" dirty="0">
                          <a:solidFill>
                            <a:srgbClr val="000000"/>
                          </a:solidFill>
                          <a:latin typeface="Calibri"/>
                        </a:rPr>
                        <a:t> (</a:t>
                      </a:r>
                      <a:r>
                        <a:rPr lang="en-US" sz="900" b="0" i="0" u="none" strike="noStrike" dirty="0" err="1">
                          <a:solidFill>
                            <a:srgbClr val="000000"/>
                          </a:solidFill>
                          <a:latin typeface="Calibri"/>
                        </a:rPr>
                        <a:t>Vankuswade</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186.4</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46842">
                <a:tc>
                  <a:txBody>
                    <a:bodyPr/>
                    <a:lstStyle/>
                    <a:p>
                      <a:pPr algn="ctr" fontAlgn="ctr"/>
                      <a:r>
                        <a:rPr lang="en-US" sz="900" b="0" i="1" u="none" strike="noStrike">
                          <a:solidFill>
                            <a:srgbClr val="000000"/>
                          </a:solidFill>
                          <a:latin typeface="Calibri"/>
                        </a:rPr>
                        <a:t>15</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Maruti Wind (Shedyal)</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250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(Vita)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10.5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46842">
                <a:tc>
                  <a:txBody>
                    <a:bodyPr/>
                    <a:lstStyle/>
                    <a:p>
                      <a:pPr algn="ctr" fontAlgn="ctr"/>
                      <a:r>
                        <a:rPr lang="en-US" sz="900" b="0" i="1" u="none" strike="noStrike">
                          <a:solidFill>
                            <a:srgbClr val="000000"/>
                          </a:solidFill>
                          <a:latin typeface="Calibri"/>
                        </a:rPr>
                        <a:t>16</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Panama (Nerle)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(Walve)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168.1</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46842">
                <a:tc>
                  <a:txBody>
                    <a:bodyPr/>
                    <a:lstStyle/>
                    <a:p>
                      <a:pPr algn="ctr" fontAlgn="ctr"/>
                      <a:r>
                        <a:rPr lang="en-US" sz="900" b="0" i="1" u="none" strike="noStrike">
                          <a:solidFill>
                            <a:srgbClr val="000000"/>
                          </a:solidFill>
                          <a:latin typeface="Calibri"/>
                        </a:rPr>
                        <a:t>17</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Panama-2 (Beed)</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80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Suzlon(Ghatnandare)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226.15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46842">
                <a:tc>
                  <a:txBody>
                    <a:bodyPr/>
                    <a:lstStyle/>
                    <a:p>
                      <a:pPr algn="ctr" fontAlgn="ctr"/>
                      <a:r>
                        <a:rPr lang="en-US" sz="900" b="0" i="1" u="none" strike="noStrike">
                          <a:solidFill>
                            <a:srgbClr val="000000"/>
                          </a:solidFill>
                          <a:latin typeface="Calibri"/>
                        </a:rPr>
                        <a:t>18</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Regen (Hiwarwadi)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141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T S Wind (Aundh)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32.8</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46842">
                <a:tc>
                  <a:txBody>
                    <a:bodyPr/>
                    <a:lstStyle/>
                    <a:p>
                      <a:pPr algn="ctr" fontAlgn="ctr"/>
                      <a:r>
                        <a:rPr lang="en-US" sz="900" b="0" i="1" u="none" strike="noStrike">
                          <a:solidFill>
                            <a:srgbClr val="000000"/>
                          </a:solidFill>
                          <a:latin typeface="Calibri"/>
                        </a:rPr>
                        <a:t>19</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Regen (Mayani)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25.5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TS Wind (Alephata)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29.7</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46842">
                <a:tc>
                  <a:txBody>
                    <a:bodyPr/>
                    <a:lstStyle/>
                    <a:p>
                      <a:pPr algn="ctr" fontAlgn="ctr"/>
                      <a:r>
                        <a:rPr lang="en-US" sz="900" b="0" i="1" u="none" strike="noStrike">
                          <a:solidFill>
                            <a:srgbClr val="000000"/>
                          </a:solidFill>
                          <a:latin typeface="Calibri"/>
                        </a:rPr>
                        <a:t>20</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Regen Pwr (Sawargaon)</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31.5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TS Wind (Medha)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7.2</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46842">
                <a:tc>
                  <a:txBody>
                    <a:bodyPr/>
                    <a:lstStyle/>
                    <a:p>
                      <a:pPr algn="ctr" fontAlgn="ctr"/>
                      <a:r>
                        <a:rPr lang="en-US" sz="900" b="0" i="1" u="none" strike="noStrike">
                          <a:solidFill>
                            <a:srgbClr val="000000"/>
                          </a:solidFill>
                          <a:latin typeface="Calibri"/>
                        </a:rPr>
                        <a:t>21</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Renew Pwr (Khandke)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57</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solidFill>
                            <a:srgbClr val="000000"/>
                          </a:solidFill>
                          <a:latin typeface="Calibri"/>
                        </a:rPr>
                        <a:t>TS Wind (</a:t>
                      </a:r>
                      <a:r>
                        <a:rPr lang="en-US" sz="900" b="0" i="0" u="none" strike="noStrike" dirty="0" err="1">
                          <a:solidFill>
                            <a:srgbClr val="000000"/>
                          </a:solidFill>
                          <a:latin typeface="Calibri"/>
                        </a:rPr>
                        <a:t>Shirala</a:t>
                      </a:r>
                      <a:r>
                        <a:rPr lang="en-US" sz="900" b="0" i="0" u="none" strike="noStrike" dirty="0">
                          <a:solidFill>
                            <a:srgbClr val="000000"/>
                          </a:solidFill>
                          <a:latin typeface="Calibri"/>
                        </a:rPr>
                        <a:t>)</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42</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46842">
                <a:tc>
                  <a:txBody>
                    <a:bodyPr/>
                    <a:lstStyle/>
                    <a:p>
                      <a:pPr algn="ctr" fontAlgn="ctr"/>
                      <a:r>
                        <a:rPr lang="en-US" sz="900" b="0" i="1" u="none" strike="noStrike">
                          <a:solidFill>
                            <a:srgbClr val="000000"/>
                          </a:solidFill>
                          <a:latin typeface="Calibri"/>
                        </a:rPr>
                        <a:t>22</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Renew Wind (Aundh)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TS Wind (Wai)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20.1</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46842">
                <a:tc>
                  <a:txBody>
                    <a:bodyPr/>
                    <a:lstStyle/>
                    <a:p>
                      <a:pPr algn="ctr" fontAlgn="ctr"/>
                      <a:r>
                        <a:rPr lang="en-US" sz="900" b="0" i="1" u="none" strike="noStrike">
                          <a:solidFill>
                            <a:srgbClr val="000000"/>
                          </a:solidFill>
                          <a:latin typeface="Calibri"/>
                        </a:rPr>
                        <a:t>23</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RWPPL (Palsi)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65.5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59</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Valsang (Sangli)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102</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46842">
                <a:tc>
                  <a:txBody>
                    <a:bodyPr/>
                    <a:lstStyle/>
                    <a:p>
                      <a:pPr algn="ctr" fontAlgn="ctr"/>
                      <a:r>
                        <a:rPr lang="en-US" sz="900" b="0" i="1" u="none" strike="noStrike">
                          <a:solidFill>
                            <a:srgbClr val="000000"/>
                          </a:solidFill>
                          <a:latin typeface="Calibri"/>
                        </a:rPr>
                        <a:t>24</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Sanjana Power (Satara)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Vestas (Bothe)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80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46842">
                <a:tc>
                  <a:txBody>
                    <a:bodyPr/>
                    <a:lstStyle/>
                    <a:p>
                      <a:pPr algn="ctr" fontAlgn="ctr"/>
                      <a:r>
                        <a:rPr lang="en-US" sz="900" b="0" i="1" u="none" strike="noStrike">
                          <a:solidFill>
                            <a:srgbClr val="000000"/>
                          </a:solidFill>
                          <a:latin typeface="Calibri"/>
                        </a:rPr>
                        <a:t>25</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Serum Inst (Jath)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37.5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Vestas (Karve)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42.9</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146842">
                <a:tc>
                  <a:txBody>
                    <a:bodyPr/>
                    <a:lstStyle/>
                    <a:p>
                      <a:pPr algn="ctr" fontAlgn="ctr"/>
                      <a:r>
                        <a:rPr lang="en-US" sz="900" b="0" i="1" u="none" strike="noStrike">
                          <a:solidFill>
                            <a:srgbClr val="000000"/>
                          </a:solidFill>
                          <a:latin typeface="Calibri"/>
                        </a:rPr>
                        <a:t>26</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Serum Inst (Sakri)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33.6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Vestas (Sakri)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52.95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r h="146842">
                <a:tc>
                  <a:txBody>
                    <a:bodyPr/>
                    <a:lstStyle/>
                    <a:p>
                      <a:pPr algn="ctr" fontAlgn="ctr"/>
                      <a:r>
                        <a:rPr lang="en-US" sz="900" b="0" i="1" u="none" strike="noStrike">
                          <a:solidFill>
                            <a:srgbClr val="000000"/>
                          </a:solidFill>
                          <a:latin typeface="Calibri"/>
                        </a:rPr>
                        <a:t>27</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Shah Devp (Khandke)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7.2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Vestas (Shirala)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37.95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7"/>
                  </a:ext>
                </a:extLst>
              </a:tr>
              <a:tr h="146842">
                <a:tc>
                  <a:txBody>
                    <a:bodyPr/>
                    <a:lstStyle/>
                    <a:p>
                      <a:pPr algn="ctr" fontAlgn="ctr"/>
                      <a:r>
                        <a:rPr lang="en-US" sz="900" b="0" i="1" u="none" strike="noStrike">
                          <a:solidFill>
                            <a:srgbClr val="000000"/>
                          </a:solidFill>
                          <a:latin typeface="Calibri"/>
                        </a:rPr>
                        <a:t>28</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Shah Devp (Koregaon)</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Victory Windfarm (Jamkhed)</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9</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8"/>
                  </a:ext>
                </a:extLst>
              </a:tr>
              <a:tr h="146842">
                <a:tc>
                  <a:txBody>
                    <a:bodyPr/>
                    <a:lstStyle/>
                    <a:p>
                      <a:pPr algn="ctr" fontAlgn="ctr"/>
                      <a:r>
                        <a:rPr lang="en-US" sz="900" b="0" i="1" u="none" strike="noStrike">
                          <a:solidFill>
                            <a:srgbClr val="000000"/>
                          </a:solidFill>
                          <a:latin typeface="Calibri"/>
                        </a:rPr>
                        <a:t>29</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Shiva Renewables (Jath)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14</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Vish Wind(Khandke)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200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9"/>
                  </a:ext>
                </a:extLst>
              </a:tr>
              <a:tr h="146842">
                <a:tc>
                  <a:txBody>
                    <a:bodyPr/>
                    <a:lstStyle/>
                    <a:p>
                      <a:pPr algn="ctr" fontAlgn="ctr"/>
                      <a:r>
                        <a:rPr lang="en-US" sz="900" b="0" i="1" u="none" strike="noStrike">
                          <a:solidFill>
                            <a:srgbClr val="000000"/>
                          </a:solidFill>
                          <a:latin typeface="Calibri"/>
                        </a:rPr>
                        <a:t>30</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ShriRam (Kokrale)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 </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66</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(Andralake)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125</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0"/>
                  </a:ext>
                </a:extLst>
              </a:tr>
              <a:tr h="146842">
                <a:tc>
                  <a:txBody>
                    <a:bodyPr/>
                    <a:lstStyle/>
                    <a:p>
                      <a:pPr algn="ctr" fontAlgn="ctr"/>
                      <a:r>
                        <a:rPr lang="en-US" sz="900" b="0" i="1" u="none" strike="noStrike">
                          <a:solidFill>
                            <a:srgbClr val="000000"/>
                          </a:solidFill>
                          <a:latin typeface="Calibri"/>
                        </a:rPr>
                        <a:t>31</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Suyog Urja (Anjanwadi)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50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67</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(Bhambarwadi)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50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1"/>
                  </a:ext>
                </a:extLst>
              </a:tr>
              <a:tr h="146842">
                <a:tc>
                  <a:txBody>
                    <a:bodyPr/>
                    <a:lstStyle/>
                    <a:p>
                      <a:pPr algn="ctr" fontAlgn="ctr"/>
                      <a:r>
                        <a:rPr lang="en-US" sz="900" b="0" i="1" u="none" strike="noStrike">
                          <a:solidFill>
                            <a:srgbClr val="000000"/>
                          </a:solidFill>
                          <a:latin typeface="Calibri"/>
                        </a:rPr>
                        <a:t>32</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(Bhoyre Pathar)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7.5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(Chavneshwar)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100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2"/>
                  </a:ext>
                </a:extLst>
              </a:tr>
              <a:tr h="146842">
                <a:tc>
                  <a:txBody>
                    <a:bodyPr/>
                    <a:lstStyle/>
                    <a:p>
                      <a:pPr algn="ctr" fontAlgn="ctr"/>
                      <a:r>
                        <a:rPr lang="en-US" sz="900" b="0" i="1" u="none" strike="noStrike">
                          <a:solidFill>
                            <a:srgbClr val="000000"/>
                          </a:solidFill>
                          <a:latin typeface="Calibri"/>
                        </a:rPr>
                        <a:t>33</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(Gangapur)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236.25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69</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Windworld (Karvekurdh)</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33"/>
                  </a:ext>
                </a:extLst>
              </a:tr>
              <a:tr h="146842">
                <a:tc>
                  <a:txBody>
                    <a:bodyPr/>
                    <a:lstStyle/>
                    <a:p>
                      <a:pPr algn="ctr" fontAlgn="ctr"/>
                      <a:r>
                        <a:rPr lang="en-US" sz="900" b="0" i="1" u="none" strike="noStrike">
                          <a:solidFill>
                            <a:srgbClr val="000000"/>
                          </a:solidFill>
                          <a:latin typeface="Calibri"/>
                        </a:rPr>
                        <a:t>34</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(Jamde)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328.35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70</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(Khanapur)</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100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4"/>
                  </a:ext>
                </a:extLst>
              </a:tr>
              <a:tr h="146842">
                <a:tc>
                  <a:txBody>
                    <a:bodyPr/>
                    <a:lstStyle/>
                    <a:p>
                      <a:pPr algn="ctr" fontAlgn="ctr"/>
                      <a:r>
                        <a:rPr lang="en-US" sz="900" b="0" i="1" u="none" strike="noStrike">
                          <a:solidFill>
                            <a:srgbClr val="000000"/>
                          </a:solidFill>
                          <a:latin typeface="Calibri"/>
                        </a:rPr>
                        <a:t>35</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(Jath)</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37.8</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71</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(Khandke)</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100</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5"/>
                  </a:ext>
                </a:extLst>
              </a:tr>
              <a:tr h="146842">
                <a:tc>
                  <a:txBody>
                    <a:bodyPr/>
                    <a:lstStyle/>
                    <a:p>
                      <a:pPr algn="ctr" fontAlgn="ctr"/>
                      <a:r>
                        <a:rPr lang="en-US" sz="900" b="0" i="1" u="none" strike="noStrike">
                          <a:solidFill>
                            <a:srgbClr val="000000"/>
                          </a:solidFill>
                          <a:latin typeface="Calibri"/>
                        </a:rPr>
                        <a:t>36</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Suzlon (Kedgaon)</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72</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(Panchapatta)</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62.4</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6"/>
                  </a:ext>
                </a:extLst>
              </a:tr>
              <a:tr h="146842">
                <a:tc>
                  <a:txBody>
                    <a:bodyPr/>
                    <a:lstStyle/>
                    <a:p>
                      <a:pPr algn="ctr" fontAlgn="ctr"/>
                      <a:r>
                        <a:rPr lang="en-US" sz="900" b="0" i="0" u="none" strike="noStrike">
                          <a:solidFill>
                            <a:srgbClr val="000000"/>
                          </a:solidFill>
                          <a:latin typeface="Calibri"/>
                        </a:rPr>
                        <a:t> </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 </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Calibri"/>
                        </a:rPr>
                        <a:t>2145.55</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solidFill>
                            <a:srgbClr val="000000"/>
                          </a:solidFill>
                          <a:latin typeface="Calibri"/>
                        </a:rPr>
                        <a:t> </a:t>
                      </a:r>
                    </a:p>
                  </a:txBody>
                  <a:tcPr marL="4781" marR="4781" marT="47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latin typeface="Calibri"/>
                        </a:rPr>
                        <a:t>73</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solidFill>
                            <a:srgbClr val="000000"/>
                          </a:solidFill>
                          <a:latin typeface="Calibri"/>
                        </a:rPr>
                        <a:t>Windworld (Varekarwadi)</a:t>
                      </a:r>
                    </a:p>
                  </a:txBody>
                  <a:tcPr marL="4781" marR="4781" marT="47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latin typeface="Calibri"/>
                        </a:rPr>
                        <a:t> </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37"/>
                  </a:ext>
                </a:extLst>
              </a:tr>
              <a:tr h="216764">
                <a:tc gridSpan="6">
                  <a:txBody>
                    <a:bodyPr/>
                    <a:lstStyle/>
                    <a:p>
                      <a:pPr algn="ctr" fontAlgn="ctr"/>
                      <a:r>
                        <a:rPr lang="en-US" sz="900" b="1" i="0" u="none" strike="noStrike" dirty="0">
                          <a:solidFill>
                            <a:srgbClr val="000000"/>
                          </a:solidFill>
                          <a:latin typeface="Calibri"/>
                        </a:rPr>
                        <a:t>Total Capacity</a:t>
                      </a:r>
                    </a:p>
                  </a:txBody>
                  <a:tcPr marL="4781" marR="4781" marT="4781"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900" b="1" i="0" u="none" strike="noStrike" dirty="0">
                          <a:solidFill>
                            <a:srgbClr val="000000"/>
                          </a:solidFill>
                          <a:latin typeface="Calibri"/>
                        </a:rPr>
                        <a:t>2319.7</a:t>
                      </a:r>
                    </a:p>
                  </a:txBody>
                  <a:tcPr marL="4781" marR="4781" marT="4781"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38"/>
                  </a:ext>
                </a:extLst>
              </a:tr>
            </a:tbl>
          </a:graphicData>
        </a:graphic>
      </p:graphicFrame>
    </p:spTree>
    <p:extLst>
      <p:ext uri="{BB962C8B-B14F-4D97-AF65-F5344CB8AC3E}">
        <p14:creationId xmlns:p14="http://schemas.microsoft.com/office/powerpoint/2010/main" val="41967665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5003" y="0"/>
            <a:ext cx="11475076" cy="461665"/>
          </a:xfrm>
          <a:prstGeom prst="rect">
            <a:avLst/>
          </a:prstGeom>
          <a:noFill/>
        </p:spPr>
        <p:txBody>
          <a:bodyPr wrap="square" rtlCol="0">
            <a:spAutoFit/>
          </a:bodyPr>
          <a:lstStyle/>
          <a:p>
            <a:r>
              <a:rPr lang="en-IN" sz="2400" b="1" dirty="0" smtClean="0">
                <a:solidFill>
                  <a:srgbClr val="FF0000"/>
                </a:solidFill>
              </a:rPr>
              <a:t>Comparison of Maharashtra Wind &amp; Solar Generation Vs Telemetry Data on a typical day</a:t>
            </a:r>
            <a:endParaRPr lang="en-IN" sz="2400" b="1" dirty="0">
              <a:solidFill>
                <a:srgbClr val="FF0000"/>
              </a:solidFill>
            </a:endParaRPr>
          </a:p>
        </p:txBody>
      </p:sp>
      <p:graphicFrame>
        <p:nvGraphicFramePr>
          <p:cNvPr id="3" name="Chart 2"/>
          <p:cNvGraphicFramePr>
            <a:graphicFrameLocks noGrp="1"/>
          </p:cNvGraphicFramePr>
          <p:nvPr>
            <p:extLst>
              <p:ext uri="{D42A27DB-BD31-4B8C-83A1-F6EECF244321}">
                <p14:modId xmlns:p14="http://schemas.microsoft.com/office/powerpoint/2010/main" val="199480314"/>
              </p:ext>
            </p:extLst>
          </p:nvPr>
        </p:nvGraphicFramePr>
        <p:xfrm>
          <a:off x="171785" y="757879"/>
          <a:ext cx="5821052" cy="57330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noGrp="1"/>
          </p:cNvGraphicFramePr>
          <p:nvPr>
            <p:extLst>
              <p:ext uri="{D42A27DB-BD31-4B8C-83A1-F6EECF244321}">
                <p14:modId xmlns:p14="http://schemas.microsoft.com/office/powerpoint/2010/main" val="170269685"/>
              </p:ext>
            </p:extLst>
          </p:nvPr>
        </p:nvGraphicFramePr>
        <p:xfrm>
          <a:off x="6034743" y="757879"/>
          <a:ext cx="5865336" cy="57330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13824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321972" y="936044"/>
          <a:ext cx="6091707" cy="547119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25003" y="296214"/>
            <a:ext cx="11475076" cy="461665"/>
          </a:xfrm>
          <a:prstGeom prst="rect">
            <a:avLst/>
          </a:prstGeom>
          <a:noFill/>
        </p:spPr>
        <p:txBody>
          <a:bodyPr wrap="square" rtlCol="0">
            <a:spAutoFit/>
          </a:bodyPr>
          <a:lstStyle/>
          <a:p>
            <a:r>
              <a:rPr lang="en-IN" sz="2400" b="1" dirty="0" smtClean="0">
                <a:solidFill>
                  <a:srgbClr val="FF0000"/>
                </a:solidFill>
              </a:rPr>
              <a:t>Comparison of Maharashtra Wind &amp; Solar Generation Vs Telemetry Data on a typical day</a:t>
            </a:r>
            <a:endParaRPr lang="en-IN" sz="2400" b="1" dirty="0">
              <a:solidFill>
                <a:srgbClr val="FF0000"/>
              </a:solidFill>
            </a:endParaRPr>
          </a:p>
        </p:txBody>
      </p:sp>
      <p:graphicFrame>
        <p:nvGraphicFramePr>
          <p:cNvPr id="4" name="Chart 3"/>
          <p:cNvGraphicFramePr>
            <a:graphicFrameLocks/>
          </p:cNvGraphicFramePr>
          <p:nvPr>
            <p:extLst/>
          </p:nvPr>
        </p:nvGraphicFramePr>
        <p:xfrm>
          <a:off x="6413679" y="936044"/>
          <a:ext cx="5408219" cy="537460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73123" y="5731098"/>
            <a:ext cx="907959" cy="338554"/>
          </a:xfrm>
          <a:prstGeom prst="rect">
            <a:avLst/>
          </a:prstGeom>
          <a:noFill/>
        </p:spPr>
        <p:txBody>
          <a:bodyPr wrap="square" rtlCol="0">
            <a:spAutoFit/>
          </a:bodyPr>
          <a:lstStyle/>
          <a:p>
            <a:r>
              <a:rPr lang="en-US" sz="1600" b="1" dirty="0" smtClean="0"/>
              <a:t>Hour</a:t>
            </a:r>
            <a:endParaRPr lang="en-US" sz="1600" b="1" dirty="0"/>
          </a:p>
        </p:txBody>
      </p:sp>
    </p:spTree>
    <p:extLst>
      <p:ext uri="{BB962C8B-B14F-4D97-AF65-F5344CB8AC3E}">
        <p14:creationId xmlns:p14="http://schemas.microsoft.com/office/powerpoint/2010/main" val="38390332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4435475" y="1519361"/>
            <a:ext cx="2879725" cy="368300"/>
          </a:xfrm>
          <a:prstGeom prst="rect">
            <a:avLst/>
          </a:prstGeom>
          <a:noFill/>
          <a:ln w="9525">
            <a:noFill/>
            <a:miter lim="800000"/>
            <a:headEnd/>
            <a:tailEnd/>
          </a:ln>
        </p:spPr>
        <p:txBody>
          <a:bodyPr>
            <a:spAutoFit/>
          </a:bodyPr>
          <a:lstStyle/>
          <a:p>
            <a:pPr algn="ctr"/>
            <a:r>
              <a:rPr lang="en-US" b="1" dirty="0">
                <a:solidFill>
                  <a:srgbClr val="FF0000"/>
                </a:solidFill>
                <a:latin typeface="Calibri" pitchFamily="34" charset="0"/>
              </a:rPr>
              <a:t>Type Wise Capacity</a:t>
            </a:r>
            <a:endParaRPr lang="en-IN" b="1" dirty="0">
              <a:solidFill>
                <a:srgbClr val="FF0000"/>
              </a:solidFill>
              <a:latin typeface="Calibri" pitchFamily="34" charset="0"/>
            </a:endParaRPr>
          </a:p>
        </p:txBody>
      </p:sp>
      <p:sp>
        <p:nvSpPr>
          <p:cNvPr id="10" name="Flowchart: Alternate Process 9"/>
          <p:cNvSpPr/>
          <p:nvPr/>
        </p:nvSpPr>
        <p:spPr>
          <a:xfrm>
            <a:off x="2378075" y="908721"/>
            <a:ext cx="2057400" cy="597879"/>
          </a:xfrm>
          <a:prstGeom prst="flowChartAlternateProcess">
            <a:avLst/>
          </a:prstGeom>
        </p:spPr>
        <p:style>
          <a:lnRef idx="3">
            <a:schemeClr val="lt1"/>
          </a:lnRef>
          <a:fillRef idx="1">
            <a:schemeClr val="accent6"/>
          </a:fillRef>
          <a:effectRef idx="1">
            <a:schemeClr val="accent6"/>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a:solidFill>
                  <a:schemeClr val="bg1"/>
                </a:solidFill>
              </a:rPr>
              <a:t>Total Installed Capacity – </a:t>
            </a:r>
            <a:r>
              <a:rPr lang="en-IN" altLang="en-US" sz="1400" b="1" dirty="0" smtClean="0">
                <a:solidFill>
                  <a:schemeClr val="bg1"/>
                </a:solidFill>
              </a:rPr>
              <a:t>341 </a:t>
            </a:r>
            <a:r>
              <a:rPr lang="en-IN" altLang="en-US" sz="1400" b="1" dirty="0">
                <a:solidFill>
                  <a:schemeClr val="bg1"/>
                </a:solidFill>
              </a:rPr>
              <a:t>GW</a:t>
            </a:r>
            <a:endParaRPr lang="en-IN" altLang="en-US" sz="1100" b="1" dirty="0">
              <a:solidFill>
                <a:schemeClr val="bg1"/>
              </a:solidFill>
            </a:endParaRPr>
          </a:p>
        </p:txBody>
      </p:sp>
      <p:sp>
        <p:nvSpPr>
          <p:cNvPr id="11" name="Flowchart: Alternate Process 10"/>
          <p:cNvSpPr/>
          <p:nvPr/>
        </p:nvSpPr>
        <p:spPr>
          <a:xfrm>
            <a:off x="5033687" y="924038"/>
            <a:ext cx="2047875" cy="602640"/>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a:solidFill>
                  <a:srgbClr val="FFFFFF"/>
                </a:solidFill>
              </a:rPr>
              <a:t>Renewable: </a:t>
            </a:r>
          </a:p>
          <a:p>
            <a:pPr algn="ctr" eaLnBrk="1" hangingPunct="1">
              <a:defRPr/>
            </a:pPr>
            <a:r>
              <a:rPr lang="en-IN" altLang="en-US" sz="1400" b="1" dirty="0" smtClean="0">
                <a:solidFill>
                  <a:srgbClr val="FFFFFF"/>
                </a:solidFill>
              </a:rPr>
              <a:t>66 </a:t>
            </a:r>
            <a:r>
              <a:rPr lang="en-IN" altLang="en-US" sz="1400" b="1" dirty="0">
                <a:solidFill>
                  <a:srgbClr val="FFFFFF"/>
                </a:solidFill>
              </a:rPr>
              <a:t>GW</a:t>
            </a:r>
          </a:p>
        </p:txBody>
      </p:sp>
      <p:sp>
        <p:nvSpPr>
          <p:cNvPr id="12" name="Flowchart: Alternate Process 11"/>
          <p:cNvSpPr/>
          <p:nvPr/>
        </p:nvSpPr>
        <p:spPr>
          <a:xfrm>
            <a:off x="7789767" y="924038"/>
            <a:ext cx="2047875" cy="602641"/>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a:solidFill>
                  <a:schemeClr val="bg1"/>
                </a:solidFill>
              </a:rPr>
              <a:t>Peak Demand met:  </a:t>
            </a:r>
          </a:p>
          <a:p>
            <a:pPr algn="ctr" eaLnBrk="1" hangingPunct="1">
              <a:defRPr/>
            </a:pPr>
            <a:r>
              <a:rPr lang="en-IN" altLang="en-US" sz="1400" b="1" dirty="0">
                <a:solidFill>
                  <a:schemeClr val="bg1"/>
                </a:solidFill>
              </a:rPr>
              <a:t>160 GW</a:t>
            </a:r>
          </a:p>
        </p:txBody>
      </p:sp>
      <p:sp>
        <p:nvSpPr>
          <p:cNvPr id="15" name="Title 1"/>
          <p:cNvSpPr txBox="1">
            <a:spLocks/>
          </p:cNvSpPr>
          <p:nvPr/>
        </p:nvSpPr>
        <p:spPr>
          <a:xfrm>
            <a:off x="1465781" y="0"/>
            <a:ext cx="9183688" cy="747028"/>
          </a:xfrm>
          <a:prstGeom prst="rect">
            <a:avLst/>
          </a:prstGeom>
          <a:solidFill>
            <a:srgbClr val="0070C0"/>
          </a:solidFill>
          <a:extLs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fontScale="97500"/>
          </a:bodyPr>
          <a:lstStyle>
            <a:defPPr>
              <a:defRPr lang="en-US"/>
            </a:defPPr>
            <a:lvl1pPr algn="ctr">
              <a:lnSpc>
                <a:spcPct val="70000"/>
              </a:lnSpc>
              <a:spcBef>
                <a:spcPct val="0"/>
              </a:spcBef>
              <a:defRPr sz="3600" b="1">
                <a:solidFill>
                  <a:schemeClr val="bg1"/>
                </a:solidFill>
                <a:latin typeface="Cambria" panose="02040503050406030204" pitchFamily="18" charset="0"/>
                <a:ea typeface="+mj-ea"/>
                <a:cs typeface="Arial" pitchFamily="34" charset="0"/>
              </a:defRPr>
            </a:lvl1pPr>
          </a:lstStyle>
          <a:p>
            <a:r>
              <a:rPr lang="en-IN" sz="3200" dirty="0"/>
              <a:t>Indian Power Scenario</a:t>
            </a:r>
            <a:endParaRPr lang="en-US" sz="3200" dirty="0"/>
          </a:p>
        </p:txBody>
      </p:sp>
      <p:graphicFrame>
        <p:nvGraphicFramePr>
          <p:cNvPr id="9" name="Chart 8"/>
          <p:cNvGraphicFramePr>
            <a:graphicFrameLocks/>
          </p:cNvGraphicFramePr>
          <p:nvPr>
            <p:extLst>
              <p:ext uri="{D42A27DB-BD31-4B8C-83A1-F6EECF244321}">
                <p14:modId xmlns:p14="http://schemas.microsoft.com/office/powerpoint/2010/main" val="646413877"/>
              </p:ext>
            </p:extLst>
          </p:nvPr>
        </p:nvGraphicFramePr>
        <p:xfrm>
          <a:off x="785612" y="1882899"/>
          <a:ext cx="9922076" cy="46814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6662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4136647122"/>
              </p:ext>
            </p:extLst>
          </p:nvPr>
        </p:nvGraphicFramePr>
        <p:xfrm>
          <a:off x="0" y="1068946"/>
          <a:ext cx="6014435" cy="5197333"/>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425003" y="296214"/>
            <a:ext cx="10996545" cy="461665"/>
          </a:xfrm>
          <a:prstGeom prst="rect">
            <a:avLst/>
          </a:prstGeom>
          <a:noFill/>
        </p:spPr>
        <p:txBody>
          <a:bodyPr wrap="square" rtlCol="0">
            <a:spAutoFit/>
          </a:bodyPr>
          <a:lstStyle/>
          <a:p>
            <a:r>
              <a:rPr lang="en-IN" sz="2400" b="1" dirty="0" smtClean="0">
                <a:solidFill>
                  <a:srgbClr val="FF0000"/>
                </a:solidFill>
              </a:rPr>
              <a:t>Comparison of Gujarat Wind &amp; Solar Generation Vs Telemetry Data on a typical day</a:t>
            </a:r>
            <a:endParaRPr lang="en-IN" sz="2400" b="1" dirty="0">
              <a:solidFill>
                <a:srgbClr val="FF0000"/>
              </a:solidFill>
            </a:endParaRPr>
          </a:p>
        </p:txBody>
      </p:sp>
      <p:graphicFrame>
        <p:nvGraphicFramePr>
          <p:cNvPr id="4" name="Chart 3"/>
          <p:cNvGraphicFramePr>
            <a:graphicFrameLocks noGrp="1"/>
          </p:cNvGraphicFramePr>
          <p:nvPr>
            <p:extLst>
              <p:ext uri="{D42A27DB-BD31-4B8C-83A1-F6EECF244321}">
                <p14:modId xmlns:p14="http://schemas.microsoft.com/office/powerpoint/2010/main" val="3027130620"/>
              </p:ext>
            </p:extLst>
          </p:nvPr>
        </p:nvGraphicFramePr>
        <p:xfrm>
          <a:off x="6117466" y="1081824"/>
          <a:ext cx="5937159" cy="51844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42184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5003" y="296214"/>
            <a:ext cx="10996545" cy="461665"/>
          </a:xfrm>
          <a:prstGeom prst="rect">
            <a:avLst/>
          </a:prstGeom>
          <a:noFill/>
        </p:spPr>
        <p:txBody>
          <a:bodyPr wrap="square" rtlCol="0">
            <a:spAutoFit/>
          </a:bodyPr>
          <a:lstStyle/>
          <a:p>
            <a:r>
              <a:rPr lang="en-IN" sz="2400" b="1" dirty="0" smtClean="0">
                <a:solidFill>
                  <a:srgbClr val="FF0000"/>
                </a:solidFill>
              </a:rPr>
              <a:t>Comparison of Gujarat Wind &amp; Solar Generation Vs Telemetry Data on a typical day</a:t>
            </a:r>
            <a:endParaRPr lang="en-IN" sz="2400" b="1" dirty="0">
              <a:solidFill>
                <a:srgbClr val="FF0000"/>
              </a:solidFill>
            </a:endParaRPr>
          </a:p>
        </p:txBody>
      </p:sp>
      <p:graphicFrame>
        <p:nvGraphicFramePr>
          <p:cNvPr id="8" name="Chart 7"/>
          <p:cNvGraphicFramePr>
            <a:graphicFrameLocks/>
          </p:cNvGraphicFramePr>
          <p:nvPr>
            <p:extLst/>
          </p:nvPr>
        </p:nvGraphicFramePr>
        <p:xfrm>
          <a:off x="120204" y="1068946"/>
          <a:ext cx="5726805" cy="50742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extLst/>
          </p:nvPr>
        </p:nvGraphicFramePr>
        <p:xfrm>
          <a:off x="6048778" y="1068946"/>
          <a:ext cx="6001557" cy="507427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707230" y="5615188"/>
            <a:ext cx="907959" cy="338554"/>
          </a:xfrm>
          <a:prstGeom prst="rect">
            <a:avLst/>
          </a:prstGeom>
          <a:noFill/>
        </p:spPr>
        <p:txBody>
          <a:bodyPr wrap="square" rtlCol="0">
            <a:spAutoFit/>
          </a:bodyPr>
          <a:lstStyle/>
          <a:p>
            <a:r>
              <a:rPr lang="en-US" sz="1600" b="1" dirty="0" smtClean="0"/>
              <a:t>Hour</a:t>
            </a:r>
            <a:endParaRPr lang="en-US" sz="1600" b="1" dirty="0"/>
          </a:p>
        </p:txBody>
      </p:sp>
      <p:sp>
        <p:nvSpPr>
          <p:cNvPr id="7" name="TextBox 6"/>
          <p:cNvSpPr txBox="1"/>
          <p:nvPr/>
        </p:nvSpPr>
        <p:spPr>
          <a:xfrm>
            <a:off x="11142376" y="5668554"/>
            <a:ext cx="907959" cy="338554"/>
          </a:xfrm>
          <a:prstGeom prst="rect">
            <a:avLst/>
          </a:prstGeom>
          <a:noFill/>
        </p:spPr>
        <p:txBody>
          <a:bodyPr wrap="square" rtlCol="0">
            <a:spAutoFit/>
          </a:bodyPr>
          <a:lstStyle/>
          <a:p>
            <a:r>
              <a:rPr lang="en-US" sz="1600" b="1" dirty="0" smtClean="0"/>
              <a:t>Hour</a:t>
            </a:r>
            <a:endParaRPr lang="en-US" sz="1600" b="1" dirty="0"/>
          </a:p>
        </p:txBody>
      </p:sp>
    </p:spTree>
    <p:extLst>
      <p:ext uri="{BB962C8B-B14F-4D97-AF65-F5344CB8AC3E}">
        <p14:creationId xmlns:p14="http://schemas.microsoft.com/office/powerpoint/2010/main" val="42259689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425" y="202153"/>
            <a:ext cx="12024575" cy="461665"/>
          </a:xfrm>
          <a:prstGeom prst="rect">
            <a:avLst/>
          </a:prstGeom>
          <a:noFill/>
        </p:spPr>
        <p:txBody>
          <a:bodyPr wrap="square" rtlCol="0">
            <a:spAutoFit/>
          </a:bodyPr>
          <a:lstStyle/>
          <a:p>
            <a:r>
              <a:rPr lang="en-IN" sz="2400" b="1" dirty="0" smtClean="0">
                <a:solidFill>
                  <a:srgbClr val="FF0000"/>
                </a:solidFill>
              </a:rPr>
              <a:t>Comparison of Madhya Pradesh Wind &amp; Solar Generation Vs Telemetry Data on a typical day</a:t>
            </a:r>
            <a:endParaRPr lang="en-IN" sz="2400" b="1" dirty="0">
              <a:solidFill>
                <a:srgbClr val="FF0000"/>
              </a:solidFill>
            </a:endParaRPr>
          </a:p>
        </p:txBody>
      </p:sp>
      <p:graphicFrame>
        <p:nvGraphicFramePr>
          <p:cNvPr id="3" name="Chart 2"/>
          <p:cNvGraphicFramePr>
            <a:graphicFrameLocks noGrp="1"/>
          </p:cNvGraphicFramePr>
          <p:nvPr>
            <p:extLst>
              <p:ext uri="{D42A27DB-BD31-4B8C-83A1-F6EECF244321}">
                <p14:modId xmlns:p14="http://schemas.microsoft.com/office/powerpoint/2010/main" val="141402822"/>
              </p:ext>
            </p:extLst>
          </p:nvPr>
        </p:nvGraphicFramePr>
        <p:xfrm>
          <a:off x="6179712" y="837127"/>
          <a:ext cx="5872766" cy="56795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noGrp="1"/>
          </p:cNvGraphicFramePr>
          <p:nvPr>
            <p:extLst>
              <p:ext uri="{D42A27DB-BD31-4B8C-83A1-F6EECF244321}">
                <p14:modId xmlns:p14="http://schemas.microsoft.com/office/powerpoint/2010/main" val="2766212100"/>
              </p:ext>
            </p:extLst>
          </p:nvPr>
        </p:nvGraphicFramePr>
        <p:xfrm>
          <a:off x="167425" y="837126"/>
          <a:ext cx="5834130" cy="56795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65292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425" y="202153"/>
            <a:ext cx="12024575" cy="461665"/>
          </a:xfrm>
          <a:prstGeom prst="rect">
            <a:avLst/>
          </a:prstGeom>
          <a:noFill/>
        </p:spPr>
        <p:txBody>
          <a:bodyPr wrap="square" rtlCol="0">
            <a:spAutoFit/>
          </a:bodyPr>
          <a:lstStyle/>
          <a:p>
            <a:r>
              <a:rPr lang="en-IN" sz="2400" b="1" dirty="0" smtClean="0">
                <a:solidFill>
                  <a:srgbClr val="FF0000"/>
                </a:solidFill>
              </a:rPr>
              <a:t>Comparison of Madhya Pradesh Wind &amp; Solar Generation Vs Telemetry Data on a typical day</a:t>
            </a:r>
            <a:endParaRPr lang="en-IN" sz="2400" b="1" dirty="0">
              <a:solidFill>
                <a:srgbClr val="FF0000"/>
              </a:solidFill>
            </a:endParaRPr>
          </a:p>
        </p:txBody>
      </p:sp>
      <p:graphicFrame>
        <p:nvGraphicFramePr>
          <p:cNvPr id="9" name="Chart 8"/>
          <p:cNvGraphicFramePr>
            <a:graphicFrameLocks/>
          </p:cNvGraphicFramePr>
          <p:nvPr>
            <p:extLst/>
          </p:nvPr>
        </p:nvGraphicFramePr>
        <p:xfrm>
          <a:off x="6197238" y="953037"/>
          <a:ext cx="5994762" cy="5486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nvPr>
        </p:nvGraphicFramePr>
        <p:xfrm>
          <a:off x="0" y="953037"/>
          <a:ext cx="5988676"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874656" y="5872765"/>
            <a:ext cx="907959" cy="338554"/>
          </a:xfrm>
          <a:prstGeom prst="rect">
            <a:avLst/>
          </a:prstGeom>
          <a:noFill/>
        </p:spPr>
        <p:txBody>
          <a:bodyPr wrap="square" rtlCol="0">
            <a:spAutoFit/>
          </a:bodyPr>
          <a:lstStyle/>
          <a:p>
            <a:r>
              <a:rPr lang="en-US" sz="1600" b="1" dirty="0" smtClean="0"/>
              <a:t>Hour</a:t>
            </a:r>
            <a:endParaRPr lang="en-US" sz="1600" b="1" dirty="0"/>
          </a:p>
        </p:txBody>
      </p:sp>
      <p:sp>
        <p:nvSpPr>
          <p:cNvPr id="7" name="TextBox 6"/>
          <p:cNvSpPr txBox="1"/>
          <p:nvPr/>
        </p:nvSpPr>
        <p:spPr>
          <a:xfrm>
            <a:off x="11284041" y="5872765"/>
            <a:ext cx="907959" cy="338554"/>
          </a:xfrm>
          <a:prstGeom prst="rect">
            <a:avLst/>
          </a:prstGeom>
          <a:noFill/>
        </p:spPr>
        <p:txBody>
          <a:bodyPr wrap="square" rtlCol="0">
            <a:spAutoFit/>
          </a:bodyPr>
          <a:lstStyle/>
          <a:p>
            <a:r>
              <a:rPr lang="en-US" sz="1600" b="1" dirty="0" smtClean="0"/>
              <a:t>Hour</a:t>
            </a:r>
            <a:endParaRPr lang="en-US" sz="1600" b="1" dirty="0"/>
          </a:p>
        </p:txBody>
      </p:sp>
    </p:spTree>
    <p:extLst>
      <p:ext uri="{BB962C8B-B14F-4D97-AF65-F5344CB8AC3E}">
        <p14:creationId xmlns:p14="http://schemas.microsoft.com/office/powerpoint/2010/main" val="27305880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13937603"/>
              </p:ext>
            </p:extLst>
          </p:nvPr>
        </p:nvGraphicFramePr>
        <p:xfrm>
          <a:off x="0" y="965915"/>
          <a:ext cx="6130344" cy="54220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noGrp="1"/>
          </p:cNvGraphicFramePr>
          <p:nvPr>
            <p:extLst>
              <p:ext uri="{D42A27DB-BD31-4B8C-83A1-F6EECF244321}">
                <p14:modId xmlns:p14="http://schemas.microsoft.com/office/powerpoint/2010/main" val="3009293627"/>
              </p:ext>
            </p:extLst>
          </p:nvPr>
        </p:nvGraphicFramePr>
        <p:xfrm>
          <a:off x="6246253" y="965915"/>
          <a:ext cx="5756857" cy="542200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67425" y="202153"/>
            <a:ext cx="12024575" cy="461665"/>
          </a:xfrm>
          <a:prstGeom prst="rect">
            <a:avLst/>
          </a:prstGeom>
          <a:noFill/>
        </p:spPr>
        <p:txBody>
          <a:bodyPr wrap="square" rtlCol="0">
            <a:spAutoFit/>
          </a:bodyPr>
          <a:lstStyle/>
          <a:p>
            <a:r>
              <a:rPr lang="en-IN" sz="2400" b="1" dirty="0" smtClean="0">
                <a:solidFill>
                  <a:srgbClr val="FF0000"/>
                </a:solidFill>
              </a:rPr>
              <a:t>Comparison of Western Region Wind &amp; Solar Generation Vs Telemetry Data on a typical day</a:t>
            </a:r>
            <a:endParaRPr lang="en-IN" sz="2400" b="1" dirty="0">
              <a:solidFill>
                <a:srgbClr val="FF0000"/>
              </a:solidFill>
            </a:endParaRPr>
          </a:p>
        </p:txBody>
      </p:sp>
    </p:spTree>
    <p:extLst>
      <p:ext uri="{BB962C8B-B14F-4D97-AF65-F5344CB8AC3E}">
        <p14:creationId xmlns:p14="http://schemas.microsoft.com/office/powerpoint/2010/main" val="7400615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86120"/>
            <a:ext cx="9842369" cy="5290843"/>
          </a:xfrm>
        </p:spPr>
        <p:txBody>
          <a:bodyPr/>
          <a:lstStyle/>
          <a:p>
            <a:pPr marL="0" indent="0" algn="ctr">
              <a:buNone/>
            </a:pPr>
            <a:r>
              <a:rPr lang="en-IN" sz="8000" dirty="0" smtClean="0">
                <a:solidFill>
                  <a:srgbClr val="FF0000"/>
                </a:solidFill>
              </a:rPr>
              <a:t>FORECASTING OF RENEWABLE ENERGY IN </a:t>
            </a:r>
          </a:p>
          <a:p>
            <a:pPr marL="0" indent="0" algn="ctr">
              <a:buNone/>
            </a:pPr>
            <a:r>
              <a:rPr lang="en-IN" sz="8000" dirty="0" smtClean="0">
                <a:solidFill>
                  <a:srgbClr val="FF0000"/>
                </a:solidFill>
              </a:rPr>
              <a:t>WESTERN REGION</a:t>
            </a:r>
          </a:p>
          <a:p>
            <a:pPr algn="ctr"/>
            <a:endParaRPr lang="en-IN" dirty="0"/>
          </a:p>
        </p:txBody>
      </p:sp>
    </p:spTree>
    <p:extLst>
      <p:ext uri="{BB962C8B-B14F-4D97-AF65-F5344CB8AC3E}">
        <p14:creationId xmlns:p14="http://schemas.microsoft.com/office/powerpoint/2010/main" val="1065498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7343" y="184801"/>
            <a:ext cx="5921759" cy="584775"/>
          </a:xfrm>
          <a:prstGeom prst="rect">
            <a:avLst/>
          </a:prstGeom>
          <a:solidFill>
            <a:schemeClr val="accent2"/>
          </a:solidFill>
        </p:spPr>
        <p:txBody>
          <a:bodyPr wrap="square" rtlCol="0">
            <a:spAutoFit/>
          </a:bodyPr>
          <a:lstStyle/>
          <a:p>
            <a:r>
              <a:rPr lang="en-IN" sz="3200" b="1" i="1" dirty="0" smtClean="0"/>
              <a:t>Error Summary for 01-05-2018</a:t>
            </a:r>
            <a:endParaRPr lang="en-IN" sz="3200" b="1" i="1" dirty="0"/>
          </a:p>
        </p:txBody>
      </p:sp>
      <p:sp>
        <p:nvSpPr>
          <p:cNvPr id="5" name="TextBox 4"/>
          <p:cNvSpPr txBox="1"/>
          <p:nvPr/>
        </p:nvSpPr>
        <p:spPr>
          <a:xfrm>
            <a:off x="803189" y="4880919"/>
            <a:ext cx="11022227" cy="1200329"/>
          </a:xfrm>
          <a:prstGeom prst="rect">
            <a:avLst/>
          </a:prstGeom>
          <a:noFill/>
        </p:spPr>
        <p:txBody>
          <a:bodyPr wrap="square" rtlCol="0">
            <a:spAutoFit/>
          </a:bodyPr>
          <a:lstStyle/>
          <a:p>
            <a:r>
              <a:rPr lang="en-IN" dirty="0" smtClean="0"/>
              <a:t>Note-</a:t>
            </a:r>
          </a:p>
          <a:p>
            <a:r>
              <a:rPr lang="en-IN" dirty="0" smtClean="0"/>
              <a:t>1-Errors are Normalized w.r.t. Wind Installed Capacity.</a:t>
            </a:r>
          </a:p>
          <a:p>
            <a:r>
              <a:rPr lang="en-IN" dirty="0" smtClean="0"/>
              <a:t>2- Maharashtra Forecast is prepared for 2595MW capacity out of 4769MW (total Wind Cap of Maharashtra). Therefore the error is normalized w.r.t. 2595MW capacity. </a:t>
            </a:r>
            <a:endParaRPr lang="en-IN" dirty="0"/>
          </a:p>
        </p:txBody>
      </p:sp>
      <p:graphicFrame>
        <p:nvGraphicFramePr>
          <p:cNvPr id="4" name="Table 3"/>
          <p:cNvGraphicFramePr>
            <a:graphicFrameLocks noGrp="1"/>
          </p:cNvGraphicFramePr>
          <p:nvPr>
            <p:extLst/>
          </p:nvPr>
        </p:nvGraphicFramePr>
        <p:xfrm>
          <a:off x="468647" y="991099"/>
          <a:ext cx="10632944" cy="3559958"/>
        </p:xfrm>
        <a:graphic>
          <a:graphicData uri="http://schemas.openxmlformats.org/drawingml/2006/table">
            <a:tbl>
              <a:tblPr/>
              <a:tblGrid>
                <a:gridCol w="1358552">
                  <a:extLst>
                    <a:ext uri="{9D8B030D-6E8A-4147-A177-3AD203B41FA5}">
                      <a16:colId xmlns:a16="http://schemas.microsoft.com/office/drawing/2014/main" val="20000"/>
                    </a:ext>
                  </a:extLst>
                </a:gridCol>
                <a:gridCol w="1159299">
                  <a:extLst>
                    <a:ext uri="{9D8B030D-6E8A-4147-A177-3AD203B41FA5}">
                      <a16:colId xmlns:a16="http://schemas.microsoft.com/office/drawing/2014/main" val="20001"/>
                    </a:ext>
                  </a:extLst>
                </a:gridCol>
                <a:gridCol w="1159299">
                  <a:extLst>
                    <a:ext uri="{9D8B030D-6E8A-4147-A177-3AD203B41FA5}">
                      <a16:colId xmlns:a16="http://schemas.microsoft.com/office/drawing/2014/main" val="20002"/>
                    </a:ext>
                  </a:extLst>
                </a:gridCol>
                <a:gridCol w="1159299">
                  <a:extLst>
                    <a:ext uri="{9D8B030D-6E8A-4147-A177-3AD203B41FA5}">
                      <a16:colId xmlns:a16="http://schemas.microsoft.com/office/drawing/2014/main" val="20003"/>
                    </a:ext>
                  </a:extLst>
                </a:gridCol>
                <a:gridCol w="1159299">
                  <a:extLst>
                    <a:ext uri="{9D8B030D-6E8A-4147-A177-3AD203B41FA5}">
                      <a16:colId xmlns:a16="http://schemas.microsoft.com/office/drawing/2014/main" val="20004"/>
                    </a:ext>
                  </a:extLst>
                </a:gridCol>
                <a:gridCol w="1159299">
                  <a:extLst>
                    <a:ext uri="{9D8B030D-6E8A-4147-A177-3AD203B41FA5}">
                      <a16:colId xmlns:a16="http://schemas.microsoft.com/office/drawing/2014/main" val="20005"/>
                    </a:ext>
                  </a:extLst>
                </a:gridCol>
                <a:gridCol w="1159299">
                  <a:extLst>
                    <a:ext uri="{9D8B030D-6E8A-4147-A177-3AD203B41FA5}">
                      <a16:colId xmlns:a16="http://schemas.microsoft.com/office/drawing/2014/main" val="20006"/>
                    </a:ext>
                  </a:extLst>
                </a:gridCol>
                <a:gridCol w="1159299">
                  <a:extLst>
                    <a:ext uri="{9D8B030D-6E8A-4147-A177-3AD203B41FA5}">
                      <a16:colId xmlns:a16="http://schemas.microsoft.com/office/drawing/2014/main" val="20007"/>
                    </a:ext>
                  </a:extLst>
                </a:gridCol>
                <a:gridCol w="1159299">
                  <a:extLst>
                    <a:ext uri="{9D8B030D-6E8A-4147-A177-3AD203B41FA5}">
                      <a16:colId xmlns:a16="http://schemas.microsoft.com/office/drawing/2014/main" val="20008"/>
                    </a:ext>
                  </a:extLst>
                </a:gridCol>
              </a:tblGrid>
              <a:tr h="350871">
                <a:tc>
                  <a:txBody>
                    <a:bodyPr/>
                    <a:lstStyle/>
                    <a:p>
                      <a:pPr algn="ctr" fontAlgn="b"/>
                      <a:r>
                        <a:rPr lang="en-IN" sz="2400" b="1" i="0" u="none" strike="noStrike" dirty="0">
                          <a:solidFill>
                            <a:srgbClr val="FF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8">
                  <a:txBody>
                    <a:bodyPr/>
                    <a:lstStyle/>
                    <a:p>
                      <a:pPr algn="ctr" fontAlgn="b"/>
                      <a:r>
                        <a:rPr lang="en-IN" sz="2400" b="1" i="0" u="none" strike="noStrike">
                          <a:solidFill>
                            <a:srgbClr val="FF0000"/>
                          </a:solidFill>
                          <a:effectLst/>
                          <a:latin typeface="Calibri" panose="020F0502020204030204" pitchFamily="34" charset="0"/>
                        </a:rPr>
                        <a:t>Mean Absolute Percentage Error(MAPE)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350871">
                <a:tc>
                  <a:txBody>
                    <a:bodyPr/>
                    <a:lstStyle/>
                    <a:p>
                      <a:pPr algn="ctr" fontAlgn="b"/>
                      <a:r>
                        <a:rPr lang="en-IN" sz="2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gridSpan="4">
                  <a:txBody>
                    <a:bodyPr/>
                    <a:lstStyle/>
                    <a:p>
                      <a:pPr algn="ctr" fontAlgn="b"/>
                      <a:r>
                        <a:rPr lang="en-IN" sz="2400" b="0" i="0" u="none" strike="noStrike">
                          <a:solidFill>
                            <a:srgbClr val="000000"/>
                          </a:solidFill>
                          <a:effectLst/>
                          <a:latin typeface="Calibri" panose="020F0502020204030204" pitchFamily="34" charset="0"/>
                        </a:rPr>
                        <a:t>R0(Day Ahead)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hMerge="1">
                  <a:txBody>
                    <a:bodyPr/>
                    <a:lstStyle/>
                    <a:p>
                      <a:endParaRPr lang="en-IN"/>
                    </a:p>
                  </a:txBody>
                  <a:tcPr/>
                </a:tc>
                <a:tc hMerge="1">
                  <a:txBody>
                    <a:bodyPr/>
                    <a:lstStyle/>
                    <a:p>
                      <a:endParaRPr lang="en-IN"/>
                    </a:p>
                  </a:txBody>
                  <a:tcPr/>
                </a:tc>
                <a:tc hMerge="1">
                  <a:txBody>
                    <a:bodyPr/>
                    <a:lstStyle/>
                    <a:p>
                      <a:endParaRPr lang="en-IN"/>
                    </a:p>
                  </a:txBody>
                  <a:tcPr/>
                </a:tc>
                <a:tc gridSpan="4">
                  <a:txBody>
                    <a:bodyPr/>
                    <a:lstStyle/>
                    <a:p>
                      <a:pPr algn="ctr" fontAlgn="b"/>
                      <a:r>
                        <a:rPr lang="en-IN" sz="2400" b="0" i="0" u="none" strike="noStrike">
                          <a:solidFill>
                            <a:srgbClr val="000000"/>
                          </a:solidFill>
                          <a:effectLst/>
                          <a:latin typeface="Calibri" panose="020F0502020204030204" pitchFamily="34" charset="0"/>
                        </a:rPr>
                        <a:t>R16(Final Forecast)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1"/>
                  </a:ext>
                </a:extLst>
              </a:tr>
              <a:tr h="350871">
                <a:tc>
                  <a:txBody>
                    <a:bodyPr/>
                    <a:lstStyle/>
                    <a:p>
                      <a:pPr algn="ctr" fontAlgn="b"/>
                      <a:r>
                        <a:rPr lang="en-IN" sz="24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Mah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Guj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WR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Mah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Guj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WR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2"/>
                  </a:ext>
                </a:extLst>
              </a:tr>
              <a:tr h="654124">
                <a:tc>
                  <a:txBody>
                    <a:bodyPr/>
                    <a:lstStyle/>
                    <a:p>
                      <a:pPr algn="ctr" fontAlgn="b"/>
                      <a:r>
                        <a:rPr lang="en-IN" sz="2400" b="1" i="0" u="none" strike="noStrike">
                          <a:solidFill>
                            <a:srgbClr val="000000"/>
                          </a:solidFill>
                          <a:effectLst/>
                          <a:latin typeface="Calibri" panose="020F0502020204030204" pitchFamily="34" charset="0"/>
                        </a:rPr>
                        <a:t>Error(%)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dirty="0">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350871">
                <a:tc>
                  <a:txBody>
                    <a:bodyPr/>
                    <a:lstStyle/>
                    <a:p>
                      <a:pPr algn="ctr" fontAlgn="b"/>
                      <a:r>
                        <a:rPr lang="en-IN" sz="2400" b="1" i="0" u="none" strike="noStrike">
                          <a:solidFill>
                            <a:srgbClr val="FF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8">
                  <a:txBody>
                    <a:bodyPr/>
                    <a:lstStyle/>
                    <a:p>
                      <a:pPr algn="ctr" fontAlgn="b"/>
                      <a:r>
                        <a:rPr lang="en-IN" sz="2400" b="1" i="0" u="none" strike="noStrike" dirty="0">
                          <a:solidFill>
                            <a:srgbClr val="FF0000"/>
                          </a:solidFill>
                          <a:effectLst/>
                          <a:latin typeface="Calibri" panose="020F0502020204030204" pitchFamily="34" charset="0"/>
                        </a:rPr>
                        <a:t>Root Mean Square Error(RMSE)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4"/>
                  </a:ext>
                </a:extLst>
              </a:tr>
              <a:tr h="350871">
                <a:tc>
                  <a:txBody>
                    <a:bodyPr/>
                    <a:lstStyle/>
                    <a:p>
                      <a:pPr algn="ctr" fontAlgn="b"/>
                      <a:r>
                        <a:rPr lang="en-IN" sz="24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gridSpan="4">
                  <a:txBody>
                    <a:bodyPr/>
                    <a:lstStyle/>
                    <a:p>
                      <a:pPr algn="ctr" fontAlgn="b"/>
                      <a:r>
                        <a:rPr lang="en-IN" sz="2400" b="0" i="0" u="none" strike="noStrike">
                          <a:solidFill>
                            <a:srgbClr val="000000"/>
                          </a:solidFill>
                          <a:effectLst/>
                          <a:latin typeface="Calibri" panose="020F0502020204030204" pitchFamily="34" charset="0"/>
                        </a:rPr>
                        <a:t>R0(Day Ahead)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hMerge="1">
                  <a:txBody>
                    <a:bodyPr/>
                    <a:lstStyle/>
                    <a:p>
                      <a:endParaRPr lang="en-IN"/>
                    </a:p>
                  </a:txBody>
                  <a:tcPr/>
                </a:tc>
                <a:tc hMerge="1">
                  <a:txBody>
                    <a:bodyPr/>
                    <a:lstStyle/>
                    <a:p>
                      <a:endParaRPr lang="en-IN"/>
                    </a:p>
                  </a:txBody>
                  <a:tcPr/>
                </a:tc>
                <a:tc hMerge="1">
                  <a:txBody>
                    <a:bodyPr/>
                    <a:lstStyle/>
                    <a:p>
                      <a:endParaRPr lang="en-IN"/>
                    </a:p>
                  </a:txBody>
                  <a:tcPr/>
                </a:tc>
                <a:tc gridSpan="4">
                  <a:txBody>
                    <a:bodyPr/>
                    <a:lstStyle/>
                    <a:p>
                      <a:pPr algn="ctr" fontAlgn="b"/>
                      <a:r>
                        <a:rPr lang="en-IN" sz="2400" b="0" i="0" u="none" strike="noStrike">
                          <a:solidFill>
                            <a:srgbClr val="000000"/>
                          </a:solidFill>
                          <a:effectLst/>
                          <a:latin typeface="Calibri" panose="020F0502020204030204" pitchFamily="34" charset="0"/>
                        </a:rPr>
                        <a:t>R16(Final Forecast)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5"/>
                  </a:ext>
                </a:extLst>
              </a:tr>
              <a:tr h="350871">
                <a:tc>
                  <a:txBody>
                    <a:bodyPr/>
                    <a:lstStyle/>
                    <a:p>
                      <a:pPr algn="ctr" fontAlgn="b"/>
                      <a:r>
                        <a:rPr lang="en-IN" sz="24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Mah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Guj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WR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Mah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Guj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MP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IN" sz="2400" b="1" i="0" u="none" strike="noStrike">
                          <a:solidFill>
                            <a:srgbClr val="000000"/>
                          </a:solidFill>
                          <a:effectLst/>
                          <a:latin typeface="Calibri" panose="020F0502020204030204" pitchFamily="34" charset="0"/>
                        </a:rPr>
                        <a:t>WR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6"/>
                  </a:ext>
                </a:extLst>
              </a:tr>
              <a:tr h="654124">
                <a:tc>
                  <a:txBody>
                    <a:bodyPr/>
                    <a:lstStyle/>
                    <a:p>
                      <a:pPr algn="ctr" fontAlgn="b"/>
                      <a:r>
                        <a:rPr lang="en-IN" sz="2400" b="1" i="0" u="none" strike="noStrike">
                          <a:solidFill>
                            <a:srgbClr val="000000"/>
                          </a:solidFill>
                          <a:effectLst/>
                          <a:latin typeface="Calibri" panose="020F0502020204030204" pitchFamily="34" charset="0"/>
                        </a:rPr>
                        <a:t>Error(%)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dirty="0">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a:solidFill>
                            <a:srgbClr val="000000"/>
                          </a:solidFill>
                          <a:effectLst/>
                          <a:latin typeface="Calibri" panose="020F050202020403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400" b="1"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262941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2276" y="274046"/>
            <a:ext cx="11178862" cy="6309907"/>
          </a:xfrm>
          <a:prstGeom prst="rect">
            <a:avLst/>
          </a:prstGeom>
        </p:spPr>
      </p:pic>
    </p:spTree>
    <p:extLst>
      <p:ext uri="{BB962C8B-B14F-4D97-AF65-F5344CB8AC3E}">
        <p14:creationId xmlns:p14="http://schemas.microsoft.com/office/powerpoint/2010/main" val="4834922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28034" y="274046"/>
            <a:ext cx="11217498" cy="6309907"/>
          </a:xfrm>
          <a:prstGeom prst="rect">
            <a:avLst/>
          </a:prstGeom>
        </p:spPr>
      </p:pic>
    </p:spTree>
    <p:extLst>
      <p:ext uri="{BB962C8B-B14F-4D97-AF65-F5344CB8AC3E}">
        <p14:creationId xmlns:p14="http://schemas.microsoft.com/office/powerpoint/2010/main" val="7769754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28033" y="274046"/>
            <a:ext cx="11191741" cy="6309907"/>
          </a:xfrm>
          <a:prstGeom prst="rect">
            <a:avLst/>
          </a:prstGeom>
        </p:spPr>
      </p:pic>
    </p:spTree>
    <p:extLst>
      <p:ext uri="{BB962C8B-B14F-4D97-AF65-F5344CB8AC3E}">
        <p14:creationId xmlns:p14="http://schemas.microsoft.com/office/powerpoint/2010/main" val="1889880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4617762" y="1593820"/>
            <a:ext cx="2879725" cy="368300"/>
          </a:xfrm>
          <a:prstGeom prst="rect">
            <a:avLst/>
          </a:prstGeom>
          <a:noFill/>
          <a:ln w="9525">
            <a:noFill/>
            <a:miter lim="800000"/>
            <a:headEnd/>
            <a:tailEnd/>
          </a:ln>
        </p:spPr>
        <p:txBody>
          <a:bodyPr>
            <a:spAutoFit/>
          </a:bodyPr>
          <a:lstStyle/>
          <a:p>
            <a:pPr algn="ctr"/>
            <a:r>
              <a:rPr lang="en-US" b="1" dirty="0">
                <a:solidFill>
                  <a:srgbClr val="FF0000"/>
                </a:solidFill>
                <a:latin typeface="Calibri" pitchFamily="34" charset="0"/>
              </a:rPr>
              <a:t>Type Wise Capacity</a:t>
            </a:r>
            <a:endParaRPr lang="en-IN" b="1" dirty="0">
              <a:solidFill>
                <a:srgbClr val="FF0000"/>
              </a:solidFill>
              <a:latin typeface="Calibri" pitchFamily="34" charset="0"/>
            </a:endParaRPr>
          </a:p>
        </p:txBody>
      </p:sp>
      <p:sp>
        <p:nvSpPr>
          <p:cNvPr id="10" name="Flowchart: Alternate Process 9"/>
          <p:cNvSpPr/>
          <p:nvPr/>
        </p:nvSpPr>
        <p:spPr>
          <a:xfrm>
            <a:off x="573884" y="1058958"/>
            <a:ext cx="2057400" cy="444500"/>
          </a:xfrm>
          <a:prstGeom prst="flowChartAlternateProcess">
            <a:avLst/>
          </a:prstGeom>
        </p:spPr>
        <p:style>
          <a:lnRef idx="3">
            <a:schemeClr val="lt1"/>
          </a:lnRef>
          <a:fillRef idx="1">
            <a:schemeClr val="accent6"/>
          </a:fillRef>
          <a:effectRef idx="1">
            <a:schemeClr val="accent6"/>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a:t>Total Installed Capacity – </a:t>
            </a:r>
            <a:r>
              <a:rPr lang="en-IN" altLang="en-US" sz="1400" b="1" dirty="0" smtClean="0"/>
              <a:t>110 </a:t>
            </a:r>
            <a:r>
              <a:rPr lang="en-IN" altLang="en-US" sz="1400" b="1" dirty="0"/>
              <a:t>GW</a:t>
            </a:r>
            <a:endParaRPr lang="en-IN" altLang="en-US" sz="1100" b="1" dirty="0"/>
          </a:p>
        </p:txBody>
      </p:sp>
      <p:sp>
        <p:nvSpPr>
          <p:cNvPr id="11" name="Flowchart: Alternate Process 10"/>
          <p:cNvSpPr/>
          <p:nvPr/>
        </p:nvSpPr>
        <p:spPr>
          <a:xfrm>
            <a:off x="2846200" y="1060664"/>
            <a:ext cx="2150142" cy="449262"/>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smtClean="0"/>
              <a:t>Wind-RE  </a:t>
            </a:r>
            <a:endParaRPr lang="en-IN" altLang="en-US" sz="1600" b="1" dirty="0"/>
          </a:p>
          <a:p>
            <a:pPr algn="ctr" eaLnBrk="1" hangingPunct="1">
              <a:defRPr/>
            </a:pPr>
            <a:r>
              <a:rPr lang="en-IN" altLang="en-US" sz="1400" b="1" dirty="0" smtClean="0"/>
              <a:t>12789 MW</a:t>
            </a:r>
            <a:endParaRPr lang="en-IN" altLang="en-US" sz="1400" b="1" dirty="0"/>
          </a:p>
        </p:txBody>
      </p:sp>
      <p:sp>
        <p:nvSpPr>
          <p:cNvPr id="12" name="Flowchart: Alternate Process 11"/>
          <p:cNvSpPr/>
          <p:nvPr/>
        </p:nvSpPr>
        <p:spPr>
          <a:xfrm>
            <a:off x="9811750" y="3637819"/>
            <a:ext cx="2150141" cy="44926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a:t>Peak Demand met:  </a:t>
            </a:r>
          </a:p>
          <a:p>
            <a:pPr algn="ctr" eaLnBrk="1" hangingPunct="1">
              <a:defRPr/>
            </a:pPr>
            <a:r>
              <a:rPr lang="en-IN" altLang="en-US" sz="1400" b="1" dirty="0" smtClean="0"/>
              <a:t>52276 MW</a:t>
            </a:r>
            <a:endParaRPr lang="en-IN" altLang="en-US" sz="1400" b="1" dirty="0"/>
          </a:p>
        </p:txBody>
      </p:sp>
      <p:sp>
        <p:nvSpPr>
          <p:cNvPr id="15" name="Title 1"/>
          <p:cNvSpPr txBox="1">
            <a:spLocks/>
          </p:cNvSpPr>
          <p:nvPr/>
        </p:nvSpPr>
        <p:spPr>
          <a:xfrm>
            <a:off x="1524000" y="-61228"/>
            <a:ext cx="9183688" cy="747028"/>
          </a:xfrm>
          <a:prstGeom prst="rect">
            <a:avLst/>
          </a:prstGeom>
          <a:solidFill>
            <a:srgbClr val="0070C0"/>
          </a:solidFill>
          <a:extLs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fontScale="97500"/>
          </a:bodyPr>
          <a:lstStyle>
            <a:defPPr>
              <a:defRPr lang="en-US"/>
            </a:defPPr>
            <a:lvl1pPr algn="ctr">
              <a:lnSpc>
                <a:spcPct val="70000"/>
              </a:lnSpc>
              <a:spcBef>
                <a:spcPct val="0"/>
              </a:spcBef>
              <a:defRPr sz="3600" b="1">
                <a:solidFill>
                  <a:schemeClr val="bg1"/>
                </a:solidFill>
                <a:latin typeface="Cambria" panose="02040503050406030204" pitchFamily="18" charset="0"/>
                <a:ea typeface="+mj-ea"/>
                <a:cs typeface="Arial" pitchFamily="34" charset="0"/>
              </a:defRPr>
            </a:lvl1pPr>
          </a:lstStyle>
          <a:p>
            <a:r>
              <a:rPr lang="en-IN" sz="3200" dirty="0"/>
              <a:t>Western Region Power Scenario</a:t>
            </a:r>
            <a:endParaRPr lang="en-US" sz="3200" dirty="0"/>
          </a:p>
        </p:txBody>
      </p:sp>
      <p:sp>
        <p:nvSpPr>
          <p:cNvPr id="9" name="Flowchart: Alternate Process 8"/>
          <p:cNvSpPr/>
          <p:nvPr/>
        </p:nvSpPr>
        <p:spPr>
          <a:xfrm>
            <a:off x="9811749" y="4436912"/>
            <a:ext cx="2150142" cy="449262"/>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smtClean="0"/>
              <a:t>Peak Energy Met  </a:t>
            </a:r>
            <a:endParaRPr lang="en-IN" altLang="en-US" sz="1400" b="1" dirty="0"/>
          </a:p>
          <a:p>
            <a:pPr algn="ctr" eaLnBrk="1" hangingPunct="1">
              <a:defRPr/>
            </a:pPr>
            <a:r>
              <a:rPr lang="en-IN" altLang="en-US" sz="1400" b="1" dirty="0" smtClean="0"/>
              <a:t>1180 MUs</a:t>
            </a:r>
            <a:endParaRPr lang="en-IN" altLang="en-US" sz="1400" b="1" dirty="0"/>
          </a:p>
        </p:txBody>
      </p:sp>
      <p:sp>
        <p:nvSpPr>
          <p:cNvPr id="13" name="Flowchart: Alternate Process 12"/>
          <p:cNvSpPr/>
          <p:nvPr/>
        </p:nvSpPr>
        <p:spPr>
          <a:xfrm>
            <a:off x="9811749" y="1074559"/>
            <a:ext cx="2150142" cy="449262"/>
          </a:xfrm>
          <a:prstGeom prst="flowChartAlternateProcess">
            <a:avLst/>
          </a:prstGeom>
          <a:solidFill>
            <a:schemeClr val="accent4">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smtClean="0"/>
              <a:t>Max Wind Gen.  </a:t>
            </a:r>
            <a:endParaRPr lang="en-IN" altLang="en-US" sz="1600" b="1" dirty="0"/>
          </a:p>
          <a:p>
            <a:pPr algn="ctr" eaLnBrk="1" hangingPunct="1">
              <a:defRPr/>
            </a:pPr>
            <a:r>
              <a:rPr lang="en-IN" altLang="en-US" sz="1400" b="1" dirty="0" smtClean="0"/>
              <a:t>7885 MW</a:t>
            </a:r>
            <a:endParaRPr lang="en-IN" altLang="en-US" sz="1400" b="1" dirty="0"/>
          </a:p>
        </p:txBody>
      </p:sp>
      <p:sp>
        <p:nvSpPr>
          <p:cNvPr id="14" name="Flowchart: Alternate Process 13"/>
          <p:cNvSpPr/>
          <p:nvPr/>
        </p:nvSpPr>
        <p:spPr>
          <a:xfrm>
            <a:off x="7497486" y="1063612"/>
            <a:ext cx="2057400" cy="444500"/>
          </a:xfrm>
          <a:prstGeom prst="flowChartAlternateProcess">
            <a:avLst/>
          </a:prstGeom>
          <a:ln>
            <a:solidFill>
              <a:schemeClr val="tx1"/>
            </a:solidFill>
          </a:ln>
        </p:spPr>
        <p:style>
          <a:lnRef idx="3">
            <a:schemeClr val="lt1"/>
          </a:lnRef>
          <a:fillRef idx="1">
            <a:schemeClr val="accent6"/>
          </a:fillRef>
          <a:effectRef idx="1">
            <a:schemeClr val="accent6"/>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smtClean="0"/>
              <a:t>Max Gen </a:t>
            </a:r>
            <a:r>
              <a:rPr lang="en-IN" altLang="en-US" sz="1400" b="1" dirty="0" smtClean="0"/>
              <a:t>58786 MW</a:t>
            </a:r>
            <a:endParaRPr lang="en-IN" altLang="en-US" sz="1100" b="1" dirty="0"/>
          </a:p>
        </p:txBody>
      </p:sp>
      <p:sp>
        <p:nvSpPr>
          <p:cNvPr id="16" name="Flowchart: Alternate Process 15"/>
          <p:cNvSpPr/>
          <p:nvPr/>
        </p:nvSpPr>
        <p:spPr>
          <a:xfrm>
            <a:off x="9811749" y="5143328"/>
            <a:ext cx="2150142" cy="449262"/>
          </a:xfrm>
          <a:prstGeom prst="flowChartAlternateProcess">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smtClean="0"/>
              <a:t>Max Wind Energy </a:t>
            </a:r>
          </a:p>
          <a:p>
            <a:pPr algn="ctr" eaLnBrk="1" hangingPunct="1">
              <a:defRPr/>
            </a:pPr>
            <a:r>
              <a:rPr lang="en-IN" altLang="en-US" sz="1400" b="1" dirty="0" smtClean="0"/>
              <a:t>Gen:  169 MUs</a:t>
            </a:r>
            <a:endParaRPr lang="en-IN" altLang="en-US" sz="1400" b="1" dirty="0"/>
          </a:p>
        </p:txBody>
      </p:sp>
      <p:sp>
        <p:nvSpPr>
          <p:cNvPr id="17" name="Flowchart: Alternate Process 16"/>
          <p:cNvSpPr/>
          <p:nvPr/>
        </p:nvSpPr>
        <p:spPr>
          <a:xfrm>
            <a:off x="5171843" y="1061137"/>
            <a:ext cx="2150142" cy="449262"/>
          </a:xfrm>
          <a:prstGeom prst="flowChartAlternateProcess">
            <a:avLst/>
          </a:prstGeom>
          <a:solidFill>
            <a:schemeClr val="accent4">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smtClean="0"/>
              <a:t>Solar-RE  </a:t>
            </a:r>
            <a:endParaRPr lang="en-IN" altLang="en-US" sz="1600" b="1" dirty="0"/>
          </a:p>
          <a:p>
            <a:pPr algn="ctr" eaLnBrk="1" hangingPunct="1">
              <a:defRPr/>
            </a:pPr>
            <a:r>
              <a:rPr lang="en-IN" altLang="en-US" sz="1400" b="1" dirty="0" smtClean="0"/>
              <a:t>4171 MW</a:t>
            </a:r>
            <a:endParaRPr lang="en-IN" altLang="en-US" sz="1400" b="1" dirty="0"/>
          </a:p>
        </p:txBody>
      </p:sp>
      <p:sp>
        <p:nvSpPr>
          <p:cNvPr id="18" name="Flowchart: Alternate Process 17"/>
          <p:cNvSpPr/>
          <p:nvPr/>
        </p:nvSpPr>
        <p:spPr>
          <a:xfrm>
            <a:off x="9811750" y="1980112"/>
            <a:ext cx="2150142" cy="449262"/>
          </a:xfrm>
          <a:prstGeom prst="flowChartAlternateProcess">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600" b="1" dirty="0" smtClean="0"/>
              <a:t>Max Solar Gen.  </a:t>
            </a:r>
            <a:endParaRPr lang="en-IN" altLang="en-US" sz="1600" b="1" dirty="0"/>
          </a:p>
          <a:p>
            <a:pPr algn="ctr" eaLnBrk="1" hangingPunct="1">
              <a:defRPr/>
            </a:pPr>
            <a:r>
              <a:rPr lang="en-IN" altLang="en-US" sz="1400" b="1" dirty="0" smtClean="0"/>
              <a:t>3103 MW</a:t>
            </a:r>
            <a:endParaRPr lang="en-IN" altLang="en-US" sz="1400" b="1" dirty="0"/>
          </a:p>
        </p:txBody>
      </p:sp>
      <p:sp>
        <p:nvSpPr>
          <p:cNvPr id="20" name="Flowchart: Alternate Process 19"/>
          <p:cNvSpPr/>
          <p:nvPr/>
        </p:nvSpPr>
        <p:spPr>
          <a:xfrm>
            <a:off x="9811749" y="5978612"/>
            <a:ext cx="2150142" cy="449262"/>
          </a:xfrm>
          <a:prstGeom prst="flowChartAlternate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smtClean="0"/>
              <a:t>Max Solar Energy </a:t>
            </a:r>
          </a:p>
          <a:p>
            <a:pPr algn="ctr" eaLnBrk="1" hangingPunct="1">
              <a:defRPr/>
            </a:pPr>
            <a:r>
              <a:rPr lang="en-IN" altLang="en-US" sz="1400" b="1" dirty="0" smtClean="0"/>
              <a:t>Gen:  21 MUs</a:t>
            </a:r>
            <a:endParaRPr lang="en-IN" altLang="en-US" sz="1400" b="1" dirty="0"/>
          </a:p>
        </p:txBody>
      </p:sp>
      <p:sp>
        <p:nvSpPr>
          <p:cNvPr id="21" name="Flowchart: Alternate Process 20"/>
          <p:cNvSpPr/>
          <p:nvPr/>
        </p:nvSpPr>
        <p:spPr>
          <a:xfrm>
            <a:off x="9811749" y="2799798"/>
            <a:ext cx="2150142" cy="544676"/>
          </a:xfrm>
          <a:prstGeom prst="flowChartAlternateProcess">
            <a:avLst/>
          </a:prstGeom>
          <a:solidFill>
            <a:schemeClr val="tx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IN" altLang="en-US" sz="1400" b="1" dirty="0" smtClean="0"/>
              <a:t>Max RE </a:t>
            </a:r>
            <a:r>
              <a:rPr lang="en-IN" altLang="en-US" sz="1600" b="1" dirty="0" smtClean="0"/>
              <a:t>(</a:t>
            </a:r>
            <a:r>
              <a:rPr lang="en-IN" altLang="en-US" sz="1400" b="1" dirty="0" err="1" smtClean="0"/>
              <a:t>Wind+Solar</a:t>
            </a:r>
            <a:r>
              <a:rPr lang="en-IN" altLang="en-US" sz="1400" b="1" dirty="0" smtClean="0"/>
              <a:t>) </a:t>
            </a:r>
            <a:r>
              <a:rPr lang="en-IN" altLang="en-US" sz="1600" b="1" dirty="0" smtClean="0"/>
              <a:t>Gen. </a:t>
            </a:r>
            <a:r>
              <a:rPr lang="en-IN" altLang="en-US" sz="1400" b="1" dirty="0" smtClean="0"/>
              <a:t>9031 MW</a:t>
            </a:r>
            <a:endParaRPr lang="en-IN" altLang="en-US" sz="1400" b="1" dirty="0"/>
          </a:p>
        </p:txBody>
      </p:sp>
      <p:graphicFrame>
        <p:nvGraphicFramePr>
          <p:cNvPr id="22" name="Chart 21"/>
          <p:cNvGraphicFramePr>
            <a:graphicFrameLocks/>
          </p:cNvGraphicFramePr>
          <p:nvPr>
            <p:extLst>
              <p:ext uri="{D42A27DB-BD31-4B8C-83A1-F6EECF244321}">
                <p14:modId xmlns:p14="http://schemas.microsoft.com/office/powerpoint/2010/main" val="4230384831"/>
              </p:ext>
            </p:extLst>
          </p:nvPr>
        </p:nvGraphicFramePr>
        <p:xfrm>
          <a:off x="84398" y="1873382"/>
          <a:ext cx="9470488" cy="4895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18"/>
          <p:cNvGraphicFramePr>
            <a:graphicFrameLocks/>
          </p:cNvGraphicFramePr>
          <p:nvPr>
            <p:extLst>
              <p:ext uri="{D42A27DB-BD31-4B8C-83A1-F6EECF244321}">
                <p14:modId xmlns:p14="http://schemas.microsoft.com/office/powerpoint/2010/main" val="1781558057"/>
              </p:ext>
            </p:extLst>
          </p:nvPr>
        </p:nvGraphicFramePr>
        <p:xfrm>
          <a:off x="257577" y="1873382"/>
          <a:ext cx="8937938" cy="489588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70231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76518" y="274046"/>
            <a:ext cx="11410682" cy="6309907"/>
          </a:xfrm>
          <a:prstGeom prst="rect">
            <a:avLst/>
          </a:prstGeom>
        </p:spPr>
      </p:pic>
    </p:spTree>
    <p:extLst>
      <p:ext uri="{BB962C8B-B14F-4D97-AF65-F5344CB8AC3E}">
        <p14:creationId xmlns:p14="http://schemas.microsoft.com/office/powerpoint/2010/main" val="12805546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834559" y="1175143"/>
            <a:ext cx="5626861" cy="3376117"/>
          </a:xfrm>
          <a:prstGeom prst="rect">
            <a:avLst/>
          </a:prstGeom>
        </p:spPr>
      </p:pic>
    </p:spTree>
    <p:extLst>
      <p:ext uri="{BB962C8B-B14F-4D97-AF65-F5344CB8AC3E}">
        <p14:creationId xmlns:p14="http://schemas.microsoft.com/office/powerpoint/2010/main" val="2066943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93181" y="1184381"/>
            <a:ext cx="8126571" cy="5417185"/>
          </a:xfrm>
          <a:prstGeom prst="rect">
            <a:avLst/>
          </a:prstGeom>
        </p:spPr>
      </p:pic>
      <p:sp>
        <p:nvSpPr>
          <p:cNvPr id="3" name="Title 1"/>
          <p:cNvSpPr txBox="1">
            <a:spLocks/>
          </p:cNvSpPr>
          <p:nvPr/>
        </p:nvSpPr>
        <p:spPr>
          <a:xfrm>
            <a:off x="193181" y="90152"/>
            <a:ext cx="11694017" cy="969471"/>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t>VARIABILITY OF WIND GENERATION: </a:t>
            </a:r>
            <a:endParaRPr lang="en-IN" dirty="0"/>
          </a:p>
        </p:txBody>
      </p:sp>
      <p:sp>
        <p:nvSpPr>
          <p:cNvPr id="4" name="Content Placeholder 2"/>
          <p:cNvSpPr txBox="1">
            <a:spLocks/>
          </p:cNvSpPr>
          <p:nvPr/>
        </p:nvSpPr>
        <p:spPr>
          <a:xfrm>
            <a:off x="8319752" y="1330079"/>
            <a:ext cx="3872248" cy="5125791"/>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rgbClr val="7030A0"/>
                </a:solidFill>
              </a:rPr>
              <a:t>Over Drawl of MP of ~900 MW</a:t>
            </a:r>
          </a:p>
          <a:p>
            <a:r>
              <a:rPr lang="en-US" dirty="0" smtClean="0">
                <a:solidFill>
                  <a:srgbClr val="7030A0"/>
                </a:solidFill>
              </a:rPr>
              <a:t>Frequency: ~49.7 Hz</a:t>
            </a:r>
          </a:p>
          <a:p>
            <a:r>
              <a:rPr lang="en-US" dirty="0" smtClean="0">
                <a:solidFill>
                  <a:srgbClr val="7030A0"/>
                </a:solidFill>
              </a:rPr>
              <a:t>Forecasting is required :</a:t>
            </a:r>
          </a:p>
          <a:p>
            <a:pPr lvl="1"/>
            <a:r>
              <a:rPr lang="en-US" dirty="0" smtClean="0"/>
              <a:t>To schedule RES as per forecasting</a:t>
            </a:r>
          </a:p>
          <a:p>
            <a:pPr lvl="1"/>
            <a:r>
              <a:rPr lang="en-US" dirty="0" smtClean="0"/>
              <a:t>To fine tune schedules as per real time forecasting </a:t>
            </a:r>
          </a:p>
          <a:p>
            <a:pPr lvl="1"/>
            <a:r>
              <a:rPr lang="en-US" dirty="0" smtClean="0"/>
              <a:t>Prevent system contingencies due to sudden withdrawal of wind</a:t>
            </a:r>
            <a:endParaRPr lang="en-US" dirty="0"/>
          </a:p>
          <a:p>
            <a:pPr lvl="1"/>
            <a:r>
              <a:rPr lang="en-US" dirty="0"/>
              <a:t>Plan power generation to meet the demand</a:t>
            </a:r>
            <a:endParaRPr lang="en-IN" dirty="0"/>
          </a:p>
        </p:txBody>
      </p:sp>
    </p:spTree>
    <p:extLst>
      <p:ext uri="{BB962C8B-B14F-4D97-AF65-F5344CB8AC3E}">
        <p14:creationId xmlns:p14="http://schemas.microsoft.com/office/powerpoint/2010/main" val="6510921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181" y="257578"/>
            <a:ext cx="11694017" cy="969471"/>
          </a:xfrm>
        </p:spPr>
        <p:txBody>
          <a:bodyPr>
            <a:normAutofit/>
          </a:bodyPr>
          <a:lstStyle/>
          <a:p>
            <a:r>
              <a:rPr lang="en-US" b="1" dirty="0"/>
              <a:t>VARIABILITY OF </a:t>
            </a:r>
            <a:r>
              <a:rPr lang="en-US" b="1" dirty="0" smtClean="0"/>
              <a:t>WIND </a:t>
            </a:r>
            <a:r>
              <a:rPr lang="en-US" b="1" dirty="0"/>
              <a:t>GENERATION: </a:t>
            </a:r>
            <a:endParaRPr lang="en-IN" dirty="0"/>
          </a:p>
        </p:txBody>
      </p:sp>
      <p:pic>
        <p:nvPicPr>
          <p:cNvPr id="7" name="Picture 6"/>
          <p:cNvPicPr>
            <a:picLocks noChangeAspect="1"/>
          </p:cNvPicPr>
          <p:nvPr/>
        </p:nvPicPr>
        <p:blipFill>
          <a:blip r:embed="rId2" cstate="print"/>
          <a:stretch>
            <a:fillRect/>
          </a:stretch>
        </p:blipFill>
        <p:spPr>
          <a:xfrm>
            <a:off x="193181" y="1339403"/>
            <a:ext cx="7760754" cy="5357611"/>
          </a:xfrm>
          <a:prstGeom prst="rect">
            <a:avLst/>
          </a:prstGeom>
        </p:spPr>
      </p:pic>
      <p:sp>
        <p:nvSpPr>
          <p:cNvPr id="11" name="Rectangle 10"/>
          <p:cNvSpPr/>
          <p:nvPr/>
        </p:nvSpPr>
        <p:spPr>
          <a:xfrm>
            <a:off x="7941973" y="1339403"/>
            <a:ext cx="4250027" cy="2068259"/>
          </a:xfrm>
          <a:prstGeom prst="rect">
            <a:avLst/>
          </a:prstGeom>
        </p:spPr>
        <p:txBody>
          <a:bodyPr wrap="square">
            <a:spAutoFit/>
          </a:bodyPr>
          <a:lstStyle/>
          <a:p>
            <a:pPr marL="285750" indent="-285750">
              <a:lnSpc>
                <a:spcPct val="107000"/>
              </a:lnSpc>
              <a:buFont typeface="Arial" panose="020B0604020202020204" pitchFamily="34" charset="0"/>
              <a:buChar char="•"/>
            </a:pPr>
            <a:r>
              <a:rPr lang="en-US" sz="2000" b="1" dirty="0" smtClean="0">
                <a:solidFill>
                  <a:srgbClr val="7030A0"/>
                </a:solidFill>
                <a:latin typeface="Calibri" panose="020F0502020204030204" pitchFamily="34" charset="0"/>
                <a:ea typeface="Calibri" panose="020F0502020204030204" pitchFamily="34" charset="0"/>
                <a:cs typeface="Mangal" panose="02040503050203030202" pitchFamily="18" charset="0"/>
              </a:rPr>
              <a:t>For real time Grid Operation it is must to have</a:t>
            </a:r>
          </a:p>
          <a:p>
            <a:pPr marL="285750" indent="-285750">
              <a:lnSpc>
                <a:spcPct val="107000"/>
              </a:lnSpc>
              <a:buFont typeface="Arial" panose="020B0604020202020204" pitchFamily="34" charset="0"/>
              <a:buChar char="•"/>
            </a:pPr>
            <a:r>
              <a:rPr lang="en-US" sz="2000" b="1" dirty="0" smtClean="0">
                <a:solidFill>
                  <a:srgbClr val="7030A0"/>
                </a:solidFill>
                <a:latin typeface="Calibri" panose="020F0502020204030204" pitchFamily="34" charset="0"/>
                <a:ea typeface="Calibri" panose="020F0502020204030204" pitchFamily="34" charset="0"/>
                <a:cs typeface="Mangal" panose="02040503050203030202" pitchFamily="18" charset="0"/>
              </a:rPr>
              <a:t>Real-time </a:t>
            </a:r>
            <a:r>
              <a:rPr lang="en-US" sz="2000" b="1" dirty="0">
                <a:solidFill>
                  <a:srgbClr val="7030A0"/>
                </a:solidFill>
                <a:latin typeface="Calibri" panose="020F0502020204030204" pitchFamily="34" charset="0"/>
                <a:ea typeface="Calibri" panose="020F0502020204030204" pitchFamily="34" charset="0"/>
                <a:cs typeface="Mangal" panose="02040503050203030202" pitchFamily="18" charset="0"/>
              </a:rPr>
              <a:t>telemetry from RES in the State</a:t>
            </a:r>
            <a:endParaRPr lang="en-IN" sz="2000" b="1" dirty="0">
              <a:solidFill>
                <a:srgbClr val="7030A0"/>
              </a:solidFill>
              <a:latin typeface="Calibri" panose="020F0502020204030204" pitchFamily="34" charset="0"/>
              <a:ea typeface="Calibri" panose="020F0502020204030204" pitchFamily="34" charset="0"/>
              <a:cs typeface="Mangal" panose="02040503050203030202" pitchFamily="18" charset="0"/>
            </a:endParaRPr>
          </a:p>
          <a:p>
            <a:pPr marL="285750" lvl="0" indent="-285750">
              <a:lnSpc>
                <a:spcPct val="107000"/>
              </a:lnSpc>
              <a:spcAft>
                <a:spcPts val="0"/>
              </a:spcAft>
              <a:buFont typeface="Arial" panose="020B0604020202020204" pitchFamily="34" charset="0"/>
              <a:buChar char="•"/>
            </a:pPr>
            <a:r>
              <a:rPr lang="en-US" sz="2000" b="1" dirty="0">
                <a:solidFill>
                  <a:srgbClr val="7030A0"/>
                </a:solidFill>
                <a:latin typeface="Calibri" panose="020F0502020204030204" pitchFamily="34" charset="0"/>
                <a:ea typeface="Calibri" panose="020F0502020204030204" pitchFamily="34" charset="0"/>
                <a:cs typeface="Mangal" panose="02040503050203030202" pitchFamily="18" charset="0"/>
              </a:rPr>
              <a:t>Forecast of RES and demand by the </a:t>
            </a:r>
            <a:r>
              <a:rPr lang="en-US" sz="2000" b="1" dirty="0" smtClean="0">
                <a:solidFill>
                  <a:srgbClr val="7030A0"/>
                </a:solidFill>
                <a:latin typeface="Calibri" panose="020F0502020204030204" pitchFamily="34" charset="0"/>
                <a:ea typeface="Calibri" panose="020F0502020204030204" pitchFamily="34" charset="0"/>
                <a:cs typeface="Mangal" panose="02040503050203030202" pitchFamily="18" charset="0"/>
              </a:rPr>
              <a:t>SLDCs</a:t>
            </a:r>
            <a:endParaRPr lang="en-IN" sz="2000" b="1" dirty="0">
              <a:solidFill>
                <a:srgbClr val="7030A0"/>
              </a:solidFill>
              <a:latin typeface="Calibri" panose="020F0502020204030204" pitchFamily="34" charset="0"/>
              <a:ea typeface="Calibri" panose="020F0502020204030204" pitchFamily="34" charset="0"/>
              <a:cs typeface="Mangal" panose="02040503050203030202" pitchFamily="18" charset="0"/>
            </a:endParaRPr>
          </a:p>
        </p:txBody>
      </p:sp>
      <p:sp>
        <p:nvSpPr>
          <p:cNvPr id="12" name="TextBox 11"/>
          <p:cNvSpPr txBox="1"/>
          <p:nvPr/>
        </p:nvSpPr>
        <p:spPr>
          <a:xfrm>
            <a:off x="2137892" y="2511380"/>
            <a:ext cx="5103833" cy="369332"/>
          </a:xfrm>
          <a:prstGeom prst="rect">
            <a:avLst/>
          </a:prstGeom>
          <a:noFill/>
        </p:spPr>
        <p:txBody>
          <a:bodyPr wrap="none" rtlCol="0">
            <a:spAutoFit/>
          </a:bodyPr>
          <a:lstStyle/>
          <a:p>
            <a:r>
              <a:rPr lang="en-US" b="1" dirty="0" smtClean="0">
                <a:solidFill>
                  <a:srgbClr val="7030A0"/>
                </a:solidFill>
              </a:rPr>
              <a:t>Reduction of WR Wind from 6000 MW to 3000 MW</a:t>
            </a:r>
            <a:endParaRPr lang="en-IN" b="1" dirty="0">
              <a:solidFill>
                <a:srgbClr val="7030A0"/>
              </a:solidFill>
            </a:endParaRPr>
          </a:p>
        </p:txBody>
      </p:sp>
    </p:spTree>
    <p:extLst>
      <p:ext uri="{BB962C8B-B14F-4D97-AF65-F5344CB8AC3E}">
        <p14:creationId xmlns:p14="http://schemas.microsoft.com/office/powerpoint/2010/main" val="29565538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IEGC Clauses for Telemetry for RES</a:t>
            </a:r>
            <a:endParaRPr lang="en-IN" dirty="0"/>
          </a:p>
        </p:txBody>
      </p:sp>
      <p:sp>
        <p:nvSpPr>
          <p:cNvPr id="3" name="Subtitle 2"/>
          <p:cNvSpPr>
            <a:spLocks noGrp="1"/>
          </p:cNvSpPr>
          <p:nvPr>
            <p:ph type="subTitle" idx="1"/>
          </p:nvPr>
        </p:nvSpPr>
        <p:spPr/>
        <p:txBody>
          <a:bodyPr/>
          <a:lstStyle/>
          <a:p>
            <a:r>
              <a:rPr lang="en-IN" dirty="0" smtClean="0"/>
              <a:t>Special requirements for Solar/ wind generators</a:t>
            </a:r>
            <a:endParaRPr lang="en-IN" dirty="0"/>
          </a:p>
        </p:txBody>
      </p:sp>
    </p:spTree>
    <p:extLst>
      <p:ext uri="{BB962C8B-B14F-4D97-AF65-F5344CB8AC3E}">
        <p14:creationId xmlns:p14="http://schemas.microsoft.com/office/powerpoint/2010/main" val="40417112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IN" sz="4800" b="1" dirty="0" smtClean="0"/>
              <a:t>IEGC Regulation 5.2 (u) </a:t>
            </a:r>
            <a:endParaRPr lang="en-IN" sz="4800" b="1" dirty="0"/>
          </a:p>
        </p:txBody>
      </p:sp>
      <p:sp>
        <p:nvSpPr>
          <p:cNvPr id="5" name="Content Placeholder 4"/>
          <p:cNvSpPr>
            <a:spLocks noGrp="1"/>
          </p:cNvSpPr>
          <p:nvPr>
            <p:ph idx="1"/>
          </p:nvPr>
        </p:nvSpPr>
        <p:spPr>
          <a:xfrm>
            <a:off x="838200" y="1352282"/>
            <a:ext cx="10515600" cy="5409126"/>
          </a:xfrm>
        </p:spPr>
        <p:txBody>
          <a:bodyPr>
            <a:normAutofit/>
          </a:bodyPr>
          <a:lstStyle/>
          <a:p>
            <a:r>
              <a:rPr lang="en-IN" dirty="0" smtClean="0"/>
              <a:t>System operator (SLDC/ RLDC) shall make </a:t>
            </a:r>
            <a:r>
              <a:rPr lang="en-IN" b="1" i="1" dirty="0" smtClean="0"/>
              <a:t>all efforts to evacuate the available solar and wind power and treat as a must-run station. </a:t>
            </a:r>
            <a:r>
              <a:rPr lang="en-IN" dirty="0" smtClean="0"/>
              <a:t>However, System operator may instruct the solar /wind generator to back down generation on consideration of grid security or safety of any equipment or personnel is endangered and Solar/ wind generator shall comply with the same. For this, </a:t>
            </a:r>
            <a:r>
              <a:rPr lang="en-IN" b="1" dirty="0" smtClean="0"/>
              <a:t>Data Acquisition System facility shall be provided for transfer of information to concerned SLDC and RLDC</a:t>
            </a:r>
            <a:r>
              <a:rPr lang="en-IN" dirty="0" smtClean="0"/>
              <a:t>.</a:t>
            </a:r>
          </a:p>
          <a:p>
            <a:pPr lvl="1"/>
            <a:r>
              <a:rPr lang="en-IN" dirty="0" smtClean="0"/>
              <a:t>(</a:t>
            </a:r>
            <a:r>
              <a:rPr lang="en-IN" dirty="0" err="1" smtClean="0"/>
              <a:t>i</a:t>
            </a:r>
            <a:r>
              <a:rPr lang="en-IN" dirty="0" smtClean="0"/>
              <a:t>) SLDC/RLDC may direct a wind farm to curtail its </a:t>
            </a:r>
            <a:r>
              <a:rPr lang="en-IN" dirty="0" err="1" smtClean="0"/>
              <a:t>VAr</a:t>
            </a:r>
            <a:r>
              <a:rPr lang="en-IN" dirty="0" smtClean="0"/>
              <a:t> drawl/injection in case the security of grid or safety of any equipment or personnel is endangered. </a:t>
            </a:r>
          </a:p>
          <a:p>
            <a:pPr lvl="1"/>
            <a:r>
              <a:rPr lang="en-IN" dirty="0" smtClean="0"/>
              <a:t>(ii) During the wind generator start-up, the wind generator shall ensure that the reactive power drawl (inrush currents in case of induction generators) shall not affect the grid performance. "</a:t>
            </a:r>
          </a:p>
          <a:p>
            <a:endParaRPr lang="en-IN" dirty="0"/>
          </a:p>
        </p:txBody>
      </p:sp>
    </p:spTree>
    <p:extLst>
      <p:ext uri="{BB962C8B-B14F-4D97-AF65-F5344CB8AC3E}">
        <p14:creationId xmlns:p14="http://schemas.microsoft.com/office/powerpoint/2010/main" val="31129325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IEGC Regulation 6.2</a:t>
            </a:r>
            <a:endParaRPr lang="en-IN" dirty="0"/>
          </a:p>
        </p:txBody>
      </p:sp>
      <p:sp>
        <p:nvSpPr>
          <p:cNvPr id="3" name="Content Placeholder 2"/>
          <p:cNvSpPr>
            <a:spLocks noGrp="1"/>
          </p:cNvSpPr>
          <p:nvPr>
            <p:ph idx="1"/>
          </p:nvPr>
        </p:nvSpPr>
        <p:spPr/>
        <p:txBody>
          <a:bodyPr/>
          <a:lstStyle/>
          <a:p>
            <a:r>
              <a:rPr lang="en-IN" i="1" dirty="0" smtClean="0"/>
              <a:t>This </a:t>
            </a:r>
            <a:r>
              <a:rPr lang="en-IN" i="1" dirty="0"/>
              <a:t>code also provides the methodology for re-scheduling of wind and solar energy generators which are regional entities, on one and half hourly basis and the methodology of handling deviations of such wind and solar energy generators. Appropriate meters shall be provided for accounting of charges for deviation under DSM Regulations. </a:t>
            </a:r>
            <a:r>
              <a:rPr lang="en-IN" b="1" i="1" dirty="0"/>
              <a:t>Telemetry/communication system &amp; Data Acquisition System shall also be provided for transfer of information to the concerned SLDC and RLDC</a:t>
            </a:r>
            <a:r>
              <a:rPr lang="en-IN" i="1" dirty="0"/>
              <a:t>.”</a:t>
            </a:r>
            <a:endParaRPr lang="en-IN" dirty="0"/>
          </a:p>
          <a:p>
            <a:pPr marL="0" indent="0">
              <a:buNone/>
            </a:pPr>
            <a:endParaRPr lang="en-IN" dirty="0"/>
          </a:p>
        </p:txBody>
      </p:sp>
    </p:spTree>
    <p:extLst>
      <p:ext uri="{BB962C8B-B14F-4D97-AF65-F5344CB8AC3E}">
        <p14:creationId xmlns:p14="http://schemas.microsoft.com/office/powerpoint/2010/main" val="22863336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smtClean="0">
                <a:solidFill>
                  <a:srgbClr val="FF0000"/>
                </a:solidFill>
              </a:rPr>
              <a:t>IEGC Clauses for Forecasting of RES</a:t>
            </a:r>
            <a:endParaRPr lang="en-IN" b="1" dirty="0">
              <a:solidFill>
                <a:srgbClr val="FF0000"/>
              </a:solidFill>
            </a:endParaRPr>
          </a:p>
        </p:txBody>
      </p:sp>
      <p:sp>
        <p:nvSpPr>
          <p:cNvPr id="3" name="Content Placeholder 2"/>
          <p:cNvSpPr>
            <a:spLocks noGrp="1"/>
          </p:cNvSpPr>
          <p:nvPr>
            <p:ph idx="1"/>
          </p:nvPr>
        </p:nvSpPr>
        <p:spPr/>
        <p:txBody>
          <a:bodyPr>
            <a:noAutofit/>
          </a:bodyPr>
          <a:lstStyle/>
          <a:p>
            <a:r>
              <a:rPr lang="en-IN" sz="2000" b="1" u="sng" dirty="0"/>
              <a:t>As per IEGC 5.3(g</a:t>
            </a:r>
            <a:r>
              <a:rPr lang="en-IN" sz="2000" b="1" u="sng" dirty="0" smtClean="0"/>
              <a:t>)</a:t>
            </a:r>
            <a:endParaRPr lang="en-IN" sz="2000" dirty="0"/>
          </a:p>
          <a:p>
            <a:pPr marL="0" indent="0">
              <a:buNone/>
            </a:pPr>
            <a:r>
              <a:rPr lang="en-IN" sz="2000" dirty="0" smtClean="0"/>
              <a:t>“The </a:t>
            </a:r>
            <a:r>
              <a:rPr lang="en-IN" sz="2000" dirty="0"/>
              <a:t>SLDC shall take into account the Wind Energy forecasting to meet the active and reactive power requirement.”</a:t>
            </a:r>
          </a:p>
          <a:p>
            <a:pPr marL="0" indent="0">
              <a:buNone/>
            </a:pPr>
            <a:r>
              <a:rPr lang="en-IN" sz="2000" dirty="0"/>
              <a:t> </a:t>
            </a:r>
          </a:p>
          <a:p>
            <a:pPr marL="0" indent="0">
              <a:buNone/>
            </a:pPr>
            <a:r>
              <a:rPr lang="en-IN" sz="2000" dirty="0"/>
              <a:t>And as per </a:t>
            </a:r>
            <a:r>
              <a:rPr lang="en-IN" sz="2000" b="1" dirty="0"/>
              <a:t>IEGC 6.5.23(ii)</a:t>
            </a:r>
            <a:endParaRPr lang="en-IN" sz="2000" dirty="0"/>
          </a:p>
          <a:p>
            <a:pPr marL="0" indent="0">
              <a:buNone/>
            </a:pPr>
            <a:r>
              <a:rPr lang="en-IN" sz="2000" dirty="0"/>
              <a:t> </a:t>
            </a:r>
            <a:r>
              <a:rPr lang="en-IN" sz="2000" dirty="0" smtClean="0"/>
              <a:t> Forecasting </a:t>
            </a:r>
            <a:r>
              <a:rPr lang="en-IN" sz="2000" dirty="0"/>
              <a:t>shall be done by wind and solar generators which are regional entities as well as the concerned RLDC. The concerned RLDC may engage forecasting agency(</a:t>
            </a:r>
            <a:r>
              <a:rPr lang="en-IN" sz="2000" dirty="0" err="1"/>
              <a:t>ies</a:t>
            </a:r>
            <a:r>
              <a:rPr lang="en-IN" sz="2000" dirty="0"/>
              <a:t>) and prepare a schedule for such generating stations. The forecast by the concerned RLDC shall be with the objective of ensuring secure grid operation. The forecast by the wind and solar generator shall be generator centric. The wind and solar generators which are regional entities will have the option of accepting the concerned RLDC’s forecast for preparing its schedule or provide the concerned RLDC with a schedule based on its own forecast. Any commercial impact on account of deviation from schedule based on the forecast chosen by the wind and solar generator shall be borne by it.” </a:t>
            </a:r>
          </a:p>
          <a:p>
            <a:pPr marL="0" indent="0">
              <a:buNone/>
            </a:pPr>
            <a:r>
              <a:rPr lang="en-IN" sz="2000" dirty="0"/>
              <a:t> </a:t>
            </a:r>
          </a:p>
          <a:p>
            <a:endParaRPr lang="en-IN" sz="2000" dirty="0"/>
          </a:p>
        </p:txBody>
      </p:sp>
    </p:spTree>
    <p:extLst>
      <p:ext uri="{BB962C8B-B14F-4D97-AF65-F5344CB8AC3E}">
        <p14:creationId xmlns:p14="http://schemas.microsoft.com/office/powerpoint/2010/main" val="38432443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6208" y="367583"/>
            <a:ext cx="7886700" cy="994172"/>
          </a:xfrm>
        </p:spPr>
        <p:txBody>
          <a:bodyPr>
            <a:normAutofit/>
          </a:bodyPr>
          <a:lstStyle/>
          <a:p>
            <a:r>
              <a:rPr lang="en-US" sz="4950" b="1" dirty="0">
                <a:solidFill>
                  <a:srgbClr val="00B050"/>
                </a:solidFill>
              </a:rPr>
              <a:t>WR RE achievements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30538193"/>
              </p:ext>
            </p:extLst>
          </p:nvPr>
        </p:nvGraphicFramePr>
        <p:xfrm>
          <a:off x="496709" y="1304857"/>
          <a:ext cx="11096979" cy="3040704"/>
        </p:xfrm>
        <a:graphic>
          <a:graphicData uri="http://schemas.openxmlformats.org/drawingml/2006/table">
            <a:tbl>
              <a:tblPr firstRow="1" bandRow="1">
                <a:tableStyleId>{5C22544A-7EE6-4342-B048-85BDC9FD1C3A}</a:tableStyleId>
              </a:tblPr>
              <a:tblGrid>
                <a:gridCol w="1874412">
                  <a:extLst>
                    <a:ext uri="{9D8B030D-6E8A-4147-A177-3AD203B41FA5}">
                      <a16:colId xmlns:a16="http://schemas.microsoft.com/office/drawing/2014/main" val="20000"/>
                    </a:ext>
                  </a:extLst>
                </a:gridCol>
                <a:gridCol w="2564379">
                  <a:extLst>
                    <a:ext uri="{9D8B030D-6E8A-4147-A177-3AD203B41FA5}">
                      <a16:colId xmlns:a16="http://schemas.microsoft.com/office/drawing/2014/main" val="20001"/>
                    </a:ext>
                  </a:extLst>
                </a:gridCol>
                <a:gridCol w="2219396">
                  <a:extLst>
                    <a:ext uri="{9D8B030D-6E8A-4147-A177-3AD203B41FA5}">
                      <a16:colId xmlns:a16="http://schemas.microsoft.com/office/drawing/2014/main" val="20002"/>
                    </a:ext>
                  </a:extLst>
                </a:gridCol>
                <a:gridCol w="2219396">
                  <a:extLst>
                    <a:ext uri="{9D8B030D-6E8A-4147-A177-3AD203B41FA5}">
                      <a16:colId xmlns:a16="http://schemas.microsoft.com/office/drawing/2014/main" val="20003"/>
                    </a:ext>
                  </a:extLst>
                </a:gridCol>
                <a:gridCol w="2219396">
                  <a:extLst>
                    <a:ext uri="{9D8B030D-6E8A-4147-A177-3AD203B41FA5}">
                      <a16:colId xmlns:a16="http://schemas.microsoft.com/office/drawing/2014/main" val="20004"/>
                    </a:ext>
                  </a:extLst>
                </a:gridCol>
              </a:tblGrid>
              <a:tr h="392666">
                <a:tc>
                  <a:txBody>
                    <a:bodyPr/>
                    <a:lstStyle/>
                    <a:p>
                      <a:pPr algn="ctr"/>
                      <a:endParaRPr lang="en-US" sz="1800" dirty="0"/>
                    </a:p>
                  </a:txBody>
                  <a:tcPr marL="68580" marR="68580" marT="34290" marB="34290"/>
                </a:tc>
                <a:tc>
                  <a:txBody>
                    <a:bodyPr/>
                    <a:lstStyle/>
                    <a:p>
                      <a:pPr algn="ctr"/>
                      <a:r>
                        <a:rPr lang="en-US" sz="1800" dirty="0" smtClean="0"/>
                        <a:t>Wind</a:t>
                      </a:r>
                      <a:endParaRPr lang="en-US" sz="1800" dirty="0"/>
                    </a:p>
                  </a:txBody>
                  <a:tcPr marL="68580" marR="68580" marT="34290" marB="34290"/>
                </a:tc>
                <a:tc>
                  <a:txBody>
                    <a:bodyPr/>
                    <a:lstStyle/>
                    <a:p>
                      <a:pPr algn="ctr"/>
                      <a:r>
                        <a:rPr lang="en-US" sz="1800" dirty="0" smtClean="0"/>
                        <a:t>YoY</a:t>
                      </a:r>
                      <a:r>
                        <a:rPr lang="en-US" sz="1800" baseline="0" dirty="0" smtClean="0"/>
                        <a:t> position</a:t>
                      </a:r>
                      <a:endParaRPr lang="en-US" sz="1800" dirty="0"/>
                    </a:p>
                  </a:txBody>
                  <a:tcPr marL="68580" marR="68580" marT="34290" marB="34290"/>
                </a:tc>
                <a:tc>
                  <a:txBody>
                    <a:bodyPr/>
                    <a:lstStyle/>
                    <a:p>
                      <a:pPr marL="0" indent="0" algn="ctr">
                        <a:buFont typeface="+mj-lt"/>
                        <a:buNone/>
                      </a:pPr>
                      <a:r>
                        <a:rPr lang="en-US" sz="1800" dirty="0" smtClean="0"/>
                        <a:t>Solar</a:t>
                      </a:r>
                      <a:endParaRPr lang="en-US" sz="1800" dirty="0"/>
                    </a:p>
                  </a:txBody>
                  <a:tcPr marL="68580" marR="68580" marT="34290" marB="34290"/>
                </a:tc>
                <a:tc>
                  <a:txBody>
                    <a:bodyPr/>
                    <a:lstStyle/>
                    <a:p>
                      <a:pPr algn="ctr"/>
                      <a:r>
                        <a:rPr lang="en-US" sz="1800" dirty="0" smtClean="0"/>
                        <a:t>YoY position</a:t>
                      </a:r>
                      <a:endParaRPr lang="en-US" sz="1800" dirty="0"/>
                    </a:p>
                  </a:txBody>
                  <a:tcPr marL="68580" marR="68580" marT="34290" marB="34290"/>
                </a:tc>
                <a:extLst>
                  <a:ext uri="{0D108BD9-81ED-4DB2-BD59-A6C34878D82A}">
                    <a16:rowId xmlns:a16="http://schemas.microsoft.com/office/drawing/2014/main" val="10000"/>
                  </a:ext>
                </a:extLst>
              </a:tr>
              <a:tr h="706799">
                <a:tc>
                  <a:txBody>
                    <a:bodyPr/>
                    <a:lstStyle/>
                    <a:p>
                      <a:pPr algn="ctr"/>
                      <a:r>
                        <a:rPr lang="en-US" sz="1800" dirty="0" smtClean="0"/>
                        <a:t>Installed Capacity</a:t>
                      </a:r>
                      <a:endParaRPr lang="en-US" sz="1800" dirty="0"/>
                    </a:p>
                  </a:txBody>
                  <a:tcPr marL="68580" marR="68580" marT="34290" marB="34290"/>
                </a:tc>
                <a:tc>
                  <a:txBody>
                    <a:bodyPr/>
                    <a:lstStyle/>
                    <a:p>
                      <a:pPr algn="ctr"/>
                      <a:r>
                        <a:rPr lang="en-US" sz="1800" dirty="0" smtClean="0"/>
                        <a:t>12777 MW</a:t>
                      </a:r>
                      <a:endParaRPr lang="en-US" sz="1800" dirty="0"/>
                    </a:p>
                  </a:txBody>
                  <a:tcPr marL="68580" marR="68580" marT="34290" marB="34290"/>
                </a:tc>
                <a:tc>
                  <a:txBody>
                    <a:bodyPr/>
                    <a:lstStyle/>
                    <a:p>
                      <a:pPr algn="ctr"/>
                      <a:r>
                        <a:rPr lang="en-US" sz="1800" dirty="0" smtClean="0"/>
                        <a:t>            10 %</a:t>
                      </a:r>
                    </a:p>
                    <a:p>
                      <a:pPr algn="ctr"/>
                      <a:endParaRPr lang="en-US" sz="1800" dirty="0"/>
                    </a:p>
                  </a:txBody>
                  <a:tcPr marL="68580" marR="68580" marT="34290" marB="34290"/>
                </a:tc>
                <a:tc>
                  <a:txBody>
                    <a:bodyPr/>
                    <a:lstStyle/>
                    <a:p>
                      <a:pPr marL="0" indent="0" algn="ctr">
                        <a:buFont typeface="+mj-lt"/>
                        <a:buNone/>
                      </a:pPr>
                      <a:r>
                        <a:rPr lang="en-US" sz="1800" dirty="0" smtClean="0"/>
                        <a:t>3925 MW</a:t>
                      </a:r>
                      <a:endParaRPr lang="en-US" sz="1800" dirty="0"/>
                    </a:p>
                  </a:txBody>
                  <a:tcPr marL="68580" marR="68580" marT="34290" marB="34290"/>
                </a:tc>
                <a:tc>
                  <a:txBody>
                    <a:bodyPr/>
                    <a:lstStyle/>
                    <a:p>
                      <a:pPr algn="ctr"/>
                      <a:r>
                        <a:rPr lang="en-US" sz="1800" dirty="0" smtClean="0"/>
                        <a:t>          72 %</a:t>
                      </a:r>
                      <a:endParaRPr lang="en-US" sz="1800" dirty="0"/>
                    </a:p>
                  </a:txBody>
                  <a:tcPr marL="68580" marR="68580" marT="34290" marB="34290"/>
                </a:tc>
                <a:extLst>
                  <a:ext uri="{0D108BD9-81ED-4DB2-BD59-A6C34878D82A}">
                    <a16:rowId xmlns:a16="http://schemas.microsoft.com/office/drawing/2014/main" val="10001"/>
                  </a:ext>
                </a:extLst>
              </a:tr>
              <a:tr h="706799">
                <a:tc>
                  <a:txBody>
                    <a:bodyPr/>
                    <a:lstStyle/>
                    <a:p>
                      <a:pPr algn="ctr"/>
                      <a:r>
                        <a:rPr lang="en-US" sz="1800" dirty="0" smtClean="0"/>
                        <a:t>Max Power</a:t>
                      </a:r>
                      <a:endParaRPr lang="en-US" sz="1800" dirty="0"/>
                    </a:p>
                  </a:txBody>
                  <a:tcPr marL="68580" marR="68580" marT="34290" marB="34290"/>
                </a:tc>
                <a:tc>
                  <a:txBody>
                    <a:bodyPr/>
                    <a:lstStyle/>
                    <a:p>
                      <a:pPr algn="ctr"/>
                      <a:r>
                        <a:rPr lang="en-US" sz="1800" dirty="0" smtClean="0"/>
                        <a:t>7885 MW</a:t>
                      </a:r>
                    </a:p>
                    <a:p>
                      <a:pPr algn="ctr"/>
                      <a:r>
                        <a:rPr lang="en-US" sz="1800" dirty="0" smtClean="0"/>
                        <a:t>04-Jul-17</a:t>
                      </a:r>
                      <a:endParaRPr lang="en-US" sz="1800" dirty="0"/>
                    </a:p>
                  </a:txBody>
                  <a:tcPr marL="68580" marR="68580" marT="34290" marB="34290"/>
                </a:tc>
                <a:tc>
                  <a:txBody>
                    <a:bodyPr/>
                    <a:lstStyle/>
                    <a:p>
                      <a:pPr algn="ctr"/>
                      <a:r>
                        <a:rPr lang="en-US" sz="1800" dirty="0" smtClean="0"/>
                        <a:t>             23 %</a:t>
                      </a:r>
                      <a:endParaRPr lang="en-US" sz="1800" dirty="0"/>
                    </a:p>
                  </a:txBody>
                  <a:tcPr marL="68580" marR="68580" marT="34290" marB="34290"/>
                </a:tc>
                <a:tc>
                  <a:txBody>
                    <a:bodyPr/>
                    <a:lstStyle/>
                    <a:p>
                      <a:pPr marL="0" indent="0" algn="ctr">
                        <a:buFont typeface="+mj-lt"/>
                        <a:buNone/>
                      </a:pPr>
                      <a:r>
                        <a:rPr lang="en-US" sz="1800" dirty="0" smtClean="0"/>
                        <a:t>2992 MW</a:t>
                      </a:r>
                    </a:p>
                    <a:p>
                      <a:pPr marL="0" indent="0" algn="ctr">
                        <a:buFont typeface="+mj-lt"/>
                        <a:buNone/>
                      </a:pPr>
                      <a:r>
                        <a:rPr lang="en-US" sz="1800" dirty="0" smtClean="0"/>
                        <a:t>30-Mar-18</a:t>
                      </a:r>
                      <a:endParaRPr lang="en-US" sz="1800" dirty="0"/>
                    </a:p>
                  </a:txBody>
                  <a:tcPr marL="68580" marR="68580" marT="34290" marB="34290"/>
                </a:tc>
                <a:tc>
                  <a:txBody>
                    <a:bodyPr/>
                    <a:lstStyle/>
                    <a:p>
                      <a:pPr algn="ctr"/>
                      <a:r>
                        <a:rPr lang="en-US" sz="1800" dirty="0" smtClean="0"/>
                        <a:t>          66 %</a:t>
                      </a:r>
                      <a:endParaRPr lang="en-US" sz="1800" dirty="0"/>
                    </a:p>
                  </a:txBody>
                  <a:tcPr marL="68580" marR="68580" marT="34290" marB="34290"/>
                </a:tc>
                <a:extLst>
                  <a:ext uri="{0D108BD9-81ED-4DB2-BD59-A6C34878D82A}">
                    <a16:rowId xmlns:a16="http://schemas.microsoft.com/office/drawing/2014/main" val="10002"/>
                  </a:ext>
                </a:extLst>
              </a:tr>
              <a:tr h="617220">
                <a:tc>
                  <a:txBody>
                    <a:bodyPr/>
                    <a:lstStyle/>
                    <a:p>
                      <a:pPr algn="ctr"/>
                      <a:r>
                        <a:rPr lang="en-US" sz="1800" dirty="0" smtClean="0"/>
                        <a:t>%</a:t>
                      </a:r>
                      <a:r>
                        <a:rPr lang="en-US" sz="1800" baseline="0" dirty="0" smtClean="0"/>
                        <a:t> of WR demand met</a:t>
                      </a:r>
                      <a:endParaRPr lang="en-US" sz="1800" dirty="0"/>
                    </a:p>
                  </a:txBody>
                  <a:tcPr marL="68580" marR="68580" marT="34290" marB="34290"/>
                </a:tc>
                <a:tc>
                  <a:txBody>
                    <a:bodyPr/>
                    <a:lstStyle/>
                    <a:p>
                      <a:pPr algn="ctr"/>
                      <a:r>
                        <a:rPr lang="en-US" sz="1800" dirty="0" smtClean="0"/>
                        <a:t>23%</a:t>
                      </a:r>
                      <a:endParaRPr lang="en-US" sz="1800" dirty="0"/>
                    </a:p>
                  </a:txBody>
                  <a:tcPr marL="68580" marR="68580" marT="34290" marB="34290"/>
                </a:tc>
                <a:tc>
                  <a:txBody>
                    <a:bodyPr/>
                    <a:lstStyle/>
                    <a:p>
                      <a:pPr algn="ctr"/>
                      <a:endParaRPr lang="en-US" sz="1800"/>
                    </a:p>
                  </a:txBody>
                  <a:tcPr marL="68580" marR="68580" marT="34290" marB="34290"/>
                </a:tc>
                <a:tc>
                  <a:txBody>
                    <a:bodyPr/>
                    <a:lstStyle/>
                    <a:p>
                      <a:pPr marL="0" indent="0" algn="ctr">
                        <a:buFont typeface="+mj-lt"/>
                        <a:buNone/>
                      </a:pPr>
                      <a:endParaRPr lang="en-US" sz="1800" dirty="0"/>
                    </a:p>
                  </a:txBody>
                  <a:tcPr marL="68580" marR="68580" marT="34290" marB="34290"/>
                </a:tc>
                <a:tc>
                  <a:txBody>
                    <a:bodyPr/>
                    <a:lstStyle/>
                    <a:p>
                      <a:pPr algn="ctr"/>
                      <a:endParaRPr lang="en-US" sz="1800" dirty="0"/>
                    </a:p>
                  </a:txBody>
                  <a:tcPr marL="68580" marR="68580" marT="34290" marB="34290"/>
                </a:tc>
                <a:extLst>
                  <a:ext uri="{0D108BD9-81ED-4DB2-BD59-A6C34878D82A}">
                    <a16:rowId xmlns:a16="http://schemas.microsoft.com/office/drawing/2014/main" val="10003"/>
                  </a:ext>
                </a:extLst>
              </a:tr>
              <a:tr h="617220">
                <a:tc>
                  <a:txBody>
                    <a:bodyPr/>
                    <a:lstStyle/>
                    <a:p>
                      <a:pPr algn="ctr"/>
                      <a:r>
                        <a:rPr lang="en-US" sz="1800" dirty="0" smtClean="0"/>
                        <a:t>Max </a:t>
                      </a:r>
                      <a:r>
                        <a:rPr lang="en-US" sz="1800" baseline="0" dirty="0" smtClean="0"/>
                        <a:t>Energy</a:t>
                      </a:r>
                      <a:endParaRPr lang="en-US" sz="1800" dirty="0"/>
                    </a:p>
                  </a:txBody>
                  <a:tcPr marL="68580" marR="68580" marT="34290" marB="34290"/>
                </a:tc>
                <a:tc>
                  <a:txBody>
                    <a:bodyPr/>
                    <a:lstStyle/>
                    <a:p>
                      <a:pPr algn="ctr"/>
                      <a:r>
                        <a:rPr lang="en-US" sz="1800" dirty="0" smtClean="0"/>
                        <a:t>169 MU</a:t>
                      </a:r>
                    </a:p>
                    <a:p>
                      <a:pPr algn="ctr"/>
                      <a:r>
                        <a:rPr lang="en-US" sz="1800" dirty="0" smtClean="0"/>
                        <a:t>25-Jul-17</a:t>
                      </a:r>
                      <a:endParaRPr lang="en-US" sz="1800" dirty="0"/>
                    </a:p>
                  </a:txBody>
                  <a:tcPr marL="68580" marR="68580" marT="34290" marB="34290"/>
                </a:tc>
                <a:tc>
                  <a:txBody>
                    <a:bodyPr/>
                    <a:lstStyle/>
                    <a:p>
                      <a:pPr algn="ctr"/>
                      <a:r>
                        <a:rPr lang="en-US" sz="1800" dirty="0" smtClean="0"/>
                        <a:t>             21 %</a:t>
                      </a:r>
                      <a:endParaRPr lang="en-US" sz="1800" dirty="0"/>
                    </a:p>
                  </a:txBody>
                  <a:tcPr marL="68580" marR="68580" marT="34290" marB="34290"/>
                </a:tc>
                <a:tc>
                  <a:txBody>
                    <a:bodyPr/>
                    <a:lstStyle/>
                    <a:p>
                      <a:pPr marL="0" indent="0" algn="ctr">
                        <a:buFont typeface="+mj-lt"/>
                        <a:buNone/>
                      </a:pPr>
                      <a:r>
                        <a:rPr lang="en-US" sz="1800" dirty="0" smtClean="0"/>
                        <a:t>22 MU</a:t>
                      </a:r>
                    </a:p>
                    <a:p>
                      <a:pPr marL="0" indent="0" algn="ctr">
                        <a:buFont typeface="+mj-lt"/>
                        <a:buNone/>
                      </a:pPr>
                      <a:r>
                        <a:rPr lang="en-US" sz="1800" dirty="0" smtClean="0"/>
                        <a:t>31-Mar-18</a:t>
                      </a:r>
                      <a:endParaRPr lang="en-US" sz="1800" dirty="0"/>
                    </a:p>
                  </a:txBody>
                  <a:tcPr marL="68580" marR="68580" marT="34290" marB="34290"/>
                </a:tc>
                <a:tc>
                  <a:txBody>
                    <a:bodyPr/>
                    <a:lstStyle/>
                    <a:p>
                      <a:pPr algn="ctr"/>
                      <a:r>
                        <a:rPr lang="en-US" sz="1800" dirty="0" smtClean="0"/>
                        <a:t>          70 %</a:t>
                      </a:r>
                      <a:endParaRPr lang="en-US" sz="1800" dirty="0"/>
                    </a:p>
                  </a:txBody>
                  <a:tcPr marL="68580" marR="68580" marT="34290" marB="34290"/>
                </a:tc>
                <a:extLst>
                  <a:ext uri="{0D108BD9-81ED-4DB2-BD59-A6C34878D82A}">
                    <a16:rowId xmlns:a16="http://schemas.microsoft.com/office/drawing/2014/main" val="10004"/>
                  </a:ext>
                </a:extLst>
              </a:tr>
            </a:tbl>
          </a:graphicData>
        </a:graphic>
      </p:graphicFrame>
      <p:sp>
        <p:nvSpPr>
          <p:cNvPr id="5" name="Up Arrow 4"/>
          <p:cNvSpPr/>
          <p:nvPr/>
        </p:nvSpPr>
        <p:spPr>
          <a:xfrm>
            <a:off x="5397321" y="1835762"/>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 name="Up Arrow 5"/>
          <p:cNvSpPr/>
          <p:nvPr/>
        </p:nvSpPr>
        <p:spPr>
          <a:xfrm>
            <a:off x="8820213" y="1869609"/>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 name="Up Arrow 6"/>
          <p:cNvSpPr/>
          <p:nvPr/>
        </p:nvSpPr>
        <p:spPr>
          <a:xfrm>
            <a:off x="5368341" y="2554064"/>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 name="Up Arrow 7"/>
          <p:cNvSpPr/>
          <p:nvPr/>
        </p:nvSpPr>
        <p:spPr>
          <a:xfrm>
            <a:off x="8941292" y="2549771"/>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 name="Up Arrow 8"/>
          <p:cNvSpPr/>
          <p:nvPr/>
        </p:nvSpPr>
        <p:spPr>
          <a:xfrm>
            <a:off x="5397321" y="3687329"/>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 name="Up Arrow 9"/>
          <p:cNvSpPr/>
          <p:nvPr/>
        </p:nvSpPr>
        <p:spPr>
          <a:xfrm>
            <a:off x="8918714" y="3644064"/>
            <a:ext cx="231820" cy="289775"/>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 name="Double Wave 10"/>
          <p:cNvSpPr/>
          <p:nvPr/>
        </p:nvSpPr>
        <p:spPr>
          <a:xfrm>
            <a:off x="620889" y="4559122"/>
            <a:ext cx="10732911" cy="2043386"/>
          </a:xfrm>
          <a:prstGeom prst="doubleWave">
            <a:avLst/>
          </a:prstGeom>
          <a:solidFill>
            <a:schemeClr val="accent6">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7030A0"/>
                </a:solidFill>
              </a:rPr>
              <a:t>Generation from the installed RES in WR could be absorbed without curtailment in Western Region</a:t>
            </a:r>
          </a:p>
        </p:txBody>
      </p:sp>
      <p:sp>
        <p:nvSpPr>
          <p:cNvPr id="12" name="TextBox 11"/>
          <p:cNvSpPr txBox="1"/>
          <p:nvPr/>
        </p:nvSpPr>
        <p:spPr>
          <a:xfrm>
            <a:off x="8721712" y="4267677"/>
            <a:ext cx="1406154" cy="307777"/>
          </a:xfrm>
          <a:prstGeom prst="rect">
            <a:avLst/>
          </a:prstGeom>
          <a:noFill/>
        </p:spPr>
        <p:txBody>
          <a:bodyPr wrap="none" rtlCol="0">
            <a:spAutoFit/>
          </a:bodyPr>
          <a:lstStyle/>
          <a:p>
            <a:r>
              <a:rPr lang="en-US" sz="1400" dirty="0"/>
              <a:t>As on 31-Mar-18</a:t>
            </a:r>
          </a:p>
        </p:txBody>
      </p:sp>
      <p:sp>
        <p:nvSpPr>
          <p:cNvPr id="3" name="Date Placeholder 2"/>
          <p:cNvSpPr>
            <a:spLocks noGrp="1"/>
          </p:cNvSpPr>
          <p:nvPr>
            <p:ph type="dt" sz="half" idx="10"/>
          </p:nvPr>
        </p:nvSpPr>
        <p:spPr/>
        <p:txBody>
          <a:bodyPr/>
          <a:lstStyle/>
          <a:p>
            <a:r>
              <a:rPr lang="en-US" smtClean="0"/>
              <a:t>18-Apr-18</a:t>
            </a:r>
            <a:endParaRPr lang="en-US"/>
          </a:p>
        </p:txBody>
      </p:sp>
      <p:sp>
        <p:nvSpPr>
          <p:cNvPr id="13" name="Footer Placeholder 12"/>
          <p:cNvSpPr>
            <a:spLocks noGrp="1"/>
          </p:cNvSpPr>
          <p:nvPr>
            <p:ph type="ftr" sz="quarter" idx="11"/>
          </p:nvPr>
        </p:nvSpPr>
        <p:spPr/>
        <p:txBody>
          <a:bodyPr/>
          <a:lstStyle/>
          <a:p>
            <a:r>
              <a:rPr lang="en-US" smtClean="0"/>
              <a:t>POSOCO, WRLDC</a:t>
            </a:r>
            <a:endParaRPr lang="en-US"/>
          </a:p>
        </p:txBody>
      </p:sp>
      <p:sp>
        <p:nvSpPr>
          <p:cNvPr id="14" name="Slide Number Placeholder 13"/>
          <p:cNvSpPr>
            <a:spLocks noGrp="1"/>
          </p:cNvSpPr>
          <p:nvPr>
            <p:ph type="sldNum" sz="quarter" idx="12"/>
          </p:nvPr>
        </p:nvSpPr>
        <p:spPr/>
        <p:txBody>
          <a:bodyPr/>
          <a:lstStyle/>
          <a:p>
            <a:fld id="{A2D4492D-6119-43BC-A61F-637294C115F6}" type="slidenum">
              <a:rPr lang="en-US" smtClean="0"/>
              <a:t>38</a:t>
            </a:fld>
            <a:endParaRPr lang="en-US"/>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1911" y="121289"/>
            <a:ext cx="1058616" cy="106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62639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IN" sz="4800" b="1" dirty="0" smtClean="0">
                <a:solidFill>
                  <a:srgbClr val="0070C0"/>
                </a:solidFill>
              </a:rPr>
              <a:t>COMPLIANCE OF CEA STANDARDS W.R.T. TO LOW VOLTAGE RIDE THROUGH CAPABILITY (LVRT</a:t>
            </a:r>
            <a:r>
              <a:rPr lang="en-IN" sz="4800" b="1" dirty="0">
                <a:solidFill>
                  <a:srgbClr val="0070C0"/>
                </a:solidFill>
              </a:rPr>
              <a:t>)</a:t>
            </a:r>
          </a:p>
        </p:txBody>
      </p:sp>
    </p:spTree>
    <p:extLst>
      <p:ext uri="{BB962C8B-B14F-4D97-AF65-F5344CB8AC3E}">
        <p14:creationId xmlns:p14="http://schemas.microsoft.com/office/powerpoint/2010/main" val="1138385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84071729"/>
              </p:ext>
            </p:extLst>
          </p:nvPr>
        </p:nvGraphicFramePr>
        <p:xfrm>
          <a:off x="6671256" y="688205"/>
          <a:ext cx="5322786" cy="3107108"/>
        </p:xfrm>
        <a:graphic>
          <a:graphicData uri="http://schemas.openxmlformats.org/drawingml/2006/table">
            <a:tbl>
              <a:tblPr/>
              <a:tblGrid>
                <a:gridCol w="1305629">
                  <a:extLst>
                    <a:ext uri="{9D8B030D-6E8A-4147-A177-3AD203B41FA5}">
                      <a16:colId xmlns:a16="http://schemas.microsoft.com/office/drawing/2014/main" val="20000"/>
                    </a:ext>
                  </a:extLst>
                </a:gridCol>
                <a:gridCol w="1001199">
                  <a:extLst>
                    <a:ext uri="{9D8B030D-6E8A-4147-A177-3AD203B41FA5}">
                      <a16:colId xmlns:a16="http://schemas.microsoft.com/office/drawing/2014/main" val="20001"/>
                    </a:ext>
                  </a:extLst>
                </a:gridCol>
                <a:gridCol w="1075362">
                  <a:extLst>
                    <a:ext uri="{9D8B030D-6E8A-4147-A177-3AD203B41FA5}">
                      <a16:colId xmlns:a16="http://schemas.microsoft.com/office/drawing/2014/main" val="20002"/>
                    </a:ext>
                  </a:extLst>
                </a:gridCol>
                <a:gridCol w="964118">
                  <a:extLst>
                    <a:ext uri="{9D8B030D-6E8A-4147-A177-3AD203B41FA5}">
                      <a16:colId xmlns:a16="http://schemas.microsoft.com/office/drawing/2014/main" val="20003"/>
                    </a:ext>
                  </a:extLst>
                </a:gridCol>
                <a:gridCol w="976478">
                  <a:extLst>
                    <a:ext uri="{9D8B030D-6E8A-4147-A177-3AD203B41FA5}">
                      <a16:colId xmlns:a16="http://schemas.microsoft.com/office/drawing/2014/main" val="20004"/>
                    </a:ext>
                  </a:extLst>
                </a:gridCol>
              </a:tblGrid>
              <a:tr h="423772">
                <a:tc gridSpan="5">
                  <a:txBody>
                    <a:bodyPr/>
                    <a:lstStyle/>
                    <a:p>
                      <a:pPr algn="ctr" fontAlgn="ctr"/>
                      <a:r>
                        <a:rPr lang="en-IN" sz="1600" b="1" i="0" u="none" strike="noStrike" dirty="0">
                          <a:solidFill>
                            <a:srgbClr val="000000"/>
                          </a:solidFill>
                          <a:effectLst/>
                          <a:latin typeface="Times New Roman" panose="02020603050405020304" pitchFamily="18" charset="0"/>
                        </a:rPr>
                        <a:t>Wind Power Capacity in WR (in MW)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0000"/>
                  </a:ext>
                </a:extLst>
              </a:tr>
              <a:tr h="860170">
                <a:tc>
                  <a:txBody>
                    <a:bodyPr/>
                    <a:lstStyle/>
                    <a:p>
                      <a:pPr algn="ctr" fontAlgn="ctr"/>
                      <a:r>
                        <a:rPr lang="en-IN" sz="1600" b="1" i="0" u="none" strike="noStrike" dirty="0">
                          <a:solidFill>
                            <a:srgbClr val="000000"/>
                          </a:solidFill>
                          <a:effectLst/>
                          <a:latin typeface="Times New Roman" panose="02020603050405020304" pitchFamily="18" charset="0"/>
                        </a:rPr>
                        <a:t>Constituents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IN" sz="1600" b="1" i="0" u="none" strike="noStrike" dirty="0">
                          <a:solidFill>
                            <a:srgbClr val="000000"/>
                          </a:solidFill>
                          <a:effectLst/>
                          <a:latin typeface="Times New Roman" panose="02020603050405020304" pitchFamily="18" charset="0"/>
                        </a:rPr>
                        <a:t>As on </a:t>
                      </a:r>
                      <a:r>
                        <a:rPr lang="en-IN" sz="1600" b="1" i="0" u="none" strike="noStrike" dirty="0" smtClean="0">
                          <a:solidFill>
                            <a:srgbClr val="000000"/>
                          </a:solidFill>
                          <a:effectLst/>
                          <a:latin typeface="Times New Roman" panose="02020603050405020304" pitchFamily="18" charset="0"/>
                        </a:rPr>
                        <a:t>April’18 (A</a:t>
                      </a:r>
                      <a:r>
                        <a:rPr lang="en-IN" sz="1600" b="1" i="0" u="none" strike="noStrike" dirty="0">
                          <a:solidFill>
                            <a:srgbClr val="000000"/>
                          </a:solidFill>
                          <a:effectLst/>
                          <a:latin typeface="Times New Roman" panose="02020603050405020304" pitchFamily="18"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rgbClr val="000000"/>
                          </a:solidFill>
                          <a:effectLst/>
                          <a:latin typeface="Times New Roman" panose="02020603050405020304" pitchFamily="18" charset="0"/>
                        </a:rPr>
                        <a:t>Target by Year 2022 (B)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a:solidFill>
                            <a:srgbClr val="000000"/>
                          </a:solidFill>
                          <a:effectLst/>
                          <a:latin typeface="Times New Roman" panose="02020603050405020304" pitchFamily="18" charset="0"/>
                        </a:rPr>
                        <a:t>Balance (C=B-A)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600" b="1" i="0" u="none" strike="noStrike" dirty="0" smtClean="0">
                          <a:solidFill>
                            <a:srgbClr val="000000"/>
                          </a:solidFill>
                          <a:effectLst/>
                          <a:latin typeface="Times New Roman" panose="02020603050405020304" pitchFamily="18" charset="0"/>
                        </a:rPr>
                        <a:t>% balance target capacity </a:t>
                      </a:r>
                      <a:endParaRPr lang="en-IN" sz="1600" b="1" i="0" u="none" strike="noStrike" dirty="0">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3772">
                <a:tc>
                  <a:txBody>
                    <a:bodyPr/>
                    <a:lstStyle/>
                    <a:p>
                      <a:pPr algn="ctr" fontAlgn="ctr"/>
                      <a:r>
                        <a:rPr lang="en-IN" sz="1600" b="1" i="0" u="none" strike="noStrike" dirty="0">
                          <a:solidFill>
                            <a:srgbClr val="000000"/>
                          </a:solidFill>
                          <a:effectLst/>
                          <a:latin typeface="Times New Roman" panose="02020603050405020304" pitchFamily="18" charset="0"/>
                        </a:rPr>
                        <a:t>Gujarat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dirty="0">
                          <a:effectLst/>
                          <a:latin typeface="Calibri" panose="020F0502020204030204" pitchFamily="34" charset="0"/>
                        </a:rPr>
                        <a:t>5575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8800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3225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0"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3772">
                <a:tc>
                  <a:txBody>
                    <a:bodyPr/>
                    <a:lstStyle/>
                    <a:p>
                      <a:pPr algn="ctr" fontAlgn="ctr"/>
                      <a:r>
                        <a:rPr lang="en-IN" sz="1600" b="1" i="0" u="none" strike="noStrike" dirty="0">
                          <a:solidFill>
                            <a:srgbClr val="000000"/>
                          </a:solidFill>
                          <a:effectLst/>
                          <a:latin typeface="Times New Roman" panose="02020603050405020304" pitchFamily="18" charset="0"/>
                        </a:rPr>
                        <a:t>Maharashtra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dirty="0">
                          <a:effectLst/>
                          <a:latin typeface="Calibri" panose="020F0502020204030204" pitchFamily="34" charset="0"/>
                        </a:rPr>
                        <a:t>4776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7600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2824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0"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51850">
                <a:tc>
                  <a:txBody>
                    <a:bodyPr/>
                    <a:lstStyle/>
                    <a:p>
                      <a:pPr algn="ctr" fontAlgn="ctr"/>
                      <a:r>
                        <a:rPr lang="en-IN" sz="1600" b="1" i="0" u="none" strike="noStrike" dirty="0">
                          <a:solidFill>
                            <a:srgbClr val="000000"/>
                          </a:solidFill>
                          <a:effectLst/>
                          <a:latin typeface="Times New Roman" panose="02020603050405020304" pitchFamily="18" charset="0"/>
                        </a:rPr>
                        <a:t>Madhya Pradesh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dirty="0">
                          <a:effectLst/>
                          <a:latin typeface="Calibri" panose="020F0502020204030204" pitchFamily="34" charset="0"/>
                        </a:rPr>
                        <a:t>2438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6200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Times New Roman" panose="02020603050405020304" pitchFamily="18" charset="0"/>
                        </a:rPr>
                        <a:t>3762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0" i="0" u="none" strike="noStrike">
                          <a:solidFill>
                            <a:srgbClr val="000000"/>
                          </a:solidFill>
                          <a:effectLst/>
                          <a:latin typeface="Arial" panose="020B060402020202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3772">
                <a:tc>
                  <a:txBody>
                    <a:bodyPr/>
                    <a:lstStyle/>
                    <a:p>
                      <a:pPr algn="ctr" fontAlgn="ctr"/>
                      <a:r>
                        <a:rPr lang="en-IN" sz="1600" b="1" i="0" u="none" strike="noStrike" dirty="0">
                          <a:solidFill>
                            <a:srgbClr val="000000"/>
                          </a:solidFill>
                          <a:effectLst/>
                          <a:latin typeface="Times New Roman" panose="02020603050405020304" pitchFamily="18" charset="0"/>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dirty="0">
                          <a:solidFill>
                            <a:srgbClr val="000000"/>
                          </a:solidFill>
                          <a:effectLst/>
                          <a:latin typeface="Times New Roman" panose="02020603050405020304" pitchFamily="18" charset="0"/>
                        </a:rPr>
                        <a:t>12789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a:solidFill>
                            <a:srgbClr val="000000"/>
                          </a:solidFill>
                          <a:effectLst/>
                          <a:latin typeface="Times New Roman" panose="02020603050405020304" pitchFamily="18" charset="0"/>
                        </a:rPr>
                        <a:t>22600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1" i="0" u="none" strike="noStrike" dirty="0">
                          <a:solidFill>
                            <a:srgbClr val="000000"/>
                          </a:solidFill>
                          <a:effectLst/>
                          <a:latin typeface="Times New Roman" panose="02020603050405020304" pitchFamily="18" charset="0"/>
                        </a:rPr>
                        <a:t>9811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rtl="0" fontAlgn="ctr"/>
                      <a:r>
                        <a:rPr lang="en-US" sz="1800" b="0" i="0" u="none" strike="noStrike" dirty="0">
                          <a:solidFill>
                            <a:srgbClr val="000000"/>
                          </a:solidFill>
                          <a:effectLst/>
                          <a:latin typeface="Arial" panose="020B0604020202020204" pitchFamily="34" charset="0"/>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extLst>
                  <a:ext uri="{0D108BD9-81ED-4DB2-BD59-A6C34878D82A}">
                    <a16:rowId xmlns:a16="http://schemas.microsoft.com/office/drawing/2014/main" val="10005"/>
                  </a:ext>
                </a:extLst>
              </a:tr>
            </a:tbl>
          </a:graphicData>
        </a:graphic>
      </p:graphicFrame>
      <p:sp>
        <p:nvSpPr>
          <p:cNvPr id="4" name="TextBox 3"/>
          <p:cNvSpPr txBox="1"/>
          <p:nvPr/>
        </p:nvSpPr>
        <p:spPr>
          <a:xfrm>
            <a:off x="1096393" y="134207"/>
            <a:ext cx="8994098" cy="553998"/>
          </a:xfrm>
          <a:prstGeom prst="rect">
            <a:avLst/>
          </a:prstGeom>
          <a:noFill/>
        </p:spPr>
        <p:txBody>
          <a:bodyPr wrap="square" rtlCol="0">
            <a:spAutoFit/>
          </a:bodyPr>
          <a:lstStyle/>
          <a:p>
            <a:r>
              <a:rPr lang="en-US" sz="3000" b="1" dirty="0" smtClean="0">
                <a:solidFill>
                  <a:srgbClr val="FF0000"/>
                </a:solidFill>
              </a:rPr>
              <a:t>Wind Generation Targets by 2022 in Western Region  </a:t>
            </a:r>
            <a:endParaRPr lang="en-US" sz="3000" b="1" dirty="0">
              <a:solidFill>
                <a:srgbClr val="FF0000"/>
              </a:solidFill>
            </a:endParaRPr>
          </a:p>
        </p:txBody>
      </p:sp>
      <p:graphicFrame>
        <p:nvGraphicFramePr>
          <p:cNvPr id="8" name="Chart 7"/>
          <p:cNvGraphicFramePr>
            <a:graphicFrameLocks/>
          </p:cNvGraphicFramePr>
          <p:nvPr>
            <p:extLst>
              <p:ext uri="{D42A27DB-BD31-4B8C-83A1-F6EECF244321}">
                <p14:modId xmlns:p14="http://schemas.microsoft.com/office/powerpoint/2010/main" val="1462289391"/>
              </p:ext>
            </p:extLst>
          </p:nvPr>
        </p:nvGraphicFramePr>
        <p:xfrm>
          <a:off x="167425" y="850006"/>
          <a:ext cx="6375043" cy="4649273"/>
        </p:xfrm>
        <a:graphic>
          <a:graphicData uri="http://schemas.openxmlformats.org/drawingml/2006/chart">
            <c:chart xmlns:c="http://schemas.openxmlformats.org/drawingml/2006/chart" xmlns:r="http://schemas.openxmlformats.org/officeDocument/2006/relationships" r:id="rId2"/>
          </a:graphicData>
        </a:graphic>
      </p:graphicFrame>
      <p:pic>
        <p:nvPicPr>
          <p:cNvPr id="9" name="Picture 8"/>
          <p:cNvPicPr>
            <a:picLocks noChangeAspect="1"/>
          </p:cNvPicPr>
          <p:nvPr/>
        </p:nvPicPr>
        <p:blipFill>
          <a:blip r:embed="rId3"/>
          <a:stretch>
            <a:fillRect/>
          </a:stretch>
        </p:blipFill>
        <p:spPr>
          <a:xfrm>
            <a:off x="6912327" y="3955491"/>
            <a:ext cx="4840644" cy="2755631"/>
          </a:xfrm>
          <a:prstGeom prst="rect">
            <a:avLst/>
          </a:prstGeom>
        </p:spPr>
      </p:pic>
    </p:spTree>
    <p:extLst>
      <p:ext uri="{BB962C8B-B14F-4D97-AF65-F5344CB8AC3E}">
        <p14:creationId xmlns:p14="http://schemas.microsoft.com/office/powerpoint/2010/main" val="31606920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Regulation Part II (B2) (3) of the CEA (Technical Standards for Connectivity to the Grid)</a:t>
            </a:r>
            <a:endParaRPr lang="en-IN" dirty="0"/>
          </a:p>
        </p:txBody>
      </p:sp>
      <p:sp>
        <p:nvSpPr>
          <p:cNvPr id="3" name="Content Placeholder 2"/>
          <p:cNvSpPr>
            <a:spLocks noGrp="1"/>
          </p:cNvSpPr>
          <p:nvPr>
            <p:ph idx="1"/>
          </p:nvPr>
        </p:nvSpPr>
        <p:spPr>
          <a:xfrm>
            <a:off x="245772" y="1961396"/>
            <a:ext cx="7314127" cy="4351338"/>
          </a:xfrm>
        </p:spPr>
        <p:txBody>
          <a:bodyPr>
            <a:normAutofit/>
          </a:bodyPr>
          <a:lstStyle/>
          <a:p>
            <a:r>
              <a:rPr lang="en-IN" dirty="0" smtClean="0"/>
              <a:t>Notified on 15th October 2013 mandates as under:</a:t>
            </a:r>
          </a:p>
          <a:p>
            <a:pPr lvl="1"/>
            <a:r>
              <a:rPr lang="en-IN" dirty="0" smtClean="0"/>
              <a:t>“B2. For generating station getting connected on or after completion of 6 months from date of publication of these Regulations in the Official Gazette.</a:t>
            </a:r>
          </a:p>
          <a:p>
            <a:pPr marL="457200" lvl="1" indent="0">
              <a:buNone/>
            </a:pPr>
            <a:r>
              <a:rPr lang="en-US" dirty="0" smtClean="0"/>
              <a:t>     ….</a:t>
            </a:r>
            <a:endParaRPr lang="en-IN" dirty="0" smtClean="0"/>
          </a:p>
          <a:p>
            <a:pPr lvl="1"/>
            <a:r>
              <a:rPr lang="en-IN" dirty="0" smtClean="0"/>
              <a:t>(3) </a:t>
            </a:r>
            <a:r>
              <a:rPr lang="en-IN" b="1" i="1" dirty="0" smtClean="0"/>
              <a:t>Wind generating stations connected at voltage level of 66 kV and above shall remain connected to the grid when the voltage at the interconnection point on any or all phases dips </a:t>
            </a:r>
            <a:r>
              <a:rPr lang="en-IN" b="1" i="1" dirty="0" err="1" smtClean="0"/>
              <a:t>upto</a:t>
            </a:r>
            <a:r>
              <a:rPr lang="en-IN" b="1" i="1" dirty="0" smtClean="0"/>
              <a:t> the levels depicted by the thick lines in the curve</a:t>
            </a:r>
          </a:p>
        </p:txBody>
      </p:sp>
      <p:pic>
        <p:nvPicPr>
          <p:cNvPr id="7" name="Pictur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9899" y="2225830"/>
            <a:ext cx="4438918" cy="3461862"/>
          </a:xfrm>
          <a:prstGeom prst="rect">
            <a:avLst/>
          </a:prstGeom>
          <a:noFill/>
          <a:ln>
            <a:noFill/>
          </a:ln>
        </p:spPr>
      </p:pic>
    </p:spTree>
    <p:extLst>
      <p:ext uri="{BB962C8B-B14F-4D97-AF65-F5344CB8AC3E}">
        <p14:creationId xmlns:p14="http://schemas.microsoft.com/office/powerpoint/2010/main" val="32058636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IN" dirty="0" smtClean="0"/>
              <a:t>CERC Order on LVRT</a:t>
            </a:r>
            <a:endParaRPr lang="en-IN" dirty="0"/>
          </a:p>
        </p:txBody>
      </p:sp>
      <p:sp>
        <p:nvSpPr>
          <p:cNvPr id="6" name="Content Placeholder 5"/>
          <p:cNvSpPr>
            <a:spLocks noGrp="1"/>
          </p:cNvSpPr>
          <p:nvPr>
            <p:ph idx="1"/>
          </p:nvPr>
        </p:nvSpPr>
        <p:spPr/>
        <p:txBody>
          <a:bodyPr/>
          <a:lstStyle/>
          <a:p>
            <a:r>
              <a:rPr lang="en-US" dirty="0"/>
              <a:t>Hon’ble </a:t>
            </a:r>
            <a:r>
              <a:rPr lang="en-GB" dirty="0"/>
              <a:t>Central Electricity Regulatory Commission</a:t>
            </a:r>
            <a:r>
              <a:rPr lang="en-US" dirty="0"/>
              <a:t> vide its order dated 05.01.16 in Petition No.420/MP/2014 mandated that</a:t>
            </a:r>
            <a:endParaRPr lang="en-IN" dirty="0"/>
          </a:p>
          <a:p>
            <a:r>
              <a:rPr lang="en-US" b="1" dirty="0"/>
              <a:t>“………</a:t>
            </a:r>
            <a:r>
              <a:rPr lang="en-US" b="1" i="1" dirty="0"/>
              <a:t>We are of the view that LVRT should be implemented for all wind turbines commissioned before 15.4.2014 and connected to voltage level of 66 kV and above  except for Stall Type WTGs, which are not technically feasible to be retrofitted with LVRT. However, keeping in view the suggestions of IWTMA, we are of the view that presently LVRT should be implemented for all wind turbines (except Stall Types) commissioned before 15.04.2014 having installed capacity equal to or more than 500 KW.”</a:t>
            </a:r>
            <a:endParaRPr lang="en-IN" dirty="0"/>
          </a:p>
          <a:p>
            <a:pPr marL="0" indent="0">
              <a:buNone/>
            </a:pPr>
            <a:endParaRPr lang="en-IN" dirty="0"/>
          </a:p>
        </p:txBody>
      </p:sp>
    </p:spTree>
    <p:extLst>
      <p:ext uri="{BB962C8B-B14F-4D97-AF65-F5344CB8AC3E}">
        <p14:creationId xmlns:p14="http://schemas.microsoft.com/office/powerpoint/2010/main" val="7962156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solidFill>
                  <a:srgbClr val="FF0000"/>
                </a:solidFill>
              </a:rPr>
              <a:t>LVRT </a:t>
            </a:r>
            <a:r>
              <a:rPr lang="en-IN" b="1" dirty="0" smtClean="0">
                <a:solidFill>
                  <a:srgbClr val="FF0000"/>
                </a:solidFill>
              </a:rPr>
              <a:t>Status Western Region:</a:t>
            </a:r>
            <a:endParaRPr lang="en-IN" dirty="0"/>
          </a:p>
        </p:txBody>
      </p:sp>
      <p:graphicFrame>
        <p:nvGraphicFramePr>
          <p:cNvPr id="4" name="Table 3"/>
          <p:cNvGraphicFramePr>
            <a:graphicFrameLocks noGrp="1"/>
          </p:cNvGraphicFramePr>
          <p:nvPr>
            <p:extLst>
              <p:ext uri="{D42A27DB-BD31-4B8C-83A1-F6EECF244321}">
                <p14:modId xmlns:p14="http://schemas.microsoft.com/office/powerpoint/2010/main" val="3293937290"/>
              </p:ext>
            </p:extLst>
          </p:nvPr>
        </p:nvGraphicFramePr>
        <p:xfrm>
          <a:off x="781050" y="1690687"/>
          <a:ext cx="10401300" cy="4460484"/>
        </p:xfrm>
        <a:graphic>
          <a:graphicData uri="http://schemas.openxmlformats.org/drawingml/2006/table">
            <a:tbl>
              <a:tblPr firstRow="1" firstCol="1" bandRow="1">
                <a:tableStyleId>{5C22544A-7EE6-4342-B048-85BDC9FD1C3A}</a:tableStyleId>
              </a:tblPr>
              <a:tblGrid>
                <a:gridCol w="2580336">
                  <a:extLst>
                    <a:ext uri="{9D8B030D-6E8A-4147-A177-3AD203B41FA5}">
                      <a16:colId xmlns:a16="http://schemas.microsoft.com/office/drawing/2014/main" val="20000"/>
                    </a:ext>
                  </a:extLst>
                </a:gridCol>
                <a:gridCol w="1248714">
                  <a:extLst>
                    <a:ext uri="{9D8B030D-6E8A-4147-A177-3AD203B41FA5}">
                      <a16:colId xmlns:a16="http://schemas.microsoft.com/office/drawing/2014/main" val="20001"/>
                    </a:ext>
                  </a:extLst>
                </a:gridCol>
                <a:gridCol w="1962150">
                  <a:extLst>
                    <a:ext uri="{9D8B030D-6E8A-4147-A177-3AD203B41FA5}">
                      <a16:colId xmlns:a16="http://schemas.microsoft.com/office/drawing/2014/main" val="20002"/>
                    </a:ext>
                  </a:extLst>
                </a:gridCol>
                <a:gridCol w="1711228">
                  <a:extLst>
                    <a:ext uri="{9D8B030D-6E8A-4147-A177-3AD203B41FA5}">
                      <a16:colId xmlns:a16="http://schemas.microsoft.com/office/drawing/2014/main" val="20003"/>
                    </a:ext>
                  </a:extLst>
                </a:gridCol>
                <a:gridCol w="2898872">
                  <a:extLst>
                    <a:ext uri="{9D8B030D-6E8A-4147-A177-3AD203B41FA5}">
                      <a16:colId xmlns:a16="http://schemas.microsoft.com/office/drawing/2014/main" val="20004"/>
                    </a:ext>
                  </a:extLst>
                </a:gridCol>
              </a:tblGrid>
              <a:tr h="1901796">
                <a:tc>
                  <a:txBody>
                    <a:bodyPr/>
                    <a:lstStyle/>
                    <a:p>
                      <a:pPr marR="292100" algn="just">
                        <a:lnSpc>
                          <a:spcPct val="112000"/>
                        </a:lnSpc>
                        <a:spcAft>
                          <a:spcPts val="0"/>
                        </a:spcAft>
                      </a:pPr>
                      <a:r>
                        <a:rPr lang="en-IN" sz="1800" b="1" dirty="0">
                          <a:solidFill>
                            <a:srgbClr val="0070C0"/>
                          </a:solidFill>
                          <a:effectLst/>
                        </a:rPr>
                        <a:t>Constituent</a:t>
                      </a:r>
                      <a:endParaRPr lang="en-IN"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just">
                        <a:lnSpc>
                          <a:spcPct val="112000"/>
                        </a:lnSpc>
                        <a:spcAft>
                          <a:spcPts val="0"/>
                        </a:spcAft>
                      </a:pPr>
                      <a:r>
                        <a:rPr lang="en-IN" sz="1800" b="1" dirty="0">
                          <a:solidFill>
                            <a:srgbClr val="0070C0"/>
                          </a:solidFill>
                          <a:effectLst/>
                        </a:rPr>
                        <a:t>Total Installed Wind Power </a:t>
                      </a:r>
                      <a:r>
                        <a:rPr lang="en-IN" sz="1800" b="1" dirty="0" smtClean="0">
                          <a:solidFill>
                            <a:srgbClr val="0070C0"/>
                          </a:solidFill>
                          <a:effectLst/>
                        </a:rPr>
                        <a:t>Capacity (MW)</a:t>
                      </a:r>
                      <a:endParaRPr lang="en-IN"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just">
                        <a:lnSpc>
                          <a:spcPct val="112000"/>
                        </a:lnSpc>
                        <a:spcAft>
                          <a:spcPts val="0"/>
                        </a:spcAft>
                      </a:pPr>
                      <a:r>
                        <a:rPr lang="en-IN" sz="1800" b="1" dirty="0" smtClean="0">
                          <a:solidFill>
                            <a:srgbClr val="0070C0"/>
                          </a:solidFill>
                          <a:effectLst/>
                        </a:rPr>
                        <a:t>Exempted Capacity (MW) </a:t>
                      </a:r>
                      <a:endParaRPr lang="en-IN"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just">
                        <a:lnSpc>
                          <a:spcPct val="112000"/>
                        </a:lnSpc>
                        <a:spcAft>
                          <a:spcPts val="0"/>
                        </a:spcAft>
                      </a:pPr>
                      <a:r>
                        <a:rPr lang="en-IN" sz="1800" b="1" dirty="0" smtClean="0">
                          <a:solidFill>
                            <a:srgbClr val="0070C0"/>
                          </a:solidFill>
                          <a:effectLst/>
                        </a:rPr>
                        <a:t>Information received for (MW) </a:t>
                      </a:r>
                      <a:r>
                        <a:rPr lang="en-IN" sz="1800" b="1" dirty="0">
                          <a:solidFill>
                            <a:srgbClr val="0070C0"/>
                          </a:solidFill>
                          <a:effectLst/>
                        </a:rPr>
                        <a:t> </a:t>
                      </a:r>
                      <a:endParaRPr lang="en-IN"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just">
                        <a:lnSpc>
                          <a:spcPct val="112000"/>
                        </a:lnSpc>
                        <a:spcAft>
                          <a:spcPts val="0"/>
                        </a:spcAft>
                      </a:pPr>
                      <a:r>
                        <a:rPr lang="en-IN" sz="1800" b="1" dirty="0">
                          <a:solidFill>
                            <a:srgbClr val="0070C0"/>
                          </a:solidFill>
                          <a:effectLst/>
                        </a:rPr>
                        <a:t>LVRT Complied </a:t>
                      </a:r>
                      <a:r>
                        <a:rPr lang="en-IN" sz="1800" b="1" dirty="0" smtClean="0">
                          <a:solidFill>
                            <a:srgbClr val="0070C0"/>
                          </a:solidFill>
                          <a:effectLst/>
                        </a:rPr>
                        <a:t>capacity out of information received (MW)</a:t>
                      </a:r>
                      <a:endParaRPr lang="en-IN" sz="18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r h="852896">
                <a:tc>
                  <a:txBody>
                    <a:bodyPr/>
                    <a:lstStyle/>
                    <a:p>
                      <a:pPr marR="292100" algn="just">
                        <a:lnSpc>
                          <a:spcPct val="112000"/>
                        </a:lnSpc>
                        <a:spcAft>
                          <a:spcPts val="0"/>
                        </a:spcAft>
                      </a:pPr>
                      <a:r>
                        <a:rPr lang="en-IN" sz="2400" b="1">
                          <a:solidFill>
                            <a:schemeClr val="tx1"/>
                          </a:solidFill>
                          <a:effectLst/>
                        </a:rPr>
                        <a:t>Gujarat</a:t>
                      </a:r>
                      <a:endParaRPr lang="en-IN" sz="2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algn="ctr">
                        <a:lnSpc>
                          <a:spcPts val="1315"/>
                        </a:lnSpc>
                        <a:spcAft>
                          <a:spcPts val="0"/>
                        </a:spcAft>
                      </a:pPr>
                      <a:r>
                        <a:rPr lang="en-IN" sz="2400" b="1" dirty="0" smtClean="0">
                          <a:solidFill>
                            <a:schemeClr val="tx1"/>
                          </a:solidFill>
                          <a:effectLst/>
                        </a:rPr>
                        <a:t>5574</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solidFill>
                      <a:schemeClr val="accent1">
                        <a:lumMod val="60000"/>
                        <a:lumOff val="40000"/>
                      </a:schemeClr>
                    </a:solidFill>
                  </a:tcPr>
                </a:tc>
                <a:tc>
                  <a:txBody>
                    <a:bodyPr/>
                    <a:lstStyle/>
                    <a:p>
                      <a:pPr marR="292100" algn="ctr">
                        <a:lnSpc>
                          <a:spcPct val="112000"/>
                        </a:lnSpc>
                        <a:spcAft>
                          <a:spcPts val="0"/>
                        </a:spcAft>
                      </a:pPr>
                      <a:r>
                        <a:rPr lang="en-IN" sz="2400" b="1" dirty="0" smtClean="0">
                          <a:solidFill>
                            <a:schemeClr val="tx1"/>
                          </a:solidFill>
                          <a:effectLst/>
                        </a:rPr>
                        <a:t>Not Available</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2617</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471</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1"/>
                  </a:ext>
                </a:extLst>
              </a:tr>
              <a:tr h="852896">
                <a:tc>
                  <a:txBody>
                    <a:bodyPr/>
                    <a:lstStyle/>
                    <a:p>
                      <a:pPr marR="292100" algn="just">
                        <a:lnSpc>
                          <a:spcPct val="112000"/>
                        </a:lnSpc>
                        <a:spcAft>
                          <a:spcPts val="0"/>
                        </a:spcAft>
                      </a:pPr>
                      <a:r>
                        <a:rPr lang="en-IN" sz="2400" b="1">
                          <a:solidFill>
                            <a:schemeClr val="tx1"/>
                          </a:solidFill>
                          <a:effectLst/>
                        </a:rPr>
                        <a:t>Madhyapradesh</a:t>
                      </a:r>
                      <a:endParaRPr lang="en-IN" sz="2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algn="ctr">
                        <a:spcAft>
                          <a:spcPts val="0"/>
                        </a:spcAft>
                      </a:pPr>
                      <a:r>
                        <a:rPr lang="en-IN" sz="2400" b="1" dirty="0">
                          <a:solidFill>
                            <a:schemeClr val="tx1"/>
                          </a:solidFill>
                          <a:effectLst/>
                        </a:rPr>
                        <a:t>2428</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solidFill>
                      <a:schemeClr val="accent1">
                        <a:lumMod val="60000"/>
                        <a:lumOff val="40000"/>
                      </a:schemeClr>
                    </a:solidFill>
                  </a:tcPr>
                </a:tc>
                <a:tc>
                  <a:txBody>
                    <a:bodyPr/>
                    <a:lstStyle/>
                    <a:p>
                      <a:pPr marR="292100" algn="ctr">
                        <a:lnSpc>
                          <a:spcPct val="112000"/>
                        </a:lnSpc>
                        <a:spcAft>
                          <a:spcPts val="0"/>
                        </a:spcAft>
                      </a:pPr>
                      <a:r>
                        <a:rPr lang="en-IN" sz="2400" b="1" smtClean="0">
                          <a:solidFill>
                            <a:schemeClr val="tx1"/>
                          </a:solidFill>
                          <a:effectLst/>
                        </a:rPr>
                        <a:t>Not Available</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1205</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1205</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2"/>
                  </a:ext>
                </a:extLst>
              </a:tr>
              <a:tr h="852896">
                <a:tc>
                  <a:txBody>
                    <a:bodyPr/>
                    <a:lstStyle/>
                    <a:p>
                      <a:pPr marR="292100" algn="just">
                        <a:lnSpc>
                          <a:spcPct val="112000"/>
                        </a:lnSpc>
                        <a:spcAft>
                          <a:spcPts val="0"/>
                        </a:spcAft>
                      </a:pPr>
                      <a:r>
                        <a:rPr lang="en-IN" sz="2400" b="1">
                          <a:solidFill>
                            <a:schemeClr val="tx1"/>
                          </a:solidFill>
                          <a:effectLst/>
                        </a:rPr>
                        <a:t>Maharashtra</a:t>
                      </a:r>
                      <a:endParaRPr lang="en-IN" sz="2400" b="1">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algn="ctr">
                        <a:lnSpc>
                          <a:spcPts val="1315"/>
                        </a:lnSpc>
                        <a:spcAft>
                          <a:spcPts val="0"/>
                        </a:spcAft>
                      </a:pPr>
                      <a:r>
                        <a:rPr lang="en-IN" sz="2400" b="1" dirty="0" smtClean="0">
                          <a:solidFill>
                            <a:schemeClr val="tx1"/>
                          </a:solidFill>
                          <a:effectLst/>
                        </a:rPr>
                        <a:t>4775</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solidFill>
                      <a:schemeClr val="accent1">
                        <a:lumMod val="60000"/>
                        <a:lumOff val="40000"/>
                      </a:schemeClr>
                    </a:solidFill>
                  </a:tcPr>
                </a:tc>
                <a:tc>
                  <a:txBody>
                    <a:bodyPr/>
                    <a:lstStyle/>
                    <a:p>
                      <a:pPr marR="292100" algn="ctr">
                        <a:lnSpc>
                          <a:spcPct val="112000"/>
                        </a:lnSpc>
                        <a:spcAft>
                          <a:spcPts val="0"/>
                        </a:spcAft>
                      </a:pPr>
                      <a:r>
                        <a:rPr lang="en-IN" sz="2400" b="1" dirty="0" smtClean="0">
                          <a:solidFill>
                            <a:schemeClr val="tx1"/>
                          </a:solidFill>
                          <a:effectLst/>
                        </a:rPr>
                        <a:t>Not Available</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Nil</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tc>
                  <a:txBody>
                    <a:bodyPr/>
                    <a:lstStyle/>
                    <a:p>
                      <a:pPr marR="292100" algn="ctr">
                        <a:lnSpc>
                          <a:spcPct val="112000"/>
                        </a:lnSpc>
                        <a:spcAft>
                          <a:spcPts val="0"/>
                        </a:spcAft>
                      </a:pPr>
                      <a:r>
                        <a:rPr lang="en-IN" sz="2400" b="1" dirty="0">
                          <a:solidFill>
                            <a:schemeClr val="tx1"/>
                          </a:solidFill>
                          <a:effectLst/>
                        </a:rPr>
                        <a:t>Nil</a:t>
                      </a:r>
                      <a:endParaRPr lang="en-IN" sz="2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211217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LVRT Status:</a:t>
            </a:r>
            <a:endParaRPr lang="en-IN" dirty="0"/>
          </a:p>
        </p:txBody>
      </p:sp>
      <p:sp>
        <p:nvSpPr>
          <p:cNvPr id="3" name="Content Placeholder 2"/>
          <p:cNvSpPr>
            <a:spLocks noGrp="1"/>
          </p:cNvSpPr>
          <p:nvPr>
            <p:ph idx="1"/>
          </p:nvPr>
        </p:nvSpPr>
        <p:spPr/>
        <p:txBody>
          <a:bodyPr/>
          <a:lstStyle/>
          <a:p>
            <a:r>
              <a:rPr lang="en-IN" dirty="0" smtClean="0"/>
              <a:t>Partial data of Gujarat and </a:t>
            </a:r>
            <a:r>
              <a:rPr lang="en-IN" dirty="0" err="1" smtClean="0"/>
              <a:t>Madhyapradesh</a:t>
            </a:r>
            <a:r>
              <a:rPr lang="en-IN" dirty="0" smtClean="0"/>
              <a:t> is provided. </a:t>
            </a:r>
          </a:p>
          <a:p>
            <a:r>
              <a:rPr lang="en-IN" dirty="0" smtClean="0"/>
              <a:t>No status received from Maharashtra SLDC. </a:t>
            </a:r>
          </a:p>
          <a:p>
            <a:r>
              <a:rPr lang="en-IN" dirty="0" smtClean="0"/>
              <a:t>All SLDCs at requested to provide data of LVRT compliance/exemption to WRPC and WRLDC.</a:t>
            </a:r>
          </a:p>
          <a:p>
            <a:r>
              <a:rPr lang="en-IN" dirty="0" smtClean="0"/>
              <a:t>All SLDCs shall inform the methodology adopted for ensuring compliance of LVRT regulations.</a:t>
            </a:r>
            <a:endParaRPr lang="en-IN" dirty="0"/>
          </a:p>
        </p:txBody>
      </p:sp>
    </p:spTree>
    <p:extLst>
      <p:ext uri="{BB962C8B-B14F-4D97-AF65-F5344CB8AC3E}">
        <p14:creationId xmlns:p14="http://schemas.microsoft.com/office/powerpoint/2010/main" val="37110778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579547" y="2024655"/>
          <a:ext cx="11088711" cy="2500630"/>
        </p:xfrm>
        <a:graphic>
          <a:graphicData uri="http://schemas.openxmlformats.org/drawingml/2006/table">
            <a:tbl>
              <a:tblPr firstRow="1" firstCol="1" bandRow="1">
                <a:tableStyleId>{5C22544A-7EE6-4342-B048-85BDC9FD1C3A}</a:tableStyleId>
              </a:tblPr>
              <a:tblGrid>
                <a:gridCol w="1059465">
                  <a:extLst>
                    <a:ext uri="{9D8B030D-6E8A-4147-A177-3AD203B41FA5}">
                      <a16:colId xmlns:a16="http://schemas.microsoft.com/office/drawing/2014/main" val="20000"/>
                    </a:ext>
                  </a:extLst>
                </a:gridCol>
                <a:gridCol w="1235155">
                  <a:extLst>
                    <a:ext uri="{9D8B030D-6E8A-4147-A177-3AD203B41FA5}">
                      <a16:colId xmlns:a16="http://schemas.microsoft.com/office/drawing/2014/main" val="20001"/>
                    </a:ext>
                  </a:extLst>
                </a:gridCol>
                <a:gridCol w="989189">
                  <a:extLst>
                    <a:ext uri="{9D8B030D-6E8A-4147-A177-3AD203B41FA5}">
                      <a16:colId xmlns:a16="http://schemas.microsoft.com/office/drawing/2014/main" val="20002"/>
                    </a:ext>
                  </a:extLst>
                </a:gridCol>
                <a:gridCol w="1067983">
                  <a:extLst>
                    <a:ext uri="{9D8B030D-6E8A-4147-A177-3AD203B41FA5}">
                      <a16:colId xmlns:a16="http://schemas.microsoft.com/office/drawing/2014/main" val="20003"/>
                    </a:ext>
                  </a:extLst>
                </a:gridCol>
                <a:gridCol w="1066919">
                  <a:extLst>
                    <a:ext uri="{9D8B030D-6E8A-4147-A177-3AD203B41FA5}">
                      <a16:colId xmlns:a16="http://schemas.microsoft.com/office/drawing/2014/main" val="20004"/>
                    </a:ext>
                  </a:extLst>
                </a:gridCol>
                <a:gridCol w="1175526">
                  <a:extLst>
                    <a:ext uri="{9D8B030D-6E8A-4147-A177-3AD203B41FA5}">
                      <a16:colId xmlns:a16="http://schemas.microsoft.com/office/drawing/2014/main" val="20005"/>
                    </a:ext>
                  </a:extLst>
                </a:gridCol>
                <a:gridCol w="2433043">
                  <a:extLst>
                    <a:ext uri="{9D8B030D-6E8A-4147-A177-3AD203B41FA5}">
                      <a16:colId xmlns:a16="http://schemas.microsoft.com/office/drawing/2014/main" val="20006"/>
                    </a:ext>
                  </a:extLst>
                </a:gridCol>
                <a:gridCol w="2061431">
                  <a:extLst>
                    <a:ext uri="{9D8B030D-6E8A-4147-A177-3AD203B41FA5}">
                      <a16:colId xmlns:a16="http://schemas.microsoft.com/office/drawing/2014/main" val="20007"/>
                    </a:ext>
                  </a:extLst>
                </a:gridCol>
              </a:tblGrid>
              <a:tr h="1204595">
                <a:tc>
                  <a:txBody>
                    <a:bodyPr/>
                    <a:lstStyle/>
                    <a:p>
                      <a:pPr>
                        <a:spcAft>
                          <a:spcPts val="0"/>
                        </a:spcAft>
                      </a:pPr>
                      <a:r>
                        <a:rPr lang="en-IN" sz="2000" dirty="0">
                          <a:effectLst/>
                        </a:rPr>
                        <a:t>Location</a:t>
                      </a:r>
                      <a:endParaRPr lang="en-IN" sz="20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Developer</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Pooling Station</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Turbine make</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Turbine type</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lgn="ctr">
                        <a:spcAft>
                          <a:spcPts val="0"/>
                        </a:spcAft>
                      </a:pPr>
                      <a:r>
                        <a:rPr lang="en-IN" sz="2000">
                          <a:effectLst/>
                        </a:rPr>
                        <a:t>Turbine</a:t>
                      </a:r>
                    </a:p>
                    <a:p>
                      <a:pPr algn="ctr">
                        <a:spcAft>
                          <a:spcPts val="0"/>
                        </a:spcAft>
                      </a:pPr>
                      <a:r>
                        <a:rPr lang="en-IN" sz="2000">
                          <a:effectLst/>
                        </a:rPr>
                        <a:t>Capacity</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If turbine commissioned before 15.04.2014, Expected date of completion of retrofitting</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If turbine commissioned after 15.04.2014 whether compliant to LVRT (Yes/No)</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extLst>
                  <a:ext uri="{0D108BD9-81ED-4DB2-BD59-A6C34878D82A}">
                    <a16:rowId xmlns:a16="http://schemas.microsoft.com/office/drawing/2014/main" val="10000"/>
                  </a:ext>
                </a:extLst>
              </a:tr>
              <a:tr h="295275">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extLst>
                  <a:ext uri="{0D108BD9-81ED-4DB2-BD59-A6C34878D82A}">
                    <a16:rowId xmlns:a16="http://schemas.microsoft.com/office/drawing/2014/main" val="10001"/>
                  </a:ext>
                </a:extLst>
              </a:tr>
              <a:tr h="367030">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dirty="0">
                          <a:effectLst/>
                        </a:rPr>
                        <a:t>…</a:t>
                      </a:r>
                      <a:endParaRPr lang="en-IN" sz="20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a:effectLst/>
                        </a:rPr>
                        <a:t>…</a:t>
                      </a:r>
                      <a:endParaRPr lang="en-IN" sz="200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tc>
                  <a:txBody>
                    <a:bodyPr/>
                    <a:lstStyle/>
                    <a:p>
                      <a:pPr>
                        <a:spcAft>
                          <a:spcPts val="0"/>
                        </a:spcAft>
                      </a:pPr>
                      <a:r>
                        <a:rPr lang="en-IN" sz="2000" dirty="0">
                          <a:effectLst/>
                        </a:rPr>
                        <a:t>…</a:t>
                      </a:r>
                      <a:endParaRPr lang="en-IN" sz="2000" dirty="0">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3" name="TextBox 2"/>
          <p:cNvSpPr txBox="1"/>
          <p:nvPr/>
        </p:nvSpPr>
        <p:spPr>
          <a:xfrm>
            <a:off x="644577" y="374754"/>
            <a:ext cx="9129010" cy="1200329"/>
          </a:xfrm>
          <a:prstGeom prst="rect">
            <a:avLst/>
          </a:prstGeom>
          <a:noFill/>
        </p:spPr>
        <p:txBody>
          <a:bodyPr wrap="square" rtlCol="0">
            <a:spAutoFit/>
          </a:bodyPr>
          <a:lstStyle/>
          <a:p>
            <a:r>
              <a:rPr lang="en-US" sz="3600" b="1" dirty="0" smtClean="0"/>
              <a:t>Format for Information of Wind Turbines and LVRT compliance</a:t>
            </a:r>
            <a:endParaRPr lang="en-US" sz="3600" b="1" dirty="0"/>
          </a:p>
        </p:txBody>
      </p:sp>
    </p:spTree>
    <p:extLst>
      <p:ext uri="{BB962C8B-B14F-4D97-AF65-F5344CB8AC3E}">
        <p14:creationId xmlns:p14="http://schemas.microsoft.com/office/powerpoint/2010/main" val="29233558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803903" cy="1325563"/>
          </a:xfrm>
        </p:spPr>
        <p:txBody>
          <a:bodyPr/>
          <a:lstStyle/>
          <a:p>
            <a:r>
              <a:rPr lang="en-IN" b="1" dirty="0" smtClean="0">
                <a:solidFill>
                  <a:srgbClr val="FF0000"/>
                </a:solidFill>
              </a:rPr>
              <a:t>Status of Forecasting of RES in Western </a:t>
            </a:r>
            <a:r>
              <a:rPr lang="en-IN" b="1" dirty="0">
                <a:solidFill>
                  <a:srgbClr val="FF0000"/>
                </a:solidFill>
              </a:rPr>
              <a:t>Region:</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1800213460"/>
              </p:ext>
            </p:extLst>
          </p:nvPr>
        </p:nvGraphicFramePr>
        <p:xfrm>
          <a:off x="1253765" y="1480011"/>
          <a:ext cx="9785022" cy="5001631"/>
        </p:xfrm>
        <a:graphic>
          <a:graphicData uri="http://schemas.openxmlformats.org/drawingml/2006/table">
            <a:tbl>
              <a:tblPr>
                <a:tableStyleId>{5C22544A-7EE6-4342-B048-85BDC9FD1C3A}</a:tableStyleId>
              </a:tblPr>
              <a:tblGrid>
                <a:gridCol w="3338965">
                  <a:extLst>
                    <a:ext uri="{9D8B030D-6E8A-4147-A177-3AD203B41FA5}">
                      <a16:colId xmlns:a16="http://schemas.microsoft.com/office/drawing/2014/main" val="20000"/>
                    </a:ext>
                  </a:extLst>
                </a:gridCol>
                <a:gridCol w="6446057">
                  <a:extLst>
                    <a:ext uri="{9D8B030D-6E8A-4147-A177-3AD203B41FA5}">
                      <a16:colId xmlns:a16="http://schemas.microsoft.com/office/drawing/2014/main" val="20001"/>
                    </a:ext>
                  </a:extLst>
                </a:gridCol>
              </a:tblGrid>
              <a:tr h="497716">
                <a:tc>
                  <a:txBody>
                    <a:bodyPr/>
                    <a:lstStyle/>
                    <a:p>
                      <a:pPr algn="ctr" fontAlgn="ctr"/>
                      <a:r>
                        <a:rPr lang="en-IN" sz="2400" b="1" u="none" strike="noStrike" dirty="0">
                          <a:effectLst/>
                        </a:rPr>
                        <a:t>State/Region</a:t>
                      </a:r>
                      <a:endParaRPr lang="en-IN" sz="2400" b="1"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b="1" u="none" strike="noStrike" dirty="0">
                          <a:effectLst/>
                        </a:rPr>
                        <a:t>Status of Forecasting</a:t>
                      </a:r>
                      <a:endParaRPr lang="en-IN" sz="2400" b="1"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0"/>
                  </a:ext>
                </a:extLst>
              </a:tr>
              <a:tr h="478755">
                <a:tc>
                  <a:txBody>
                    <a:bodyPr/>
                    <a:lstStyle/>
                    <a:p>
                      <a:pPr algn="ctr" fontAlgn="ctr"/>
                      <a:r>
                        <a:rPr lang="en-IN" sz="2400" u="none" strike="noStrike" dirty="0">
                          <a:effectLst/>
                        </a:rPr>
                        <a:t>Gujarat</a:t>
                      </a:r>
                      <a:endParaRPr lang="en-IN" sz="2400" b="0"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Wind Forecasting is </a:t>
                      </a:r>
                      <a:r>
                        <a:rPr lang="en-IN" sz="2400" u="none" strike="noStrike" dirty="0" smtClean="0">
                          <a:effectLst/>
                        </a:rPr>
                        <a:t>being done </a:t>
                      </a:r>
                      <a:r>
                        <a:rPr lang="en-IN" sz="2400" u="none" strike="noStrike" dirty="0">
                          <a:effectLst/>
                        </a:rPr>
                        <a:t>and shared with </a:t>
                      </a:r>
                      <a:r>
                        <a:rPr lang="en-IN" sz="2400" u="none" strike="noStrike" dirty="0" smtClean="0">
                          <a:effectLst/>
                        </a:rPr>
                        <a:t>WRLDC.</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1"/>
                  </a:ext>
                </a:extLst>
              </a:tr>
              <a:tr h="478755">
                <a:tc>
                  <a:txBody>
                    <a:bodyPr/>
                    <a:lstStyle/>
                    <a:p>
                      <a:pPr algn="ctr" fontAlgn="ctr"/>
                      <a:r>
                        <a:rPr lang="en-IN" sz="2400" u="none" strike="noStrike" dirty="0">
                          <a:effectLst/>
                        </a:rPr>
                        <a:t>Maharashtra</a:t>
                      </a:r>
                      <a:endParaRPr lang="en-IN" sz="2400" b="0"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Not Done</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2"/>
                  </a:ext>
                </a:extLst>
              </a:tr>
              <a:tr h="478755">
                <a:tc>
                  <a:txBody>
                    <a:bodyPr/>
                    <a:lstStyle/>
                    <a:p>
                      <a:pPr algn="ctr" fontAlgn="ctr"/>
                      <a:r>
                        <a:rPr lang="en-IN" sz="2400" u="none" strike="noStrike" dirty="0">
                          <a:effectLst/>
                        </a:rPr>
                        <a:t>Madhya Pradesh</a:t>
                      </a:r>
                      <a:endParaRPr lang="en-IN" sz="2400" b="0" i="0" u="none" strike="noStrike" dirty="0">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smtClean="0">
                          <a:effectLst/>
                        </a:rPr>
                        <a:t>Wind and Solar Forecasting is done and shared with WRLDC.</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3"/>
                  </a:ext>
                </a:extLst>
              </a:tr>
              <a:tr h="478755">
                <a:tc>
                  <a:txBody>
                    <a:bodyPr/>
                    <a:lstStyle/>
                    <a:p>
                      <a:pPr algn="ctr" fontAlgn="ctr"/>
                      <a:r>
                        <a:rPr lang="en-IN" sz="2400" u="none" strike="noStrike">
                          <a:effectLst/>
                        </a:rPr>
                        <a:t>Chhattisgarh</a:t>
                      </a:r>
                      <a:endParaRPr lang="en-IN" sz="2400" b="0" i="0" u="none" strike="noStrike">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Not Done</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4"/>
                  </a:ext>
                </a:extLst>
              </a:tr>
              <a:tr h="478755">
                <a:tc>
                  <a:txBody>
                    <a:bodyPr/>
                    <a:lstStyle/>
                    <a:p>
                      <a:pPr algn="ctr" fontAlgn="ctr"/>
                      <a:r>
                        <a:rPr lang="en-IN" sz="2400" u="none" strike="noStrike">
                          <a:effectLst/>
                        </a:rPr>
                        <a:t>Daman &amp; Diu</a:t>
                      </a:r>
                      <a:endParaRPr lang="en-IN" sz="2400" b="0" i="0" u="none" strike="noStrike">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Not Done</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5"/>
                  </a:ext>
                </a:extLst>
              </a:tr>
              <a:tr h="478755">
                <a:tc>
                  <a:txBody>
                    <a:bodyPr/>
                    <a:lstStyle/>
                    <a:p>
                      <a:pPr algn="ctr" fontAlgn="ctr"/>
                      <a:r>
                        <a:rPr lang="en-IN" sz="2400" u="none" strike="noStrike">
                          <a:effectLst/>
                        </a:rPr>
                        <a:t>DNH</a:t>
                      </a:r>
                      <a:endParaRPr lang="en-IN" sz="2400" b="0" i="0" u="none" strike="noStrike">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Not Done</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6"/>
                  </a:ext>
                </a:extLst>
              </a:tr>
              <a:tr h="805826">
                <a:tc>
                  <a:txBody>
                    <a:bodyPr/>
                    <a:lstStyle/>
                    <a:p>
                      <a:pPr algn="ctr" fontAlgn="ctr"/>
                      <a:r>
                        <a:rPr lang="en-IN" sz="2400" u="none" strike="noStrike">
                          <a:effectLst/>
                        </a:rPr>
                        <a:t>WRLDC</a:t>
                      </a:r>
                      <a:endParaRPr lang="en-IN" sz="2400" b="0" i="0" u="none" strike="noStrike">
                        <a:effectLst/>
                        <a:latin typeface="Arial" panose="020B0604020202020204" pitchFamily="34" charset="0"/>
                      </a:endParaRPr>
                    </a:p>
                  </a:txBody>
                  <a:tcPr marL="9525" marR="9525" marT="9525" marB="0" anchor="ctr">
                    <a:solidFill>
                      <a:schemeClr val="accent1">
                        <a:lumMod val="40000"/>
                        <a:lumOff val="60000"/>
                      </a:schemeClr>
                    </a:solidFill>
                  </a:tcPr>
                </a:tc>
                <a:tc>
                  <a:txBody>
                    <a:bodyPr/>
                    <a:lstStyle/>
                    <a:p>
                      <a:pPr algn="l" fontAlgn="b"/>
                      <a:r>
                        <a:rPr lang="en-IN" sz="2400" u="none" strike="noStrike" dirty="0">
                          <a:effectLst/>
                        </a:rPr>
                        <a:t>Pilot Project for forecasting of Maharashtra RES undertaken and is being done for around 50% of installed </a:t>
                      </a:r>
                      <a:r>
                        <a:rPr lang="en-IN" sz="2400" u="none" strike="noStrike" dirty="0" smtClean="0">
                          <a:effectLst/>
                        </a:rPr>
                        <a:t>capacity.</a:t>
                      </a:r>
                      <a:endParaRPr lang="en-IN" sz="2400" b="0" i="0" u="none" strike="noStrike" dirty="0">
                        <a:effectLst/>
                        <a:latin typeface="Arial" panose="020B0604020202020204" pitchFamily="34" charset="0"/>
                      </a:endParaRPr>
                    </a:p>
                  </a:txBody>
                  <a:tcPr marL="9525" marR="9525" marT="9525" marB="0" anchor="b">
                    <a:solidFill>
                      <a:schemeClr val="accent1">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31666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solidFill>
                  <a:srgbClr val="FF0000"/>
                </a:solidFill>
              </a:rPr>
              <a:t>FORECASTING OF RENEWABLE ENERGY</a:t>
            </a:r>
            <a:endParaRPr lang="en-IN" dirty="0"/>
          </a:p>
        </p:txBody>
      </p:sp>
      <p:sp>
        <p:nvSpPr>
          <p:cNvPr id="3" name="Content Placeholder 2"/>
          <p:cNvSpPr>
            <a:spLocks noGrp="1"/>
          </p:cNvSpPr>
          <p:nvPr>
            <p:ph idx="1"/>
          </p:nvPr>
        </p:nvSpPr>
        <p:spPr/>
        <p:txBody>
          <a:bodyPr/>
          <a:lstStyle/>
          <a:p>
            <a:r>
              <a:rPr lang="en-IN" dirty="0" smtClean="0"/>
              <a:t>SLDCs shall forecast wind and solar RES for better management and integration of RES.</a:t>
            </a:r>
          </a:p>
          <a:p>
            <a:pPr marL="0" indent="0">
              <a:buNone/>
            </a:pPr>
            <a:endParaRPr lang="en-IN" dirty="0"/>
          </a:p>
        </p:txBody>
      </p:sp>
    </p:spTree>
    <p:extLst>
      <p:ext uri="{BB962C8B-B14F-4D97-AF65-F5344CB8AC3E}">
        <p14:creationId xmlns:p14="http://schemas.microsoft.com/office/powerpoint/2010/main" val="2642432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rPr>
              <a:t>Voltage Regulation by RES:</a:t>
            </a:r>
            <a:endParaRPr lang="en-IN" b="1" dirty="0">
              <a:solidFill>
                <a:srgbClr val="FF0000"/>
              </a:solidFill>
            </a:endParaRPr>
          </a:p>
        </p:txBody>
      </p:sp>
      <p:sp>
        <p:nvSpPr>
          <p:cNvPr id="3" name="Content Placeholder 2"/>
          <p:cNvSpPr>
            <a:spLocks noGrp="1"/>
          </p:cNvSpPr>
          <p:nvPr>
            <p:ph idx="1"/>
          </p:nvPr>
        </p:nvSpPr>
        <p:spPr>
          <a:xfrm>
            <a:off x="838200" y="1825625"/>
            <a:ext cx="10515600" cy="2124206"/>
          </a:xfrm>
        </p:spPr>
        <p:txBody>
          <a:bodyPr>
            <a:normAutofit fontScale="92500" lnSpcReduction="10000"/>
          </a:bodyPr>
          <a:lstStyle/>
          <a:p>
            <a:r>
              <a:rPr lang="en-IN" dirty="0"/>
              <a:t>Most of the wind RES are connected on lower voltage level the grid. During the high wind season, the demand at lower voltage level is being met by wind RES resulting high voltages on many nodes of south Maharashtra and </a:t>
            </a:r>
            <a:r>
              <a:rPr lang="en-IN" dirty="0" err="1"/>
              <a:t>Madhyapradesh</a:t>
            </a:r>
            <a:r>
              <a:rPr lang="en-IN" dirty="0" smtClean="0"/>
              <a:t>.</a:t>
            </a:r>
          </a:p>
          <a:p>
            <a:r>
              <a:rPr lang="en-IN" dirty="0" smtClean="0"/>
              <a:t>The capability of reactive power drawl/injection by wind RES can be harnessed to support the grid for Voltage Management.</a:t>
            </a:r>
            <a:endParaRPr lang="en-IN" dirty="0"/>
          </a:p>
        </p:txBody>
      </p:sp>
    </p:spTree>
    <p:extLst>
      <p:ext uri="{BB962C8B-B14F-4D97-AF65-F5344CB8AC3E}">
        <p14:creationId xmlns:p14="http://schemas.microsoft.com/office/powerpoint/2010/main" val="17511403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839777305"/>
              </p:ext>
            </p:extLst>
          </p:nvPr>
        </p:nvGraphicFramePr>
        <p:xfrm>
          <a:off x="358219" y="867265"/>
          <a:ext cx="8501061" cy="584231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9355667" y="635000"/>
            <a:ext cx="2590800" cy="5632311"/>
          </a:xfrm>
          <a:prstGeom prst="rect">
            <a:avLst/>
          </a:prstGeom>
          <a:noFill/>
        </p:spPr>
        <p:txBody>
          <a:bodyPr wrap="square" rtlCol="0">
            <a:spAutoFit/>
          </a:bodyPr>
          <a:lstStyle/>
          <a:p>
            <a:r>
              <a:rPr lang="en-IN" dirty="0" smtClean="0"/>
              <a:t>1. High Voltage </a:t>
            </a:r>
            <a:r>
              <a:rPr lang="en-IN" dirty="0" err="1" smtClean="0"/>
              <a:t>Scenerio</a:t>
            </a:r>
            <a:r>
              <a:rPr lang="en-IN" dirty="0" smtClean="0"/>
              <a:t> is observed at Sub -station situated in areas with high density of  wind farms .</a:t>
            </a:r>
          </a:p>
          <a:p>
            <a:r>
              <a:rPr lang="en-IN" dirty="0" smtClean="0"/>
              <a:t>2. Voltage remained above 420 KV for </a:t>
            </a:r>
            <a:r>
              <a:rPr lang="en-IN" b="1" dirty="0" smtClean="0"/>
              <a:t>60-70% </a:t>
            </a:r>
            <a:r>
              <a:rPr lang="en-IN" dirty="0" smtClean="0"/>
              <a:t>of the time at  </a:t>
            </a:r>
            <a:r>
              <a:rPr lang="en-IN" dirty="0" err="1" smtClean="0"/>
              <a:t>Karad</a:t>
            </a:r>
            <a:r>
              <a:rPr lang="en-IN" dirty="0" smtClean="0"/>
              <a:t> and </a:t>
            </a:r>
            <a:r>
              <a:rPr lang="en-IN" dirty="0" err="1" smtClean="0"/>
              <a:t>Dhule</a:t>
            </a:r>
            <a:r>
              <a:rPr lang="en-IN" dirty="0" smtClean="0"/>
              <a:t> sub-station.</a:t>
            </a:r>
          </a:p>
          <a:p>
            <a:r>
              <a:rPr lang="en-IN" dirty="0" smtClean="0"/>
              <a:t>3. As the wind generation picks up during high wind season, overvoltage scenario observed in the sub-stations.</a:t>
            </a:r>
          </a:p>
          <a:p>
            <a:r>
              <a:rPr lang="en-IN" dirty="0" smtClean="0"/>
              <a:t>4. Reactive power injection/drawl capability of wind turbines can be used for voltage management in such scenarios.  </a:t>
            </a:r>
            <a:endParaRPr lang="en-IN" dirty="0"/>
          </a:p>
        </p:txBody>
      </p:sp>
      <p:sp>
        <p:nvSpPr>
          <p:cNvPr id="2" name="TextBox 1"/>
          <p:cNvSpPr txBox="1"/>
          <p:nvPr/>
        </p:nvSpPr>
        <p:spPr>
          <a:xfrm>
            <a:off x="377072" y="226243"/>
            <a:ext cx="8446417" cy="461665"/>
          </a:xfrm>
          <a:prstGeom prst="rect">
            <a:avLst/>
          </a:prstGeom>
          <a:noFill/>
        </p:spPr>
        <p:txBody>
          <a:bodyPr wrap="square" rtlCol="0">
            <a:spAutoFit/>
          </a:bodyPr>
          <a:lstStyle/>
          <a:p>
            <a:r>
              <a:rPr lang="en-IN" sz="2400" b="1" dirty="0" smtClean="0">
                <a:solidFill>
                  <a:srgbClr val="FF0000"/>
                </a:solidFill>
              </a:rPr>
              <a:t>High Voltage Scenario due to Wind: </a:t>
            </a:r>
            <a:endParaRPr lang="en-IN" dirty="0"/>
          </a:p>
        </p:txBody>
      </p:sp>
    </p:spTree>
    <p:extLst>
      <p:ext uri="{BB962C8B-B14F-4D97-AF65-F5344CB8AC3E}">
        <p14:creationId xmlns:p14="http://schemas.microsoft.com/office/powerpoint/2010/main" val="11897564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nvPr>
        </p:nvGraphicFramePr>
        <p:xfrm>
          <a:off x="838200" y="914400"/>
          <a:ext cx="10515600" cy="5765316"/>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4"/>
          <p:cNvSpPr txBox="1">
            <a:spLocks noGrp="1"/>
          </p:cNvSpPr>
          <p:nvPr>
            <p:ph type="title"/>
          </p:nvPr>
        </p:nvSpPr>
        <p:spPr>
          <a:xfrm>
            <a:off x="809920" y="391333"/>
            <a:ext cx="10515600" cy="424732"/>
          </a:xfrm>
          <a:prstGeom prst="rect">
            <a:avLst/>
          </a:prstGeom>
          <a:noFill/>
        </p:spPr>
        <p:txBody>
          <a:bodyPr wrap="square" rtlCol="0">
            <a:spAutoFit/>
          </a:bodyPr>
          <a:lstStyle/>
          <a:p>
            <a:r>
              <a:rPr lang="en-IN" sz="2400" b="1" dirty="0" smtClean="0">
                <a:solidFill>
                  <a:srgbClr val="FF0000"/>
                </a:solidFill>
              </a:rPr>
              <a:t>High Voltage Scenario due to Wind:</a:t>
            </a:r>
            <a:endParaRPr lang="en-IN" dirty="0"/>
          </a:p>
        </p:txBody>
      </p:sp>
    </p:spTree>
    <p:extLst>
      <p:ext uri="{BB962C8B-B14F-4D97-AF65-F5344CB8AC3E}">
        <p14:creationId xmlns:p14="http://schemas.microsoft.com/office/powerpoint/2010/main" val="24937807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25182" y="177640"/>
            <a:ext cx="8994098" cy="553998"/>
          </a:xfrm>
          <a:prstGeom prst="rect">
            <a:avLst/>
          </a:prstGeom>
          <a:noFill/>
        </p:spPr>
        <p:txBody>
          <a:bodyPr wrap="square" rtlCol="0">
            <a:spAutoFit/>
          </a:bodyPr>
          <a:lstStyle/>
          <a:p>
            <a:r>
              <a:rPr lang="en-US" sz="3000" b="1" dirty="0" smtClean="0">
                <a:solidFill>
                  <a:srgbClr val="FF0000"/>
                </a:solidFill>
              </a:rPr>
              <a:t>Solar Generation Targets by 2022 in Western Region:  </a:t>
            </a:r>
            <a:endParaRPr lang="en-US" sz="3000" b="1" dirty="0">
              <a:solidFill>
                <a:srgbClr val="FF0000"/>
              </a:solidFill>
            </a:endParaRPr>
          </a:p>
        </p:txBody>
      </p:sp>
      <p:pic>
        <p:nvPicPr>
          <p:cNvPr id="7" name="Picture 6"/>
          <p:cNvPicPr>
            <a:picLocks noChangeAspect="1"/>
          </p:cNvPicPr>
          <p:nvPr/>
        </p:nvPicPr>
        <p:blipFill>
          <a:blip r:embed="rId2"/>
          <a:stretch>
            <a:fillRect/>
          </a:stretch>
        </p:blipFill>
        <p:spPr>
          <a:xfrm>
            <a:off x="6704895" y="731639"/>
            <a:ext cx="5384074" cy="2925962"/>
          </a:xfrm>
          <a:prstGeom prst="rect">
            <a:avLst/>
          </a:prstGeom>
        </p:spPr>
      </p:pic>
      <p:graphicFrame>
        <p:nvGraphicFramePr>
          <p:cNvPr id="8" name="Chart 7"/>
          <p:cNvGraphicFramePr>
            <a:graphicFrameLocks/>
          </p:cNvGraphicFramePr>
          <p:nvPr>
            <p:extLst>
              <p:ext uri="{D42A27DB-BD31-4B8C-83A1-F6EECF244321}">
                <p14:modId xmlns:p14="http://schemas.microsoft.com/office/powerpoint/2010/main" val="807190219"/>
              </p:ext>
            </p:extLst>
          </p:nvPr>
        </p:nvGraphicFramePr>
        <p:xfrm>
          <a:off x="0" y="953037"/>
          <a:ext cx="6555346" cy="5074276"/>
        </p:xfrm>
        <a:graphic>
          <a:graphicData uri="http://schemas.openxmlformats.org/drawingml/2006/chart">
            <c:chart xmlns:c="http://schemas.openxmlformats.org/drawingml/2006/chart" xmlns:r="http://schemas.openxmlformats.org/officeDocument/2006/relationships" r:id="rId3"/>
          </a:graphicData>
        </a:graphic>
      </p:graphicFrame>
      <p:pic>
        <p:nvPicPr>
          <p:cNvPr id="10" name="Picture 9"/>
          <p:cNvPicPr>
            <a:picLocks noChangeAspect="1"/>
          </p:cNvPicPr>
          <p:nvPr/>
        </p:nvPicPr>
        <p:blipFill>
          <a:blip r:embed="rId4"/>
          <a:stretch>
            <a:fillRect/>
          </a:stretch>
        </p:blipFill>
        <p:spPr>
          <a:xfrm>
            <a:off x="6800045" y="3850002"/>
            <a:ext cx="5177307" cy="2755631"/>
          </a:xfrm>
          <a:prstGeom prst="rect">
            <a:avLst/>
          </a:prstGeom>
        </p:spPr>
      </p:pic>
    </p:spTree>
    <p:extLst>
      <p:ext uri="{BB962C8B-B14F-4D97-AF65-F5344CB8AC3E}">
        <p14:creationId xmlns:p14="http://schemas.microsoft.com/office/powerpoint/2010/main" val="26283786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b="1" dirty="0">
                <a:solidFill>
                  <a:srgbClr val="FF0000"/>
                </a:solidFill>
              </a:rPr>
              <a:t>Voltage Regulation by RES</a:t>
            </a:r>
            <a:r>
              <a:rPr lang="en-IN" sz="4000" b="1" dirty="0" smtClean="0">
                <a:solidFill>
                  <a:srgbClr val="FF0000"/>
                </a:solidFill>
              </a:rPr>
              <a:t>: Rates for VAR injection</a:t>
            </a:r>
            <a:endParaRPr lang="en-IN" sz="4000" dirty="0"/>
          </a:p>
        </p:txBody>
      </p:sp>
      <p:pic>
        <p:nvPicPr>
          <p:cNvPr id="4" name="Picture 3"/>
          <p:cNvPicPr>
            <a:picLocks noChangeAspect="1"/>
          </p:cNvPicPr>
          <p:nvPr/>
        </p:nvPicPr>
        <p:blipFill>
          <a:blip r:embed="rId2"/>
          <a:stretch>
            <a:fillRect/>
          </a:stretch>
        </p:blipFill>
        <p:spPr>
          <a:xfrm>
            <a:off x="1397000" y="1783549"/>
            <a:ext cx="7762846" cy="4735784"/>
          </a:xfrm>
          <a:prstGeom prst="rect">
            <a:avLst/>
          </a:prstGeom>
        </p:spPr>
      </p:pic>
    </p:spTree>
    <p:extLst>
      <p:ext uri="{BB962C8B-B14F-4D97-AF65-F5344CB8AC3E}">
        <p14:creationId xmlns:p14="http://schemas.microsoft.com/office/powerpoint/2010/main" val="36523880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solidFill>
                  <a:srgbClr val="FF0000"/>
                </a:solidFill>
              </a:rPr>
              <a:t>Voltage Regulation by RES:</a:t>
            </a:r>
            <a:endParaRPr lang="en-IN" dirty="0"/>
          </a:p>
        </p:txBody>
      </p:sp>
      <p:sp>
        <p:nvSpPr>
          <p:cNvPr id="3" name="Content Placeholder 2"/>
          <p:cNvSpPr>
            <a:spLocks noGrp="1"/>
          </p:cNvSpPr>
          <p:nvPr>
            <p:ph idx="1"/>
          </p:nvPr>
        </p:nvSpPr>
        <p:spPr/>
        <p:txBody>
          <a:bodyPr>
            <a:normAutofit/>
          </a:bodyPr>
          <a:lstStyle/>
          <a:p>
            <a:r>
              <a:rPr lang="en-IN" dirty="0" smtClean="0"/>
              <a:t>As per </a:t>
            </a:r>
            <a:r>
              <a:rPr lang="en-IN" dirty="0" err="1" smtClean="0"/>
              <a:t>MoM</a:t>
            </a:r>
            <a:r>
              <a:rPr lang="en-IN" dirty="0" smtClean="0"/>
              <a:t> of 2</a:t>
            </a:r>
            <a:r>
              <a:rPr lang="en-IN" baseline="30000" dirty="0" smtClean="0"/>
              <a:t>nd</a:t>
            </a:r>
            <a:r>
              <a:rPr lang="en-IN" dirty="0" smtClean="0"/>
              <a:t> REIF it was suggested that </a:t>
            </a:r>
            <a:r>
              <a:rPr lang="en-IN" dirty="0"/>
              <a:t>reactive charges are </a:t>
            </a:r>
            <a:r>
              <a:rPr lang="en-IN" dirty="0" smtClean="0"/>
              <a:t>to be made </a:t>
            </a:r>
            <a:r>
              <a:rPr lang="en-IN" dirty="0"/>
              <a:t>voltage dependent in line with the ISTS </a:t>
            </a:r>
            <a:r>
              <a:rPr lang="en-IN" dirty="0" smtClean="0"/>
              <a:t>reactive energy </a:t>
            </a:r>
            <a:r>
              <a:rPr lang="en-IN" dirty="0"/>
              <a:t>settlement instead linking it to power factor. </a:t>
            </a:r>
            <a:endParaRPr lang="en-IN" dirty="0" smtClean="0"/>
          </a:p>
          <a:p>
            <a:r>
              <a:rPr lang="en-IN" dirty="0" smtClean="0"/>
              <a:t>It </a:t>
            </a:r>
            <a:r>
              <a:rPr lang="en-IN" dirty="0"/>
              <a:t>was decided that the above suggestion could be forwarded to SERCs, </a:t>
            </a:r>
            <a:r>
              <a:rPr lang="en-IN" dirty="0" smtClean="0"/>
              <a:t>CEA and </a:t>
            </a:r>
            <a:r>
              <a:rPr lang="en-IN" dirty="0"/>
              <a:t>CERC</a:t>
            </a:r>
            <a:r>
              <a:rPr lang="en-IN" dirty="0" smtClean="0"/>
              <a:t>.</a:t>
            </a:r>
          </a:p>
          <a:p>
            <a:r>
              <a:rPr lang="en-IN" dirty="0" smtClean="0"/>
              <a:t>Members may inform any action taken in this regard. </a:t>
            </a:r>
            <a:endParaRPr lang="en-IN" dirty="0"/>
          </a:p>
        </p:txBody>
      </p:sp>
    </p:spTree>
    <p:extLst>
      <p:ext uri="{BB962C8B-B14F-4D97-AF65-F5344CB8AC3E}">
        <p14:creationId xmlns:p14="http://schemas.microsoft.com/office/powerpoint/2010/main" val="11572687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IN" sz="6000" dirty="0" smtClean="0">
                <a:solidFill>
                  <a:srgbClr val="FF0000"/>
                </a:solidFill>
              </a:rPr>
              <a:t>INTEGRATION OF NEW ISTS CONNECTED RENEWABLE ENERGY SOURCES</a:t>
            </a:r>
          </a:p>
          <a:p>
            <a:pPr marL="0" indent="0" algn="ctr">
              <a:buNone/>
            </a:pPr>
            <a:endParaRPr lang="en-IN" sz="6000" dirty="0">
              <a:solidFill>
                <a:srgbClr val="FF0000"/>
              </a:solidFill>
            </a:endParaRPr>
          </a:p>
        </p:txBody>
      </p:sp>
    </p:spTree>
    <p:extLst>
      <p:ext uri="{BB962C8B-B14F-4D97-AF65-F5344CB8AC3E}">
        <p14:creationId xmlns:p14="http://schemas.microsoft.com/office/powerpoint/2010/main" val="23399077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87400"/>
          </a:xfrm>
        </p:spPr>
        <p:txBody>
          <a:bodyPr/>
          <a:lstStyle/>
          <a:p>
            <a:r>
              <a:rPr lang="en-IN" sz="4800" b="1" dirty="0" smtClean="0">
                <a:solidFill>
                  <a:srgbClr val="FF0000"/>
                </a:solidFill>
              </a:rPr>
              <a:t>NEW RES YET TO BE CONNECTED TO ISTS</a:t>
            </a:r>
            <a:endParaRPr lang="en-IN" sz="4800"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78018586"/>
              </p:ext>
            </p:extLst>
          </p:nvPr>
        </p:nvGraphicFramePr>
        <p:xfrm>
          <a:off x="400050" y="1009650"/>
          <a:ext cx="11601450" cy="5814351"/>
        </p:xfrm>
        <a:graphic>
          <a:graphicData uri="http://schemas.openxmlformats.org/drawingml/2006/table">
            <a:tbl>
              <a:tblPr>
                <a:tableStyleId>{5C22544A-7EE6-4342-B048-85BDC9FD1C3A}</a:tableStyleId>
              </a:tblPr>
              <a:tblGrid>
                <a:gridCol w="862562">
                  <a:extLst>
                    <a:ext uri="{9D8B030D-6E8A-4147-A177-3AD203B41FA5}">
                      <a16:colId xmlns:a16="http://schemas.microsoft.com/office/drawing/2014/main" val="20000"/>
                    </a:ext>
                  </a:extLst>
                </a:gridCol>
                <a:gridCol w="3169912">
                  <a:extLst>
                    <a:ext uri="{9D8B030D-6E8A-4147-A177-3AD203B41FA5}">
                      <a16:colId xmlns:a16="http://schemas.microsoft.com/office/drawing/2014/main" val="20001"/>
                    </a:ext>
                  </a:extLst>
                </a:gridCol>
                <a:gridCol w="1380099">
                  <a:extLst>
                    <a:ext uri="{9D8B030D-6E8A-4147-A177-3AD203B41FA5}">
                      <a16:colId xmlns:a16="http://schemas.microsoft.com/office/drawing/2014/main" val="20002"/>
                    </a:ext>
                  </a:extLst>
                </a:gridCol>
                <a:gridCol w="1380099">
                  <a:extLst>
                    <a:ext uri="{9D8B030D-6E8A-4147-A177-3AD203B41FA5}">
                      <a16:colId xmlns:a16="http://schemas.microsoft.com/office/drawing/2014/main" val="20003"/>
                    </a:ext>
                  </a:extLst>
                </a:gridCol>
                <a:gridCol w="1811380">
                  <a:extLst>
                    <a:ext uri="{9D8B030D-6E8A-4147-A177-3AD203B41FA5}">
                      <a16:colId xmlns:a16="http://schemas.microsoft.com/office/drawing/2014/main" val="20004"/>
                    </a:ext>
                  </a:extLst>
                </a:gridCol>
                <a:gridCol w="2997398">
                  <a:extLst>
                    <a:ext uri="{9D8B030D-6E8A-4147-A177-3AD203B41FA5}">
                      <a16:colId xmlns:a16="http://schemas.microsoft.com/office/drawing/2014/main" val="20005"/>
                    </a:ext>
                  </a:extLst>
                </a:gridCol>
              </a:tblGrid>
              <a:tr h="435788">
                <a:tc>
                  <a:txBody>
                    <a:bodyPr/>
                    <a:lstStyle/>
                    <a:p>
                      <a:pPr algn="l" fontAlgn="ctr"/>
                      <a:r>
                        <a:rPr lang="en-IN" sz="1400" b="1" u="none" strike="noStrike" dirty="0" err="1">
                          <a:solidFill>
                            <a:srgbClr val="7030A0"/>
                          </a:solidFill>
                          <a:effectLst/>
                        </a:rPr>
                        <a:t>Sl.No</a:t>
                      </a:r>
                      <a:r>
                        <a:rPr lang="en-IN" sz="1400" b="1" u="none" strike="noStrike" dirty="0">
                          <a:solidFill>
                            <a:srgbClr val="7030A0"/>
                          </a:solidFill>
                          <a:effectLst/>
                        </a:rPr>
                        <a:t>.</a:t>
                      </a:r>
                      <a:endParaRPr lang="en-IN" sz="1400" b="1" i="0" u="none" strike="noStrike" dirty="0">
                        <a:solidFill>
                          <a:srgbClr val="7030A0"/>
                        </a:solidFill>
                        <a:effectLst/>
                        <a:latin typeface="Arial" panose="020B0604020202020204" pitchFamily="34" charset="0"/>
                      </a:endParaRPr>
                    </a:p>
                  </a:txBody>
                  <a:tcPr marL="7264" marR="7264" marT="7264" marB="0" anchor="ctr"/>
                </a:tc>
                <a:tc>
                  <a:txBody>
                    <a:bodyPr/>
                    <a:lstStyle/>
                    <a:p>
                      <a:pPr algn="l" fontAlgn="ctr"/>
                      <a:r>
                        <a:rPr lang="en-IN" sz="1400" b="1" u="none" strike="noStrike">
                          <a:effectLst/>
                        </a:rPr>
                        <a:t>Organization Name</a:t>
                      </a:r>
                      <a:endParaRPr lang="en-IN" sz="1400" b="1" i="0" u="none" strike="noStrike">
                        <a:solidFill>
                          <a:srgbClr val="9F6000"/>
                        </a:solidFill>
                        <a:effectLst/>
                        <a:latin typeface="Arial" panose="020B0604020202020204" pitchFamily="34" charset="0"/>
                      </a:endParaRPr>
                    </a:p>
                  </a:txBody>
                  <a:tcPr marL="7264" marR="7264" marT="7264" marB="0" anchor="ctr"/>
                </a:tc>
                <a:tc>
                  <a:txBody>
                    <a:bodyPr/>
                    <a:lstStyle/>
                    <a:p>
                      <a:pPr algn="l" fontAlgn="ctr"/>
                      <a:r>
                        <a:rPr lang="en-IN" sz="1400" b="1" u="none" strike="noStrike">
                          <a:effectLst/>
                        </a:rPr>
                        <a:t>Generating Station Location</a:t>
                      </a:r>
                      <a:endParaRPr lang="en-IN" sz="1400" b="1" i="0" u="none" strike="noStrike">
                        <a:solidFill>
                          <a:srgbClr val="9F6000"/>
                        </a:solidFill>
                        <a:effectLst/>
                        <a:latin typeface="Arial" panose="020B0604020202020204" pitchFamily="34" charset="0"/>
                      </a:endParaRPr>
                    </a:p>
                  </a:txBody>
                  <a:tcPr marL="7264" marR="7264" marT="7264" marB="0" anchor="ctr"/>
                </a:tc>
                <a:tc>
                  <a:txBody>
                    <a:bodyPr/>
                    <a:lstStyle/>
                    <a:p>
                      <a:pPr algn="l" fontAlgn="ctr"/>
                      <a:r>
                        <a:rPr lang="en-IN" sz="1400" b="1" u="none" strike="noStrike" dirty="0" smtClean="0">
                          <a:effectLst/>
                        </a:rPr>
                        <a:t>Capacity in MW</a:t>
                      </a:r>
                      <a:endParaRPr lang="en-IN" sz="1400" b="1" i="0" u="none" strike="noStrike" dirty="0">
                        <a:solidFill>
                          <a:srgbClr val="9F6000"/>
                        </a:solidFill>
                        <a:effectLst/>
                        <a:latin typeface="Arial" panose="020B0604020202020204" pitchFamily="34" charset="0"/>
                      </a:endParaRPr>
                    </a:p>
                  </a:txBody>
                  <a:tcPr marL="7264" marR="7264" marT="7264" marB="0" anchor="ctr"/>
                </a:tc>
                <a:tc>
                  <a:txBody>
                    <a:bodyPr/>
                    <a:lstStyle/>
                    <a:p>
                      <a:pPr algn="l" fontAlgn="ctr"/>
                      <a:r>
                        <a:rPr lang="en-IN" sz="1400" b="1" u="none" strike="noStrike">
                          <a:effectLst/>
                        </a:rPr>
                        <a:t>Date from connectivity reqd</a:t>
                      </a:r>
                      <a:endParaRPr lang="en-IN" sz="1400" b="1" i="0" u="none" strike="noStrike">
                        <a:solidFill>
                          <a:srgbClr val="9F6000"/>
                        </a:solidFill>
                        <a:effectLst/>
                        <a:latin typeface="Arial" panose="020B0604020202020204" pitchFamily="34" charset="0"/>
                      </a:endParaRPr>
                    </a:p>
                  </a:txBody>
                  <a:tcPr marL="7264" marR="7264" marT="7264" marB="0" anchor="ctr"/>
                </a:tc>
                <a:tc>
                  <a:txBody>
                    <a:bodyPr/>
                    <a:lstStyle/>
                    <a:p>
                      <a:pPr algn="l" fontAlgn="ctr"/>
                      <a:r>
                        <a:rPr lang="en-IN" sz="1400" b="1" u="none" strike="noStrike" dirty="0">
                          <a:effectLst/>
                        </a:rPr>
                        <a:t>Granted connectivity for</a:t>
                      </a:r>
                      <a:endParaRPr lang="en-IN" sz="1400" b="1" i="0" u="none" strike="noStrike" dirty="0">
                        <a:solidFill>
                          <a:srgbClr val="9F6000"/>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0"/>
                  </a:ext>
                </a:extLst>
              </a:tr>
              <a:tr h="360060">
                <a:tc>
                  <a:txBody>
                    <a:bodyPr/>
                    <a:lstStyle/>
                    <a:p>
                      <a:pPr algn="l" fontAlgn="ctr"/>
                      <a:r>
                        <a:rPr lang="en-IN" sz="1400" u="none" strike="noStrike" dirty="0">
                          <a:effectLst/>
                        </a:rPr>
                        <a:t>1</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WIND WORLD (INDIA) LTD MUMBAI</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Bhuj</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500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31-Mar-17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500</a:t>
                      </a:r>
                      <a:endParaRPr lang="en-IN" sz="1400" b="0" i="0" u="none" strike="noStrike">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1"/>
                  </a:ext>
                </a:extLst>
              </a:tr>
              <a:tr h="378944">
                <a:tc>
                  <a:txBody>
                    <a:bodyPr/>
                    <a:lstStyle/>
                    <a:p>
                      <a:pPr algn="l" fontAlgn="ctr"/>
                      <a:r>
                        <a:rPr lang="en-IN" sz="1400" u="none" strike="noStrike">
                          <a:effectLst/>
                        </a:rPr>
                        <a:t>2</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INOX WIND INFRASTRUCTURE SERVICES LIMITED</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KACHCHH</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500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30-Jul-17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500</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2"/>
                  </a:ext>
                </a:extLst>
              </a:tr>
              <a:tr h="227367">
                <a:tc>
                  <a:txBody>
                    <a:bodyPr/>
                    <a:lstStyle/>
                    <a:p>
                      <a:pPr algn="l" fontAlgn="ctr"/>
                      <a:r>
                        <a:rPr lang="en-IN" sz="1400" u="none" strike="noStrike" dirty="0">
                          <a:effectLst/>
                        </a:rPr>
                        <a:t>3</a:t>
                      </a:r>
                      <a:endParaRPr lang="en-IN" sz="14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a:txBody>
                    <a:bodyPr/>
                    <a:lstStyle/>
                    <a:p>
                      <a:pPr algn="l" fontAlgn="ctr"/>
                      <a:r>
                        <a:rPr lang="en-IN" sz="1400" u="none" strike="noStrike">
                          <a:effectLst/>
                        </a:rPr>
                        <a:t>Kachchh</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500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01-Jul-17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500</a:t>
                      </a:r>
                      <a:endParaRPr lang="en-IN" sz="1400" b="0" i="0" u="none" strike="noStrike">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3"/>
                  </a:ext>
                </a:extLst>
              </a:tr>
              <a:tr h="227367">
                <a:tc>
                  <a:txBody>
                    <a:bodyPr/>
                    <a:lstStyle/>
                    <a:p>
                      <a:pPr algn="l" fontAlgn="ctr"/>
                      <a:r>
                        <a:rPr lang="en-IN" sz="1400" u="none" strike="noStrike">
                          <a:effectLst/>
                        </a:rPr>
                        <a:t>4</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GAMESA RENEWABLE PVT LTD</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Bhuj</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100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31-Mar-17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100</a:t>
                      </a:r>
                      <a:endParaRPr lang="en-IN" sz="1400" b="0" i="0" u="none" strike="noStrike">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4"/>
                  </a:ext>
                </a:extLst>
              </a:tr>
              <a:tr h="297939">
                <a:tc>
                  <a:txBody>
                    <a:bodyPr/>
                    <a:lstStyle/>
                    <a:p>
                      <a:pPr algn="l" fontAlgn="ctr"/>
                      <a:r>
                        <a:rPr lang="en-IN" sz="1400" u="none" strike="noStrike" dirty="0">
                          <a:effectLst/>
                        </a:rPr>
                        <a:t>5</a:t>
                      </a:r>
                      <a:endParaRPr lang="en-IN" sz="14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a:txBody>
                    <a:bodyPr/>
                    <a:lstStyle/>
                    <a:p>
                      <a:pPr algn="l" fontAlgn="ctr"/>
                      <a:r>
                        <a:rPr lang="en-IN" sz="1400" u="none" strike="noStrike" dirty="0">
                          <a:effectLst/>
                        </a:rPr>
                        <a:t>DHAR</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218</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31-Mar-17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Accepted and under process</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5"/>
                  </a:ext>
                </a:extLst>
              </a:tr>
              <a:tr h="218608">
                <a:tc>
                  <a:txBody>
                    <a:bodyPr/>
                    <a:lstStyle/>
                    <a:p>
                      <a:pPr algn="l" fontAlgn="ctr"/>
                      <a:r>
                        <a:rPr lang="en-IN" sz="1400" u="none" strike="noStrike">
                          <a:effectLst/>
                        </a:rPr>
                        <a:t>6</a:t>
                      </a:r>
                      <a:endParaRPr lang="en-IN" sz="1400" b="0" i="0" u="none" strike="noStrike">
                        <a:solidFill>
                          <a:srgbClr val="3D3D3D"/>
                        </a:solidFill>
                        <a:effectLst/>
                        <a:latin typeface="Arial" panose="020B0604020202020204" pitchFamily="34" charset="0"/>
                      </a:endParaRPr>
                    </a:p>
                  </a:txBody>
                  <a:tcPr marL="7264" marR="7264" marT="7264" marB="0" anchor="ctr"/>
                </a:tc>
                <a:tc rowSpan="6">
                  <a:txBody>
                    <a:bodyPr/>
                    <a:lstStyle/>
                    <a:p>
                      <a:pPr algn="l" fontAlgn="ctr"/>
                      <a:r>
                        <a:rPr lang="en-IN" sz="1400" u="none" strike="noStrike" dirty="0">
                          <a:effectLst/>
                        </a:rPr>
                        <a:t>KP ENERGY LIMITED</a:t>
                      </a:r>
                      <a:endParaRPr lang="en-IN" sz="1400" b="0" i="0" u="none" strike="noStrike" dirty="0">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a:effectLst/>
                        </a:rPr>
                        <a:t>Kutch</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400</a:t>
                      </a:r>
                      <a:endParaRPr lang="en-IN" sz="1400" b="0" i="0" u="none" strike="noStrike" dirty="0">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a:effectLst/>
                        </a:rPr>
                        <a:t>25-May-17</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Accepted and under process</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6"/>
                  </a:ext>
                </a:extLst>
              </a:tr>
              <a:tr h="160336">
                <a:tc rowSpan="2">
                  <a:txBody>
                    <a:bodyPr/>
                    <a:lstStyle/>
                    <a:p>
                      <a:pPr algn="l" fontAlgn="ctr"/>
                      <a:r>
                        <a:rPr lang="en-IN" sz="1400" u="none" strike="noStrike" dirty="0">
                          <a:effectLst/>
                        </a:rPr>
                        <a:t>7</a:t>
                      </a:r>
                      <a:endParaRPr lang="en-IN" sz="14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extLst>
                  <a:ext uri="{0D108BD9-81ED-4DB2-BD59-A6C34878D82A}">
                    <a16:rowId xmlns:a16="http://schemas.microsoft.com/office/drawing/2014/main" val="10007"/>
                  </a:ext>
                </a:extLst>
              </a:tr>
              <a:tr h="238301">
                <a:tc vMerge="1">
                  <a:txBody>
                    <a:bodyPr/>
                    <a:lstStyle/>
                    <a:p>
                      <a:pPr algn="r" fontAlgn="ctr"/>
                      <a:endParaRPr lang="en-IN" sz="8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rowSpan="2">
                  <a:txBody>
                    <a:bodyPr/>
                    <a:lstStyle/>
                    <a:p>
                      <a:pPr algn="l" fontAlgn="ctr"/>
                      <a:r>
                        <a:rPr lang="en-IN" sz="1400" u="none" strike="noStrike">
                          <a:effectLst/>
                        </a:rPr>
                        <a:t>Kutch</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a:effectLst/>
                        </a:rPr>
                        <a:t>400</a:t>
                      </a:r>
                      <a:endParaRPr lang="en-IN" sz="1400" b="0" i="0" u="none" strike="noStrike">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25-May-17</a:t>
                      </a:r>
                      <a:endParaRPr lang="en-IN" sz="1400" b="0" i="0" u="none" strike="noStrike" dirty="0">
                        <a:solidFill>
                          <a:srgbClr val="3D3D3D"/>
                        </a:solidFill>
                        <a:effectLst/>
                        <a:latin typeface="Arial" panose="020B0604020202020204" pitchFamily="34" charset="0"/>
                      </a:endParaRPr>
                    </a:p>
                  </a:txBody>
                  <a:tcPr marL="7264" marR="7264" marT="7264" marB="0" anchor="ctr"/>
                </a:tc>
                <a:tc rowSpan="2">
                  <a:txBody>
                    <a:bodyPr/>
                    <a:lstStyle/>
                    <a:p>
                      <a:pPr algn="l" fontAlgn="ctr"/>
                      <a:r>
                        <a:rPr lang="en-IN" sz="1400" u="none" strike="noStrike" dirty="0">
                          <a:effectLst/>
                        </a:rPr>
                        <a:t>Accepted and under process</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08"/>
                  </a:ext>
                </a:extLst>
              </a:tr>
              <a:tr h="44099">
                <a:tc rowSpan="2">
                  <a:txBody>
                    <a:bodyPr/>
                    <a:lstStyle/>
                    <a:p>
                      <a:pPr algn="l" fontAlgn="ctr"/>
                      <a:r>
                        <a:rPr lang="en-IN" sz="1400" u="none" strike="noStrike" dirty="0">
                          <a:effectLst/>
                        </a:rPr>
                        <a:t>8</a:t>
                      </a:r>
                      <a:endParaRPr lang="en-IN" sz="14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tc vMerge="1">
                  <a:txBody>
                    <a:bodyPr/>
                    <a:lstStyle/>
                    <a:p>
                      <a:endParaRPr lang="en-IN"/>
                    </a:p>
                  </a:txBody>
                  <a:tcPr/>
                </a:tc>
                <a:extLst>
                  <a:ext uri="{0D108BD9-81ED-4DB2-BD59-A6C34878D82A}">
                    <a16:rowId xmlns:a16="http://schemas.microsoft.com/office/drawing/2014/main" val="10009"/>
                  </a:ext>
                </a:extLst>
              </a:tr>
              <a:tr h="378944">
                <a:tc vMerge="1">
                  <a:txBody>
                    <a:bodyPr/>
                    <a:lstStyle/>
                    <a:p>
                      <a:pPr algn="r" fontAlgn="ctr"/>
                      <a:endParaRPr lang="en-IN" sz="800" b="0" i="0" u="none" strike="noStrike">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a:txBody>
                    <a:bodyPr/>
                    <a:lstStyle/>
                    <a:p>
                      <a:pPr algn="l" fontAlgn="ctr"/>
                      <a:r>
                        <a:rPr lang="en-IN" sz="1400" u="none" strike="noStrike">
                          <a:effectLst/>
                        </a:rPr>
                        <a:t>Kutch</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400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25-May-17</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Awaiting for Acceptance</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0"/>
                  </a:ext>
                </a:extLst>
              </a:tr>
              <a:tr h="297077">
                <a:tc>
                  <a:txBody>
                    <a:bodyPr/>
                    <a:lstStyle/>
                    <a:p>
                      <a:pPr algn="l" fontAlgn="ctr"/>
                      <a:r>
                        <a:rPr lang="en-IN" sz="1400" u="none" strike="noStrike" dirty="0">
                          <a:effectLst/>
                        </a:rPr>
                        <a:t>9</a:t>
                      </a:r>
                      <a:endParaRPr lang="en-IN" sz="1400" b="0" i="0" u="none" strike="noStrike" dirty="0">
                        <a:solidFill>
                          <a:srgbClr val="3D3D3D"/>
                        </a:solidFill>
                        <a:effectLst/>
                        <a:latin typeface="Arial" panose="020B0604020202020204" pitchFamily="34" charset="0"/>
                      </a:endParaRPr>
                    </a:p>
                  </a:txBody>
                  <a:tcPr marL="7264" marR="7264" marT="7264" marB="0" anchor="ctr"/>
                </a:tc>
                <a:tc vMerge="1">
                  <a:txBody>
                    <a:bodyPr/>
                    <a:lstStyle/>
                    <a:p>
                      <a:endParaRPr lang="en-IN"/>
                    </a:p>
                  </a:txBody>
                  <a:tcPr/>
                </a:tc>
                <a:tc>
                  <a:txBody>
                    <a:bodyPr/>
                    <a:lstStyle/>
                    <a:p>
                      <a:pPr algn="l" fontAlgn="ctr"/>
                      <a:r>
                        <a:rPr lang="en-IN" sz="1400" u="none" strike="noStrike" dirty="0">
                          <a:effectLst/>
                        </a:rPr>
                        <a:t>Kutch</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400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25-May-17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Awaiting for Acceptance</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1"/>
                  </a:ext>
                </a:extLst>
              </a:tr>
              <a:tr h="360060">
                <a:tc>
                  <a:txBody>
                    <a:bodyPr/>
                    <a:lstStyle/>
                    <a:p>
                      <a:pPr algn="l" fontAlgn="ctr"/>
                      <a:r>
                        <a:rPr lang="en-IN" sz="1400" u="none" strike="noStrike">
                          <a:effectLst/>
                        </a:rPr>
                        <a:t>10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GUJARAT POWER CORPORATION LIMITED</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BANASKANTHA</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700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31-Dec-17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700</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2"/>
                  </a:ext>
                </a:extLst>
              </a:tr>
              <a:tr h="347200">
                <a:tc>
                  <a:txBody>
                    <a:bodyPr/>
                    <a:lstStyle/>
                    <a:p>
                      <a:pPr algn="l" fontAlgn="ctr"/>
                      <a:r>
                        <a:rPr lang="en-IN" sz="1400" u="none" strike="noStrike">
                          <a:effectLst/>
                        </a:rPr>
                        <a:t>11</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RENEW POWER VENTURES PRIVATE LIMITED</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Kutch</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400</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15-Dec-17</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400</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3"/>
                  </a:ext>
                </a:extLst>
              </a:tr>
              <a:tr h="378944">
                <a:tc>
                  <a:txBody>
                    <a:bodyPr/>
                    <a:lstStyle/>
                    <a:p>
                      <a:pPr algn="l" fontAlgn="ctr"/>
                      <a:r>
                        <a:rPr lang="en-IN" sz="1400" u="none" strike="noStrike">
                          <a:effectLst/>
                        </a:rPr>
                        <a:t>12</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REWA ULTRA MEGA SOLAR LIMITED</a:t>
                      </a:r>
                      <a:endParaRPr lang="en-IN" sz="1400" b="0" i="0" u="none" strike="noStrike">
                        <a:solidFill>
                          <a:srgbClr val="000000"/>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Rewa</a:t>
                      </a:r>
                      <a:endParaRPr lang="en-IN" sz="1400" b="0" i="0" u="none" strike="noStrike">
                        <a:solidFill>
                          <a:srgbClr val="000000"/>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500</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31-Mar-17</a:t>
                      </a:r>
                      <a:endParaRPr lang="en-IN" sz="1400" b="0" i="0" u="none" strike="noStrike" dirty="0">
                        <a:solidFill>
                          <a:srgbClr val="000000"/>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750</a:t>
                      </a:r>
                      <a:endParaRPr lang="en-IN" sz="1400" b="0" i="0" u="none" strike="noStrike" dirty="0">
                        <a:solidFill>
                          <a:srgbClr val="000000"/>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4"/>
                  </a:ext>
                </a:extLst>
              </a:tr>
              <a:tr h="248513">
                <a:tc>
                  <a:txBody>
                    <a:bodyPr/>
                    <a:lstStyle/>
                    <a:p>
                      <a:pPr algn="l" fontAlgn="ctr"/>
                      <a:r>
                        <a:rPr lang="en-IN" sz="1400" u="none" strike="noStrike">
                          <a:effectLst/>
                        </a:rPr>
                        <a:t>13</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KADAPA WIND FARMS PRIVATE LIMITED</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BHUJ</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100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31-Mar-17</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Accepted and under process</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5"/>
                  </a:ext>
                </a:extLst>
              </a:tr>
              <a:tr h="563002">
                <a:tc>
                  <a:txBody>
                    <a:bodyPr/>
                    <a:lstStyle/>
                    <a:p>
                      <a:pPr algn="l" fontAlgn="ctr"/>
                      <a:r>
                        <a:rPr lang="en-IN" sz="1400" u="none" strike="noStrike" dirty="0">
                          <a:effectLst/>
                        </a:rPr>
                        <a:t>14</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SRI MARUTI WIND PARK (MENDIGIRI) PRIVATE LIMITED</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Kucth District</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a:effectLst/>
                        </a:rPr>
                        <a:t>400</a:t>
                      </a:r>
                      <a:endParaRPr lang="en-IN" sz="1400" b="0" i="0" u="none" strike="noStrike">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20-Jun-17</a:t>
                      </a: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u="none" strike="noStrike" dirty="0">
                          <a:effectLst/>
                        </a:rPr>
                        <a:t>Awaiting for Acceptance</a:t>
                      </a: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6"/>
                  </a:ext>
                </a:extLst>
              </a:tr>
              <a:tr h="563002">
                <a:tc>
                  <a:txBody>
                    <a:bodyPr/>
                    <a:lstStyle/>
                    <a:p>
                      <a:pPr algn="l" fontAlgn="ctr"/>
                      <a:endParaRPr lang="en-IN" sz="1400" b="0" i="0" u="none" strike="noStrike" dirty="0">
                        <a:solidFill>
                          <a:srgbClr val="3D3D3D"/>
                        </a:solidFill>
                        <a:effectLst/>
                        <a:latin typeface="Arial" panose="020B0604020202020204" pitchFamily="34" charset="0"/>
                      </a:endParaRPr>
                    </a:p>
                  </a:txBody>
                  <a:tcPr marL="7264" marR="7264" marT="7264" marB="0" anchor="ctr"/>
                </a:tc>
                <a:tc>
                  <a:txBody>
                    <a:bodyPr/>
                    <a:lstStyle/>
                    <a:p>
                      <a:pPr algn="l" fontAlgn="ctr"/>
                      <a:r>
                        <a:rPr lang="en-IN" sz="1400" b="1" i="0" u="none" strike="noStrike" dirty="0" smtClean="0">
                          <a:solidFill>
                            <a:schemeClr val="tx1"/>
                          </a:solidFill>
                          <a:effectLst/>
                          <a:latin typeface="Arial" panose="020B0604020202020204" pitchFamily="34" charset="0"/>
                        </a:rPr>
                        <a:t>Total Capacity to be connected by Dec.’17</a:t>
                      </a:r>
                      <a:endParaRPr lang="en-IN" sz="1400" b="1" i="0" u="none" strike="noStrike" dirty="0">
                        <a:solidFill>
                          <a:schemeClr val="tx1"/>
                        </a:solidFill>
                        <a:effectLst/>
                        <a:latin typeface="Arial" panose="020B0604020202020204" pitchFamily="34" charset="0"/>
                      </a:endParaRPr>
                    </a:p>
                  </a:txBody>
                  <a:tcPr marL="7264" marR="7264" marT="7264" marB="0" anchor="ctr"/>
                </a:tc>
                <a:tc>
                  <a:txBody>
                    <a:bodyPr/>
                    <a:lstStyle/>
                    <a:p>
                      <a:pPr algn="l" fontAlgn="ctr"/>
                      <a:endParaRPr lang="en-IN" sz="1400" b="1" i="0" u="none" strike="noStrike" dirty="0">
                        <a:solidFill>
                          <a:schemeClr val="tx1"/>
                        </a:solidFill>
                        <a:effectLst/>
                        <a:latin typeface="Arial" panose="020B0604020202020204" pitchFamily="34" charset="0"/>
                      </a:endParaRPr>
                    </a:p>
                  </a:txBody>
                  <a:tcPr marL="7264" marR="7264" marT="7264" marB="0" anchor="ctr"/>
                </a:tc>
                <a:tc>
                  <a:txBody>
                    <a:bodyPr/>
                    <a:lstStyle/>
                    <a:p>
                      <a:pPr algn="l" fontAlgn="ctr"/>
                      <a:r>
                        <a:rPr lang="en-IN" sz="1400" b="1" i="0" u="none" strike="noStrike" dirty="0" smtClean="0">
                          <a:solidFill>
                            <a:schemeClr val="tx1"/>
                          </a:solidFill>
                          <a:effectLst/>
                          <a:latin typeface="Arial" panose="020B0604020202020204" pitchFamily="34" charset="0"/>
                        </a:rPr>
                        <a:t>5518 </a:t>
                      </a:r>
                      <a:endParaRPr lang="en-IN" sz="1400" b="1" i="0" u="none" strike="noStrike" dirty="0">
                        <a:solidFill>
                          <a:schemeClr val="tx1"/>
                        </a:solidFill>
                        <a:effectLst/>
                        <a:latin typeface="Arial" panose="020B0604020202020204" pitchFamily="34" charset="0"/>
                      </a:endParaRPr>
                    </a:p>
                  </a:txBody>
                  <a:tcPr marL="7264" marR="7264" marT="7264" marB="0" anchor="ctr"/>
                </a:tc>
                <a:tc>
                  <a:txBody>
                    <a:bodyPr/>
                    <a:lstStyle/>
                    <a:p>
                      <a:pPr algn="l" fontAlgn="ctr"/>
                      <a:endParaRPr lang="en-IN" sz="1400" b="1" i="0" u="none" strike="noStrike" dirty="0">
                        <a:solidFill>
                          <a:schemeClr val="tx1"/>
                        </a:solidFill>
                        <a:effectLst/>
                        <a:latin typeface="Arial" panose="020B0604020202020204" pitchFamily="34" charset="0"/>
                      </a:endParaRPr>
                    </a:p>
                  </a:txBody>
                  <a:tcPr marL="7264" marR="7264" marT="7264" marB="0" anchor="ctr"/>
                </a:tc>
                <a:tc>
                  <a:txBody>
                    <a:bodyPr/>
                    <a:lstStyle/>
                    <a:p>
                      <a:pPr algn="l" fontAlgn="ctr"/>
                      <a:endParaRPr lang="en-IN" sz="1400" b="0" i="0" u="none" strike="noStrike" dirty="0">
                        <a:solidFill>
                          <a:srgbClr val="3D3D3D"/>
                        </a:solidFill>
                        <a:effectLst/>
                        <a:latin typeface="Arial" panose="020B0604020202020204" pitchFamily="34" charset="0"/>
                      </a:endParaRPr>
                    </a:p>
                  </a:txBody>
                  <a:tcPr marL="7264" marR="7264" marT="7264" marB="0" anchor="ct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4347052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Procedure for Connectivity:</a:t>
            </a:r>
            <a:endParaRPr lang="en-IN" dirty="0"/>
          </a:p>
        </p:txBody>
      </p:sp>
      <p:sp>
        <p:nvSpPr>
          <p:cNvPr id="3" name="Content Placeholder 2"/>
          <p:cNvSpPr>
            <a:spLocks noGrp="1"/>
          </p:cNvSpPr>
          <p:nvPr>
            <p:ph idx="1"/>
          </p:nvPr>
        </p:nvSpPr>
        <p:spPr/>
        <p:txBody>
          <a:bodyPr/>
          <a:lstStyle/>
          <a:p>
            <a:r>
              <a:rPr lang="en-IN" b="1" dirty="0"/>
              <a:t>Hon’ble CERC have  issued “ Procedure for Implementation of Framework on Forecasting, Scheduling and imbalance Handling for Renewable Energy Generating Stations including Power Parks based on Wind and Solar at Inter State Level.” </a:t>
            </a:r>
            <a:endParaRPr lang="en-IN" b="1" dirty="0" smtClean="0"/>
          </a:p>
          <a:p>
            <a:r>
              <a:rPr lang="en-IN" b="1" dirty="0" smtClean="0"/>
              <a:t>The </a:t>
            </a:r>
            <a:r>
              <a:rPr lang="en-IN" b="1" dirty="0"/>
              <a:t>same is available on CERC website at </a:t>
            </a:r>
            <a:r>
              <a:rPr lang="en-IN" b="1" u="sng" dirty="0">
                <a:hlinkClick r:id="rId2"/>
              </a:rPr>
              <a:t>http://</a:t>
            </a:r>
            <a:r>
              <a:rPr lang="en-IN" b="1" u="sng" dirty="0" smtClean="0">
                <a:hlinkClick r:id="rId2"/>
              </a:rPr>
              <a:t>www.cercind.gov.in/2017/regulation/pro.pdf</a:t>
            </a:r>
            <a:endParaRPr lang="en-IN" b="1" u="sng" dirty="0" smtClean="0"/>
          </a:p>
          <a:p>
            <a:r>
              <a:rPr lang="en-IN" b="1" u="sng" dirty="0" smtClean="0"/>
              <a:t>All new ISTS connecting RES shall submit data in prescribed formats to WRLDC for First Time Charging (FTC), as approved by CERC in above procedure.</a:t>
            </a:r>
            <a:endParaRPr lang="en-IN" dirty="0"/>
          </a:p>
        </p:txBody>
      </p:sp>
    </p:spTree>
    <p:extLst>
      <p:ext uri="{BB962C8B-B14F-4D97-AF65-F5344CB8AC3E}">
        <p14:creationId xmlns:p14="http://schemas.microsoft.com/office/powerpoint/2010/main" val="18185485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rPr>
              <a:t>Data requisite for Grid Connectivity:</a:t>
            </a:r>
            <a:endParaRPr lang="en-IN" b="1"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IN" dirty="0" smtClean="0"/>
              <a:t>For First Time Charging (FTC), following data shall be submitted to WRLDC for ISTS connecting RES.</a:t>
            </a:r>
          </a:p>
          <a:p>
            <a:pPr marL="0" indent="0">
              <a:buNone/>
            </a:pPr>
            <a:r>
              <a:rPr lang="en-IN" dirty="0" smtClean="0"/>
              <a:t>For Wind RES:</a:t>
            </a:r>
          </a:p>
          <a:p>
            <a:pPr marL="514350" indent="-514350">
              <a:buAutoNum type="arabicPeriod"/>
            </a:pPr>
            <a:r>
              <a:rPr lang="en-IN" dirty="0" smtClean="0"/>
              <a:t>Static data of the wind turbines and wind parks as mentioned in framework ( covers 70 points including details of turbine, blade, generator, transformer, performance parameters etc.)</a:t>
            </a:r>
          </a:p>
          <a:p>
            <a:pPr marL="514350" indent="-514350">
              <a:buAutoNum type="arabicPeriod"/>
            </a:pPr>
            <a:r>
              <a:rPr lang="en-IN" dirty="0" smtClean="0"/>
              <a:t>First Time Charging Formats A to C ( includes details of T/L, transformer, bays, SLD, communication conformity, energy meter conformity etc.)</a:t>
            </a:r>
          </a:p>
          <a:p>
            <a:pPr marL="541338" indent="-541338">
              <a:buAutoNum type="arabicPeriod" startAt="3"/>
            </a:pPr>
            <a:r>
              <a:rPr lang="en-IN" dirty="0" smtClean="0"/>
              <a:t>Undertaking by RE/Lead/Principal regarding discharging all operational </a:t>
            </a:r>
            <a:r>
              <a:rPr lang="en-IN" dirty="0"/>
              <a:t>and </a:t>
            </a:r>
            <a:r>
              <a:rPr lang="en-IN" dirty="0" smtClean="0"/>
              <a:t>commercial </a:t>
            </a:r>
            <a:r>
              <a:rPr lang="en-IN" dirty="0"/>
              <a:t>responsibilities on behalf of generating stations as per the prevalent CERC </a:t>
            </a:r>
            <a:r>
              <a:rPr lang="en-IN" dirty="0" smtClean="0"/>
              <a:t>Regulations.</a:t>
            </a:r>
          </a:p>
          <a:p>
            <a:pPr marL="541338" indent="-541338">
              <a:buAutoNum type="arabicPeriod" startAt="3"/>
            </a:pPr>
            <a:r>
              <a:rPr lang="en-IN" dirty="0" smtClean="0"/>
              <a:t>Copy of application </a:t>
            </a:r>
            <a:r>
              <a:rPr lang="en-IN" dirty="0"/>
              <a:t>for connectivity which was submitted to </a:t>
            </a:r>
            <a:r>
              <a:rPr lang="en-IN" dirty="0" smtClean="0"/>
              <a:t>CTU. </a:t>
            </a:r>
          </a:p>
          <a:p>
            <a:pPr marL="541338" indent="-541338">
              <a:buNone/>
            </a:pPr>
            <a:r>
              <a:rPr lang="en-IN" dirty="0" smtClean="0"/>
              <a:t>5.      Undertaking to </a:t>
            </a:r>
            <a:r>
              <a:rPr lang="en-IN" dirty="0"/>
              <a:t>indemnify, defend and save the SLDCs/RLDCs harmless from any and all damages, losses including commercial </a:t>
            </a:r>
            <a:r>
              <a:rPr lang="en-IN" dirty="0" smtClean="0"/>
              <a:t>losses.</a:t>
            </a:r>
            <a:endParaRPr lang="en-IN" dirty="0"/>
          </a:p>
          <a:p>
            <a:endParaRPr lang="en-IN" dirty="0"/>
          </a:p>
          <a:p>
            <a:pPr marL="541338" indent="-541338">
              <a:buAutoNum type="arabicPeriod" startAt="3"/>
            </a:pPr>
            <a:endParaRPr lang="en-IN" dirty="0"/>
          </a:p>
        </p:txBody>
      </p:sp>
    </p:spTree>
    <p:extLst>
      <p:ext uri="{BB962C8B-B14F-4D97-AF65-F5344CB8AC3E}">
        <p14:creationId xmlns:p14="http://schemas.microsoft.com/office/powerpoint/2010/main" val="12468058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rPr>
              <a:t>Data requisite for Grid Connectivity:</a:t>
            </a:r>
            <a:endParaRPr lang="en-IN" b="1"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marL="0" indent="0">
              <a:buNone/>
            </a:pPr>
            <a:endParaRPr lang="en-IN" dirty="0" smtClean="0"/>
          </a:p>
          <a:p>
            <a:pPr marL="0" indent="0">
              <a:buNone/>
            </a:pPr>
            <a:r>
              <a:rPr lang="en-IN" dirty="0" smtClean="0"/>
              <a:t>For Solar RES:</a:t>
            </a:r>
          </a:p>
          <a:p>
            <a:pPr marL="514350" indent="-514350">
              <a:buAutoNum type="arabicPeriod"/>
            </a:pPr>
            <a:r>
              <a:rPr lang="en-IN" dirty="0" smtClean="0"/>
              <a:t>Static data of the solar PV modules and Solar Parks as mentioned in framework ( covers 16 points including details of PV modules, Geographical information, inverter, transformer specifications etc.)</a:t>
            </a:r>
          </a:p>
          <a:p>
            <a:pPr marL="514350" indent="-514350">
              <a:buAutoNum type="arabicPeriod"/>
            </a:pPr>
            <a:r>
              <a:rPr lang="en-IN" dirty="0" smtClean="0"/>
              <a:t>First Time Charging Formats A to C ( includes details of T/L, transformer, bays, SLD, communication conformity, energy meter conformity etc.)</a:t>
            </a:r>
          </a:p>
          <a:p>
            <a:pPr marL="541338" indent="-541338">
              <a:buAutoNum type="arabicPeriod" startAt="3"/>
            </a:pPr>
            <a:r>
              <a:rPr lang="en-IN" dirty="0" smtClean="0"/>
              <a:t>Undertaking by RE/Lead/Principal regarding discharging all operational </a:t>
            </a:r>
            <a:r>
              <a:rPr lang="en-IN" dirty="0"/>
              <a:t>and </a:t>
            </a:r>
            <a:r>
              <a:rPr lang="en-IN" dirty="0" smtClean="0"/>
              <a:t>commercial </a:t>
            </a:r>
            <a:r>
              <a:rPr lang="en-IN" dirty="0"/>
              <a:t>responsibilities on behalf of generating stations as per the prevalent CERC </a:t>
            </a:r>
            <a:r>
              <a:rPr lang="en-IN" dirty="0" smtClean="0"/>
              <a:t>Regulations.</a:t>
            </a:r>
          </a:p>
          <a:p>
            <a:pPr marL="541338" indent="-541338">
              <a:buAutoNum type="arabicPeriod" startAt="3"/>
            </a:pPr>
            <a:r>
              <a:rPr lang="en-IN" dirty="0" smtClean="0"/>
              <a:t>Copy of application </a:t>
            </a:r>
            <a:r>
              <a:rPr lang="en-IN" dirty="0"/>
              <a:t>for connectivity which was submitted to </a:t>
            </a:r>
            <a:r>
              <a:rPr lang="en-IN" dirty="0" smtClean="0"/>
              <a:t>CTU. </a:t>
            </a:r>
          </a:p>
          <a:p>
            <a:pPr marL="541338" indent="-541338">
              <a:buNone/>
            </a:pPr>
            <a:r>
              <a:rPr lang="en-IN" dirty="0" smtClean="0"/>
              <a:t>5.      Undertaking to </a:t>
            </a:r>
            <a:r>
              <a:rPr lang="en-IN" dirty="0"/>
              <a:t>indemnify, defend and save the SLDCs/RLDCs harmless from any and all damages, losses including commercial </a:t>
            </a:r>
            <a:r>
              <a:rPr lang="en-IN" dirty="0" smtClean="0"/>
              <a:t>losses.</a:t>
            </a:r>
            <a:endParaRPr lang="en-IN" dirty="0"/>
          </a:p>
          <a:p>
            <a:endParaRPr lang="en-IN" dirty="0"/>
          </a:p>
          <a:p>
            <a:pPr marL="541338" indent="-541338">
              <a:buAutoNum type="arabicPeriod" startAt="3"/>
            </a:pPr>
            <a:endParaRPr lang="en-IN" dirty="0"/>
          </a:p>
        </p:txBody>
      </p:sp>
    </p:spTree>
    <p:extLst>
      <p:ext uri="{BB962C8B-B14F-4D97-AF65-F5344CB8AC3E}">
        <p14:creationId xmlns:p14="http://schemas.microsoft.com/office/powerpoint/2010/main" val="26625102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Forecasting Accuracy in Wind Forecast:</a:t>
            </a:r>
            <a:endParaRPr lang="en-IN" dirty="0">
              <a:solidFill>
                <a:srgbClr val="FF0000"/>
              </a:solidFill>
            </a:endParaRPr>
          </a:p>
        </p:txBody>
      </p:sp>
      <p:graphicFrame>
        <p:nvGraphicFramePr>
          <p:cNvPr id="4" name="Chart 3"/>
          <p:cNvGraphicFramePr>
            <a:graphicFrameLocks noGrp="1"/>
          </p:cNvGraphicFramePr>
          <p:nvPr>
            <p:extLst>
              <p:ext uri="{D42A27DB-BD31-4B8C-83A1-F6EECF244321}">
                <p14:modId xmlns:p14="http://schemas.microsoft.com/office/powerpoint/2010/main" val="2408552681"/>
              </p:ext>
            </p:extLst>
          </p:nvPr>
        </p:nvGraphicFramePr>
        <p:xfrm>
          <a:off x="651186" y="1690688"/>
          <a:ext cx="5372541" cy="494578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noGrp="1"/>
          </p:cNvGraphicFramePr>
          <p:nvPr>
            <p:extLst>
              <p:ext uri="{D42A27DB-BD31-4B8C-83A1-F6EECF244321}">
                <p14:modId xmlns:p14="http://schemas.microsoft.com/office/powerpoint/2010/main" val="3142023909"/>
              </p:ext>
            </p:extLst>
          </p:nvPr>
        </p:nvGraphicFramePr>
        <p:xfrm>
          <a:off x="6183983" y="1690688"/>
          <a:ext cx="5646655" cy="49834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6319070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Forecasting Accuracy in Wind Forecast:</a:t>
            </a:r>
            <a:endParaRPr lang="en-IN" dirty="0">
              <a:solidFill>
                <a:srgbClr val="FF0000"/>
              </a:solidFill>
            </a:endParaRPr>
          </a:p>
        </p:txBody>
      </p:sp>
      <p:graphicFrame>
        <p:nvGraphicFramePr>
          <p:cNvPr id="6" name="Chart 5"/>
          <p:cNvGraphicFramePr>
            <a:graphicFrameLocks noGrp="1"/>
          </p:cNvGraphicFramePr>
          <p:nvPr>
            <p:extLst>
              <p:ext uri="{D42A27DB-BD31-4B8C-83A1-F6EECF244321}">
                <p14:modId xmlns:p14="http://schemas.microsoft.com/office/powerpoint/2010/main" val="2924872744"/>
              </p:ext>
            </p:extLst>
          </p:nvPr>
        </p:nvGraphicFramePr>
        <p:xfrm>
          <a:off x="396662" y="1407883"/>
          <a:ext cx="5721334" cy="51154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noGrp="1"/>
          </p:cNvGraphicFramePr>
          <p:nvPr>
            <p:extLst>
              <p:ext uri="{D42A27DB-BD31-4B8C-83A1-F6EECF244321}">
                <p14:modId xmlns:p14="http://schemas.microsoft.com/office/powerpoint/2010/main" val="1219155627"/>
              </p:ext>
            </p:extLst>
          </p:nvPr>
        </p:nvGraphicFramePr>
        <p:xfrm>
          <a:off x="6155703" y="1423448"/>
          <a:ext cx="6036297" cy="50999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37795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512936" y="3807472"/>
            <a:ext cx="3028833" cy="2585323"/>
          </a:xfrm>
          <a:prstGeom prst="rect">
            <a:avLst/>
          </a:prstGeom>
          <a:noFill/>
          <a:ln>
            <a:solidFill>
              <a:schemeClr val="tx1">
                <a:lumMod val="75000"/>
                <a:lumOff val="25000"/>
              </a:schemeClr>
            </a:solidFill>
          </a:ln>
        </p:spPr>
        <p:txBody>
          <a:bodyPr wrap="square" rtlCol="0">
            <a:spAutoFit/>
          </a:bodyPr>
          <a:lstStyle/>
          <a:p>
            <a:r>
              <a:rPr lang="en-US" dirty="0" smtClean="0"/>
              <a:t>Wind Generation from Nov to March-</a:t>
            </a:r>
          </a:p>
          <a:p>
            <a:pPr marL="285750" indent="-285750">
              <a:buFont typeface="Wingdings" panose="05000000000000000000" pitchFamily="2" charset="2"/>
              <a:buChar char="Ø"/>
            </a:pPr>
            <a:r>
              <a:rPr lang="en-US" dirty="0" smtClean="0"/>
              <a:t>Helping in morning load ramp </a:t>
            </a:r>
            <a:r>
              <a:rPr lang="en-US" dirty="0" err="1" smtClean="0"/>
              <a:t>upto</a:t>
            </a:r>
            <a:r>
              <a:rPr lang="en-US" dirty="0" smtClean="0"/>
              <a:t> 7 a.m.</a:t>
            </a:r>
          </a:p>
          <a:p>
            <a:pPr marL="285750" indent="-285750">
              <a:buFont typeface="Wingdings" panose="05000000000000000000" pitchFamily="2" charset="2"/>
              <a:buChar char="Ø"/>
            </a:pPr>
            <a:r>
              <a:rPr lang="en-US" dirty="0" smtClean="0"/>
              <a:t>Not helping during peak load</a:t>
            </a:r>
          </a:p>
          <a:p>
            <a:pPr marL="285750" indent="-285750">
              <a:buFont typeface="Wingdings" panose="05000000000000000000" pitchFamily="2" charset="2"/>
              <a:buChar char="Ø"/>
            </a:pPr>
            <a:r>
              <a:rPr lang="en-US" dirty="0" smtClean="0"/>
              <a:t>Opposing during off peak period (increasing generation)</a:t>
            </a:r>
            <a:endParaRPr lang="en-US" dirty="0"/>
          </a:p>
        </p:txBody>
      </p:sp>
      <p:pic>
        <p:nvPicPr>
          <p:cNvPr id="4" name="Picture 3"/>
          <p:cNvPicPr>
            <a:picLocks noChangeAspect="1"/>
          </p:cNvPicPr>
          <p:nvPr/>
        </p:nvPicPr>
        <p:blipFill>
          <a:blip r:embed="rId2"/>
          <a:stretch>
            <a:fillRect/>
          </a:stretch>
        </p:blipFill>
        <p:spPr>
          <a:xfrm>
            <a:off x="308689" y="3807472"/>
            <a:ext cx="7830758" cy="2972797"/>
          </a:xfrm>
          <a:prstGeom prst="rect">
            <a:avLst/>
          </a:prstGeom>
        </p:spPr>
      </p:pic>
      <p:graphicFrame>
        <p:nvGraphicFramePr>
          <p:cNvPr id="7" name="Chart 6"/>
          <p:cNvGraphicFramePr>
            <a:graphicFrameLocks noGrp="1"/>
          </p:cNvGraphicFramePr>
          <p:nvPr>
            <p:extLst/>
          </p:nvPr>
        </p:nvGraphicFramePr>
        <p:xfrm>
          <a:off x="409432" y="122830"/>
          <a:ext cx="7730015" cy="3573876"/>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p:cNvSpPr/>
          <p:nvPr/>
        </p:nvSpPr>
        <p:spPr>
          <a:xfrm>
            <a:off x="8512936" y="617106"/>
            <a:ext cx="3028833" cy="2308324"/>
          </a:xfrm>
          <a:prstGeom prst="rect">
            <a:avLst/>
          </a:prstGeom>
          <a:ln>
            <a:solidFill>
              <a:schemeClr val="tx1">
                <a:lumMod val="75000"/>
                <a:lumOff val="25000"/>
              </a:schemeClr>
            </a:solidFill>
          </a:ln>
        </p:spPr>
        <p:txBody>
          <a:bodyPr wrap="square">
            <a:spAutoFit/>
          </a:bodyPr>
          <a:lstStyle/>
          <a:p>
            <a:r>
              <a:rPr lang="en-US" dirty="0" smtClean="0"/>
              <a:t>Wind generation from April to Oct-</a:t>
            </a:r>
          </a:p>
          <a:p>
            <a:pPr marL="285750" indent="-285750">
              <a:buFont typeface="Wingdings" panose="05000000000000000000" pitchFamily="2" charset="2"/>
              <a:buChar char="Ø"/>
            </a:pPr>
            <a:r>
              <a:rPr lang="en-US" dirty="0" smtClean="0"/>
              <a:t>Supporting </a:t>
            </a:r>
            <a:r>
              <a:rPr lang="en-US" dirty="0"/>
              <a:t>the WR demand by ramping up in the </a:t>
            </a:r>
            <a:r>
              <a:rPr lang="en-US" dirty="0" smtClean="0"/>
              <a:t>morning</a:t>
            </a:r>
          </a:p>
          <a:p>
            <a:pPr marL="285750" indent="-285750">
              <a:buFont typeface="Wingdings" panose="05000000000000000000" pitchFamily="2" charset="2"/>
              <a:buChar char="Ø"/>
            </a:pPr>
            <a:r>
              <a:rPr lang="en-US" dirty="0" smtClean="0"/>
              <a:t>Helping during Peak load</a:t>
            </a:r>
          </a:p>
          <a:p>
            <a:pPr marL="285750" indent="-285750">
              <a:buFont typeface="Wingdings" panose="05000000000000000000" pitchFamily="2" charset="2"/>
              <a:buChar char="Ø"/>
            </a:pPr>
            <a:r>
              <a:rPr lang="en-US" dirty="0" smtClean="0"/>
              <a:t>Ramping </a:t>
            </a:r>
            <a:r>
              <a:rPr lang="en-US" dirty="0"/>
              <a:t>down in the evening</a:t>
            </a:r>
          </a:p>
        </p:txBody>
      </p:sp>
    </p:spTree>
    <p:extLst>
      <p:ext uri="{BB962C8B-B14F-4D97-AF65-F5344CB8AC3E}">
        <p14:creationId xmlns:p14="http://schemas.microsoft.com/office/powerpoint/2010/main" val="447971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305939" y="837127"/>
            <a:ext cx="5633192" cy="3606085"/>
          </a:xfrm>
          <a:prstGeom prst="rect">
            <a:avLst/>
          </a:prstGeom>
        </p:spPr>
      </p:pic>
      <p:pic>
        <p:nvPicPr>
          <p:cNvPr id="4" name="Picture 3"/>
          <p:cNvPicPr>
            <a:picLocks noChangeAspect="1"/>
          </p:cNvPicPr>
          <p:nvPr/>
        </p:nvPicPr>
        <p:blipFill>
          <a:blip r:embed="rId3"/>
          <a:stretch>
            <a:fillRect/>
          </a:stretch>
        </p:blipFill>
        <p:spPr>
          <a:xfrm>
            <a:off x="397551" y="837127"/>
            <a:ext cx="5545595" cy="3606085"/>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421220481"/>
              </p:ext>
            </p:extLst>
          </p:nvPr>
        </p:nvGraphicFramePr>
        <p:xfrm>
          <a:off x="6426560" y="4755792"/>
          <a:ext cx="5512572" cy="1463040"/>
        </p:xfrm>
        <a:graphic>
          <a:graphicData uri="http://schemas.openxmlformats.org/drawingml/2006/table">
            <a:tbl>
              <a:tblPr>
                <a:tableStyleId>{5C22544A-7EE6-4342-B048-85BDC9FD1C3A}</a:tableStyleId>
              </a:tblPr>
              <a:tblGrid>
                <a:gridCol w="1428424">
                  <a:extLst>
                    <a:ext uri="{9D8B030D-6E8A-4147-A177-3AD203B41FA5}">
                      <a16:colId xmlns:a16="http://schemas.microsoft.com/office/drawing/2014/main" val="20000"/>
                    </a:ext>
                  </a:extLst>
                </a:gridCol>
                <a:gridCol w="763469">
                  <a:extLst>
                    <a:ext uri="{9D8B030D-6E8A-4147-A177-3AD203B41FA5}">
                      <a16:colId xmlns:a16="http://schemas.microsoft.com/office/drawing/2014/main" val="20001"/>
                    </a:ext>
                  </a:extLst>
                </a:gridCol>
                <a:gridCol w="948179">
                  <a:extLst>
                    <a:ext uri="{9D8B030D-6E8A-4147-A177-3AD203B41FA5}">
                      <a16:colId xmlns:a16="http://schemas.microsoft.com/office/drawing/2014/main" val="20002"/>
                    </a:ext>
                  </a:extLst>
                </a:gridCol>
                <a:gridCol w="861982">
                  <a:extLst>
                    <a:ext uri="{9D8B030D-6E8A-4147-A177-3AD203B41FA5}">
                      <a16:colId xmlns:a16="http://schemas.microsoft.com/office/drawing/2014/main" val="20003"/>
                    </a:ext>
                  </a:extLst>
                </a:gridCol>
                <a:gridCol w="1510518">
                  <a:extLst>
                    <a:ext uri="{9D8B030D-6E8A-4147-A177-3AD203B41FA5}">
                      <a16:colId xmlns:a16="http://schemas.microsoft.com/office/drawing/2014/main" val="20004"/>
                    </a:ext>
                  </a:extLst>
                </a:gridCol>
              </a:tblGrid>
              <a:tr h="483742">
                <a:tc>
                  <a:txBody>
                    <a:bodyPr/>
                    <a:lstStyle/>
                    <a:p>
                      <a:pPr algn="l" fontAlgn="b"/>
                      <a:r>
                        <a:rPr lang="en-US" sz="1600" b="1" u="none" strike="noStrike" dirty="0">
                          <a:effectLst/>
                        </a:rPr>
                        <a:t> </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2015-16</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2016-17</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2017-18</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Anticipated </a:t>
                      </a:r>
                      <a:r>
                        <a:rPr lang="en-US" sz="1600" b="1" u="none" strike="noStrike" dirty="0" smtClean="0">
                          <a:effectLst/>
                        </a:rPr>
                        <a:t>in </a:t>
                      </a:r>
                      <a:r>
                        <a:rPr lang="en-US" sz="1600" b="1" u="none" strike="noStrike" dirty="0">
                          <a:effectLst/>
                        </a:rPr>
                        <a:t>2018-19</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10000"/>
                  </a:ext>
                </a:extLst>
              </a:tr>
              <a:tr h="438966">
                <a:tc>
                  <a:txBody>
                    <a:bodyPr/>
                    <a:lstStyle/>
                    <a:p>
                      <a:pPr marL="0" algn="l" defTabSz="914400" rtl="0" eaLnBrk="1" fontAlgn="b" latinLnBrk="0" hangingPunct="1"/>
                      <a:r>
                        <a:rPr lang="de-DE" sz="1600" b="1" u="none" strike="noStrike" kern="1200" dirty="0" smtClean="0">
                          <a:solidFill>
                            <a:schemeClr val="dk1"/>
                          </a:solidFill>
                          <a:effectLst/>
                          <a:latin typeface="+mn-lt"/>
                          <a:ea typeface="+mn-ea"/>
                          <a:cs typeface="+mn-cs"/>
                        </a:rPr>
                        <a:t>Solar Installed Capacity in MW</a:t>
                      </a:r>
                      <a:endParaRPr lang="de-DE" sz="1600" b="1" u="none" strike="noStrike" kern="1200" dirty="0">
                        <a:solidFill>
                          <a:schemeClr val="dk1"/>
                        </a:solidFill>
                        <a:effectLst/>
                        <a:latin typeface="+mn-lt"/>
                        <a:ea typeface="+mn-ea"/>
                        <a:cs typeface="+mn-cs"/>
                      </a:endParaRP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2266</a:t>
                      </a: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2526</a:t>
                      </a: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3925</a:t>
                      </a:r>
                    </a:p>
                  </a:txBody>
                  <a:tcPr marL="0" marR="0" marT="0" marB="0" anchor="ctr">
                    <a:solidFill>
                      <a:schemeClr val="accent1">
                        <a:lumMod val="20000"/>
                        <a:lumOff val="80000"/>
                      </a:schemeClr>
                    </a:solidFill>
                  </a:tcP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10046</a:t>
                      </a:r>
                    </a:p>
                  </a:txBody>
                  <a:tcPr marL="0" marR="0" marT="0" marB="0" anchor="ctr">
                    <a:solidFill>
                      <a:schemeClr val="accent1">
                        <a:lumMod val="20000"/>
                        <a:lumOff val="80000"/>
                      </a:schemeClr>
                    </a:solidFill>
                  </a:tcPr>
                </a:tc>
                <a:extLst>
                  <a:ext uri="{0D108BD9-81ED-4DB2-BD59-A6C34878D82A}">
                    <a16:rowId xmlns:a16="http://schemas.microsoft.com/office/drawing/2014/main" val="10001"/>
                  </a:ext>
                </a:extLst>
              </a:tr>
              <a:tr h="438966">
                <a:tc>
                  <a:txBody>
                    <a:bodyPr/>
                    <a:lstStyle/>
                    <a:p>
                      <a:pPr algn="l" fontAlgn="b"/>
                      <a:r>
                        <a:rPr lang="de-DE" sz="1600" b="1" u="none" strike="noStrike" dirty="0">
                          <a:effectLst/>
                        </a:rPr>
                        <a:t>Max Solar Gen in MW</a:t>
                      </a:r>
                      <a:endParaRPr lang="de-DE" sz="1600" b="1" i="0" u="none" strike="noStrike" dirty="0">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b"/>
                      <a:r>
                        <a:rPr lang="en-US" sz="1600" b="1" u="none" strike="noStrike" dirty="0">
                          <a:effectLst/>
                        </a:rPr>
                        <a:t>1643</a:t>
                      </a:r>
                      <a:endParaRPr lang="en-US" sz="1600" b="1" i="0" u="none" strike="noStrike" dirty="0">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b"/>
                      <a:r>
                        <a:rPr lang="en-US" sz="1600" b="1" u="none" strike="noStrike" dirty="0">
                          <a:effectLst/>
                        </a:rPr>
                        <a:t>1807</a:t>
                      </a:r>
                      <a:endParaRPr lang="en-US" sz="1600" b="1" i="0" u="none" strike="noStrike" dirty="0">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b"/>
                      <a:r>
                        <a:rPr lang="en-US" sz="1600" b="1" u="none" strike="noStrike" dirty="0">
                          <a:effectLst/>
                        </a:rPr>
                        <a:t>2992</a:t>
                      </a:r>
                      <a:endParaRPr lang="en-US" sz="1600" b="1" i="0" u="none" strike="noStrike" dirty="0">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b"/>
                      <a:r>
                        <a:rPr lang="en-US" sz="1600" b="1" u="none" strike="noStrike" dirty="0">
                          <a:effectLst/>
                        </a:rPr>
                        <a:t>7658</a:t>
                      </a:r>
                      <a:endParaRPr lang="en-US" sz="1600" b="1" i="0" u="none" strike="noStrike" dirty="0">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9654149"/>
              </p:ext>
            </p:extLst>
          </p:nvPr>
        </p:nvGraphicFramePr>
        <p:xfrm>
          <a:off x="244700" y="4755791"/>
          <a:ext cx="5698446" cy="1489362"/>
        </p:xfrm>
        <a:graphic>
          <a:graphicData uri="http://schemas.openxmlformats.org/drawingml/2006/table">
            <a:tbl>
              <a:tblPr>
                <a:tableStyleId>{5C22544A-7EE6-4342-B048-85BDC9FD1C3A}</a:tableStyleId>
              </a:tblPr>
              <a:tblGrid>
                <a:gridCol w="1442379">
                  <a:extLst>
                    <a:ext uri="{9D8B030D-6E8A-4147-A177-3AD203B41FA5}">
                      <a16:colId xmlns:a16="http://schemas.microsoft.com/office/drawing/2014/main" val="20000"/>
                    </a:ext>
                  </a:extLst>
                </a:gridCol>
                <a:gridCol w="875817">
                  <a:extLst>
                    <a:ext uri="{9D8B030D-6E8A-4147-A177-3AD203B41FA5}">
                      <a16:colId xmlns:a16="http://schemas.microsoft.com/office/drawing/2014/main" val="20001"/>
                    </a:ext>
                  </a:extLst>
                </a:gridCol>
                <a:gridCol w="1004552">
                  <a:extLst>
                    <a:ext uri="{9D8B030D-6E8A-4147-A177-3AD203B41FA5}">
                      <a16:colId xmlns:a16="http://schemas.microsoft.com/office/drawing/2014/main" val="20002"/>
                    </a:ext>
                  </a:extLst>
                </a:gridCol>
                <a:gridCol w="991673">
                  <a:extLst>
                    <a:ext uri="{9D8B030D-6E8A-4147-A177-3AD203B41FA5}">
                      <a16:colId xmlns:a16="http://schemas.microsoft.com/office/drawing/2014/main" val="20003"/>
                    </a:ext>
                  </a:extLst>
                </a:gridCol>
                <a:gridCol w="1384025">
                  <a:extLst>
                    <a:ext uri="{9D8B030D-6E8A-4147-A177-3AD203B41FA5}">
                      <a16:colId xmlns:a16="http://schemas.microsoft.com/office/drawing/2014/main" val="20004"/>
                    </a:ext>
                  </a:extLst>
                </a:gridCol>
              </a:tblGrid>
              <a:tr h="461360">
                <a:tc>
                  <a:txBody>
                    <a:bodyPr/>
                    <a:lstStyle/>
                    <a:p>
                      <a:pPr algn="l" fontAlgn="b"/>
                      <a:endParaRPr lang="en-US" sz="1600" b="1" i="0" u="none" strike="noStrike" dirty="0">
                        <a:effectLst/>
                        <a:latin typeface="Arial" panose="020B0604020202020204" pitchFamily="34" charset="0"/>
                      </a:endParaRPr>
                    </a:p>
                  </a:txBody>
                  <a:tcPr marL="0" marR="0" marT="0" marB="0" anchor="b">
                    <a:solidFill>
                      <a:schemeClr val="accent5">
                        <a:lumMod val="40000"/>
                        <a:lumOff val="60000"/>
                      </a:schemeClr>
                    </a:solidFill>
                  </a:tcPr>
                </a:tc>
                <a:tc>
                  <a:txBody>
                    <a:bodyPr/>
                    <a:lstStyle/>
                    <a:p>
                      <a:pPr algn="ctr" fontAlgn="b"/>
                      <a:r>
                        <a:rPr lang="en-US" sz="1600" b="1" u="none" strike="noStrike" dirty="0">
                          <a:effectLst/>
                        </a:rPr>
                        <a:t>2015-16</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2016-17</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a:effectLst/>
                        </a:rPr>
                        <a:t>2017-18</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tc>
                  <a:txBody>
                    <a:bodyPr/>
                    <a:lstStyle/>
                    <a:p>
                      <a:pPr algn="ctr" fontAlgn="b"/>
                      <a:r>
                        <a:rPr lang="en-US" sz="1600" b="1" u="none" strike="noStrike" dirty="0" smtClean="0">
                          <a:effectLst/>
                        </a:rPr>
                        <a:t>Anticipated in 2018-19</a:t>
                      </a:r>
                      <a:endParaRPr lang="en-US" sz="1600" b="1" i="0" u="none" strike="noStrike" dirty="0">
                        <a:effectLst/>
                        <a:latin typeface="Arial" panose="020B0604020202020204" pitchFamily="34" charset="0"/>
                      </a:endParaRPr>
                    </a:p>
                  </a:txBody>
                  <a:tcPr marL="0" marR="0" marT="0" marB="0" anchor="ctr">
                    <a:solidFill>
                      <a:schemeClr val="accent5">
                        <a:lumMod val="40000"/>
                        <a:lumOff val="60000"/>
                      </a:schemeClr>
                    </a:solidFill>
                  </a:tcPr>
                </a:tc>
                <a:extLst>
                  <a:ext uri="{0D108BD9-81ED-4DB2-BD59-A6C34878D82A}">
                    <a16:rowId xmlns:a16="http://schemas.microsoft.com/office/drawing/2014/main" val="10000"/>
                  </a:ext>
                </a:extLst>
              </a:tr>
              <a:tr h="50084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600" b="1" u="none" strike="noStrike" kern="1200" dirty="0" smtClean="0">
                          <a:solidFill>
                            <a:schemeClr val="dk1"/>
                          </a:solidFill>
                          <a:effectLst/>
                          <a:latin typeface="+mn-lt"/>
                          <a:ea typeface="+mn-ea"/>
                          <a:cs typeface="+mn-cs"/>
                        </a:rPr>
                        <a:t>Wind Installed Capacity in MW</a:t>
                      </a:r>
                    </a:p>
                  </a:txBody>
                  <a:tcPr marL="0" marR="0" marT="0" marB="0" anchor="ct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9797</a:t>
                      </a:r>
                    </a:p>
                  </a:txBody>
                  <a:tcPr marL="0" marR="0" marT="0" marB="0" anchor="ct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12515</a:t>
                      </a:r>
                    </a:p>
                  </a:txBody>
                  <a:tcPr marL="0" marR="0" marT="0" marB="0" anchor="ct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12724</a:t>
                      </a:r>
                    </a:p>
                  </a:txBody>
                  <a:tcPr marL="0" marR="0" marT="0" marB="0" anchor="ctr"/>
                </a:tc>
                <a:tc>
                  <a:txBody>
                    <a:bodyPr/>
                    <a:lstStyle/>
                    <a:p>
                      <a:pPr marL="0" algn="ctr" defTabSz="914400" rtl="0" eaLnBrk="1" fontAlgn="b" latinLnBrk="0" hangingPunct="1"/>
                      <a:r>
                        <a:rPr lang="en-US" sz="1600" b="1" u="none" strike="noStrike" kern="1200" dirty="0">
                          <a:solidFill>
                            <a:schemeClr val="dk1"/>
                          </a:solidFill>
                          <a:effectLst/>
                          <a:latin typeface="+mn-lt"/>
                          <a:ea typeface="+mn-ea"/>
                          <a:cs typeface="+mn-cs"/>
                        </a:rPr>
                        <a:t>15193</a:t>
                      </a:r>
                    </a:p>
                  </a:txBody>
                  <a:tcPr marL="0" marR="0" marT="0" marB="0" anchor="ctr"/>
                </a:tc>
                <a:extLst>
                  <a:ext uri="{0D108BD9-81ED-4DB2-BD59-A6C34878D82A}">
                    <a16:rowId xmlns:a16="http://schemas.microsoft.com/office/drawing/2014/main" val="10001"/>
                  </a:ext>
                </a:extLst>
              </a:tr>
              <a:tr h="500841">
                <a:tc>
                  <a:txBody>
                    <a:bodyPr/>
                    <a:lstStyle/>
                    <a:p>
                      <a:pPr algn="l" fontAlgn="b"/>
                      <a:r>
                        <a:rPr lang="de-DE" sz="1600" b="1" u="none" strike="noStrike" dirty="0">
                          <a:effectLst/>
                        </a:rPr>
                        <a:t>Max Wind Gen in MW</a:t>
                      </a:r>
                      <a:endParaRPr lang="de-DE" sz="1600" b="1" i="0" u="none" strike="noStrike" dirty="0">
                        <a:effectLst/>
                        <a:latin typeface="Arial" panose="020B0604020202020204" pitchFamily="34" charset="0"/>
                      </a:endParaRPr>
                    </a:p>
                  </a:txBody>
                  <a:tcPr marL="0" marR="0" marT="0" marB="0" anchor="ctr"/>
                </a:tc>
                <a:tc>
                  <a:txBody>
                    <a:bodyPr/>
                    <a:lstStyle/>
                    <a:p>
                      <a:pPr algn="ctr" fontAlgn="b"/>
                      <a:r>
                        <a:rPr lang="en-US" sz="1600" b="1" u="none" strike="noStrike" dirty="0">
                          <a:effectLst/>
                        </a:rPr>
                        <a:t>5318</a:t>
                      </a:r>
                      <a:endParaRPr lang="en-US" sz="1600" b="1" i="0" u="none" strike="noStrike" dirty="0">
                        <a:effectLst/>
                        <a:latin typeface="Arial" panose="020B0604020202020204" pitchFamily="34" charset="0"/>
                      </a:endParaRPr>
                    </a:p>
                  </a:txBody>
                  <a:tcPr marL="0" marR="0" marT="0" marB="0" anchor="ctr"/>
                </a:tc>
                <a:tc>
                  <a:txBody>
                    <a:bodyPr/>
                    <a:lstStyle/>
                    <a:p>
                      <a:pPr algn="ctr" fontAlgn="b"/>
                      <a:r>
                        <a:rPr lang="en-US" sz="1600" b="1" u="none" strike="noStrike" dirty="0">
                          <a:effectLst/>
                        </a:rPr>
                        <a:t>6431</a:t>
                      </a:r>
                      <a:endParaRPr lang="en-US" sz="1600" b="1" i="0" u="none" strike="noStrike" dirty="0">
                        <a:effectLst/>
                        <a:latin typeface="Arial" panose="020B0604020202020204" pitchFamily="34" charset="0"/>
                      </a:endParaRPr>
                    </a:p>
                  </a:txBody>
                  <a:tcPr marL="0" marR="0" marT="0" marB="0" anchor="ctr"/>
                </a:tc>
                <a:tc>
                  <a:txBody>
                    <a:bodyPr/>
                    <a:lstStyle/>
                    <a:p>
                      <a:pPr algn="ctr" fontAlgn="b"/>
                      <a:r>
                        <a:rPr lang="en-US" sz="1600" b="1" u="none" strike="noStrike" dirty="0">
                          <a:effectLst/>
                        </a:rPr>
                        <a:t>7885</a:t>
                      </a:r>
                      <a:endParaRPr lang="en-US" sz="1600" b="1" i="0" u="none" strike="noStrike" dirty="0">
                        <a:effectLst/>
                        <a:latin typeface="Arial" panose="020B0604020202020204" pitchFamily="34" charset="0"/>
                      </a:endParaRPr>
                    </a:p>
                  </a:txBody>
                  <a:tcPr marL="0" marR="0" marT="0" marB="0" anchor="ctr"/>
                </a:tc>
                <a:tc>
                  <a:txBody>
                    <a:bodyPr/>
                    <a:lstStyle/>
                    <a:p>
                      <a:pPr algn="ctr" fontAlgn="b"/>
                      <a:r>
                        <a:rPr lang="en-US" sz="1600" b="1" u="none" strike="noStrike" dirty="0">
                          <a:effectLst/>
                        </a:rPr>
                        <a:t>9415</a:t>
                      </a:r>
                      <a:endParaRPr lang="en-US" sz="1600" b="1" i="0" u="none" strike="noStrike" dirty="0">
                        <a:effectLst/>
                        <a:latin typeface="Arial" panose="020B0604020202020204" pitchFamily="34" charset="0"/>
                      </a:endParaRPr>
                    </a:p>
                  </a:txBody>
                  <a:tcPr marL="0" marR="0" marT="0" marB="0" anchor="ctr"/>
                </a:tc>
                <a:extLst>
                  <a:ext uri="{0D108BD9-81ED-4DB2-BD59-A6C34878D82A}">
                    <a16:rowId xmlns:a16="http://schemas.microsoft.com/office/drawing/2014/main" val="10002"/>
                  </a:ext>
                </a:extLst>
              </a:tr>
            </a:tbl>
          </a:graphicData>
        </a:graphic>
      </p:graphicFrame>
      <p:sp>
        <p:nvSpPr>
          <p:cNvPr id="7" name="Rectangle 6"/>
          <p:cNvSpPr/>
          <p:nvPr/>
        </p:nvSpPr>
        <p:spPr>
          <a:xfrm>
            <a:off x="2417845" y="131200"/>
            <a:ext cx="7356309" cy="461665"/>
          </a:xfrm>
          <a:prstGeom prst="rect">
            <a:avLst/>
          </a:prstGeom>
          <a:solidFill>
            <a:srgbClr val="92D050"/>
          </a:solidFill>
        </p:spPr>
        <p:txBody>
          <a:bodyPr wrap="none">
            <a:spAutoFit/>
          </a:bodyPr>
          <a:lstStyle/>
          <a:p>
            <a:pPr algn="ctr" fontAlgn="b"/>
            <a:r>
              <a:rPr lang="en-US" sz="2400" b="1" dirty="0"/>
              <a:t>Anticipated Highest </a:t>
            </a:r>
            <a:r>
              <a:rPr lang="en-US" sz="2400" b="1" dirty="0" smtClean="0"/>
              <a:t>Wind &amp; Solar Generation </a:t>
            </a:r>
            <a:r>
              <a:rPr lang="en-US" sz="2400" b="1" dirty="0"/>
              <a:t>in 2018-19</a:t>
            </a:r>
            <a:endParaRPr lang="en-US" sz="2400" b="1" dirty="0">
              <a:solidFill>
                <a:srgbClr val="FF0000"/>
              </a:solidFill>
              <a:latin typeface="Calibri" panose="020F0502020204030204" pitchFamily="34" charset="0"/>
            </a:endParaRPr>
          </a:p>
        </p:txBody>
      </p:sp>
      <p:sp>
        <p:nvSpPr>
          <p:cNvPr id="9" name="TextBox 8"/>
          <p:cNvSpPr txBox="1"/>
          <p:nvPr/>
        </p:nvSpPr>
        <p:spPr>
          <a:xfrm>
            <a:off x="397551" y="6492154"/>
            <a:ext cx="9225566" cy="369332"/>
          </a:xfrm>
          <a:prstGeom prst="rect">
            <a:avLst/>
          </a:prstGeom>
          <a:noFill/>
        </p:spPr>
        <p:txBody>
          <a:bodyPr wrap="square" rtlCol="0">
            <a:spAutoFit/>
          </a:bodyPr>
          <a:lstStyle/>
          <a:p>
            <a:r>
              <a:rPr lang="en-US" b="1" dirty="0" smtClean="0"/>
              <a:t>Note: Anticipation is calculated  by distributing the target capacity(2022 Plan) over the year.</a:t>
            </a:r>
            <a:endParaRPr lang="en-US" b="1" dirty="0"/>
          </a:p>
        </p:txBody>
      </p:sp>
    </p:spTree>
    <p:extLst>
      <p:ext uri="{BB962C8B-B14F-4D97-AF65-F5344CB8AC3E}">
        <p14:creationId xmlns:p14="http://schemas.microsoft.com/office/powerpoint/2010/main" val="12479013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35994" y="295748"/>
            <a:ext cx="3966694" cy="437883"/>
          </a:xfrm>
          <a:prstGeom prst="rect">
            <a:avLst/>
          </a:prstGeom>
          <a:solidFill>
            <a:schemeClr val="accent6">
              <a:lumMod val="40000"/>
              <a:lumOff val="60000"/>
            </a:schemeClr>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smtClean="0"/>
              <a:t>Highest RES penetration</a:t>
            </a:r>
            <a:endParaRPr lang="en-IN" sz="2800" dirty="0"/>
          </a:p>
        </p:txBody>
      </p:sp>
      <p:pic>
        <p:nvPicPr>
          <p:cNvPr id="7" name="Picture 6"/>
          <p:cNvPicPr>
            <a:picLocks noChangeAspect="1"/>
          </p:cNvPicPr>
          <p:nvPr/>
        </p:nvPicPr>
        <p:blipFill>
          <a:blip r:embed="rId2"/>
          <a:stretch>
            <a:fillRect/>
          </a:stretch>
        </p:blipFill>
        <p:spPr>
          <a:xfrm>
            <a:off x="0" y="862886"/>
            <a:ext cx="6426558" cy="4997001"/>
          </a:xfrm>
          <a:prstGeom prst="rect">
            <a:avLst/>
          </a:prstGeom>
        </p:spPr>
      </p:pic>
      <p:pic>
        <p:nvPicPr>
          <p:cNvPr id="4" name="Picture 3"/>
          <p:cNvPicPr>
            <a:picLocks noChangeAspect="1"/>
          </p:cNvPicPr>
          <p:nvPr/>
        </p:nvPicPr>
        <p:blipFill>
          <a:blip r:embed="rId3"/>
          <a:stretch>
            <a:fillRect/>
          </a:stretch>
        </p:blipFill>
        <p:spPr>
          <a:xfrm>
            <a:off x="6555346" y="862886"/>
            <a:ext cx="5537915" cy="4881672"/>
          </a:xfrm>
          <a:prstGeom prst="rect">
            <a:avLst/>
          </a:prstGeom>
        </p:spPr>
      </p:pic>
      <p:sp>
        <p:nvSpPr>
          <p:cNvPr id="6" name="Title 1"/>
          <p:cNvSpPr txBox="1">
            <a:spLocks/>
          </p:cNvSpPr>
          <p:nvPr/>
        </p:nvSpPr>
        <p:spPr>
          <a:xfrm>
            <a:off x="6961029" y="295747"/>
            <a:ext cx="4726547" cy="437883"/>
          </a:xfrm>
          <a:prstGeom prst="rect">
            <a:avLst/>
          </a:prstGeom>
          <a:solidFill>
            <a:schemeClr val="accent6">
              <a:lumMod val="40000"/>
              <a:lumOff val="60000"/>
            </a:schemeClr>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smtClean="0"/>
              <a:t>WR Net load on Highest RES day</a:t>
            </a:r>
            <a:endParaRPr lang="en-IN" sz="2800" dirty="0"/>
          </a:p>
        </p:txBody>
      </p:sp>
    </p:spTree>
    <p:extLst>
      <p:ext uri="{BB962C8B-B14F-4D97-AF65-F5344CB8AC3E}">
        <p14:creationId xmlns:p14="http://schemas.microsoft.com/office/powerpoint/2010/main" val="1152987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420" y="120577"/>
            <a:ext cx="1155008" cy="1463523"/>
          </a:xfrm>
          <a:prstGeom prst="rect">
            <a:avLst/>
          </a:prstGeom>
        </p:spPr>
      </p:pic>
      <p:sp>
        <p:nvSpPr>
          <p:cNvPr id="9" name="Rectangle 8"/>
          <p:cNvSpPr/>
          <p:nvPr/>
        </p:nvSpPr>
        <p:spPr>
          <a:xfrm>
            <a:off x="180688" y="1680022"/>
            <a:ext cx="1699627" cy="1326524"/>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Average WR Wind Gen in July’17 - 114 Mus</a:t>
            </a:r>
            <a:endParaRPr lang="en-US" sz="2000" b="1" dirty="0">
              <a:solidFill>
                <a:schemeClr val="tx1"/>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098965261"/>
              </p:ext>
            </p:extLst>
          </p:nvPr>
        </p:nvGraphicFramePr>
        <p:xfrm>
          <a:off x="2173725" y="185381"/>
          <a:ext cx="9700595" cy="2821165"/>
        </p:xfrm>
        <a:graphic>
          <a:graphicData uri="http://schemas.openxmlformats.org/drawingml/2006/table">
            <a:tbl>
              <a:tblPr>
                <a:tableStyleId>{5C22544A-7EE6-4342-B048-85BDC9FD1C3A}</a:tableStyleId>
              </a:tblPr>
              <a:tblGrid>
                <a:gridCol w="1568482">
                  <a:extLst>
                    <a:ext uri="{9D8B030D-6E8A-4147-A177-3AD203B41FA5}">
                      <a16:colId xmlns:a16="http://schemas.microsoft.com/office/drawing/2014/main" val="20000"/>
                    </a:ext>
                  </a:extLst>
                </a:gridCol>
                <a:gridCol w="1399222">
                  <a:extLst>
                    <a:ext uri="{9D8B030D-6E8A-4147-A177-3AD203B41FA5}">
                      <a16:colId xmlns:a16="http://schemas.microsoft.com/office/drawing/2014/main" val="20001"/>
                    </a:ext>
                  </a:extLst>
                </a:gridCol>
                <a:gridCol w="1717858">
                  <a:extLst>
                    <a:ext uri="{9D8B030D-6E8A-4147-A177-3AD203B41FA5}">
                      <a16:colId xmlns:a16="http://schemas.microsoft.com/office/drawing/2014/main" val="20002"/>
                    </a:ext>
                  </a:extLst>
                </a:gridCol>
                <a:gridCol w="1426930">
                  <a:extLst>
                    <a:ext uri="{9D8B030D-6E8A-4147-A177-3AD203B41FA5}">
                      <a16:colId xmlns:a16="http://schemas.microsoft.com/office/drawing/2014/main" val="20003"/>
                    </a:ext>
                  </a:extLst>
                </a:gridCol>
                <a:gridCol w="2109621">
                  <a:extLst>
                    <a:ext uri="{9D8B030D-6E8A-4147-A177-3AD203B41FA5}">
                      <a16:colId xmlns:a16="http://schemas.microsoft.com/office/drawing/2014/main" val="20004"/>
                    </a:ext>
                  </a:extLst>
                </a:gridCol>
                <a:gridCol w="1478482">
                  <a:extLst>
                    <a:ext uri="{9D8B030D-6E8A-4147-A177-3AD203B41FA5}">
                      <a16:colId xmlns:a16="http://schemas.microsoft.com/office/drawing/2014/main" val="20005"/>
                    </a:ext>
                  </a:extLst>
                </a:gridCol>
              </a:tblGrid>
              <a:tr h="395465">
                <a:tc gridSpan="6">
                  <a:txBody>
                    <a:bodyPr/>
                    <a:lstStyle/>
                    <a:p>
                      <a:pPr algn="ctr" fontAlgn="b"/>
                      <a:r>
                        <a:rPr lang="en-US" sz="2400" b="1" u="none" strike="noStrike" dirty="0">
                          <a:effectLst/>
                        </a:rPr>
                        <a:t>Highest Wind </a:t>
                      </a:r>
                      <a:r>
                        <a:rPr lang="en-US" sz="2400" b="1" u="none" strike="noStrike" dirty="0" smtClean="0">
                          <a:effectLst/>
                        </a:rPr>
                        <a:t>generation</a:t>
                      </a:r>
                      <a:endParaRPr lang="en-US" sz="2400" b="1" i="0" u="none" strike="noStrike" dirty="0">
                        <a:solidFill>
                          <a:srgbClr val="FF0000"/>
                        </a:solidFill>
                        <a:effectLst/>
                        <a:latin typeface="Calibri" panose="020F0502020204030204" pitchFamily="34" charset="0"/>
                      </a:endParaRPr>
                    </a:p>
                  </a:txBody>
                  <a:tcPr marL="9525" marR="9525" marT="7144" marB="0" anchor="b">
                    <a:solidFill>
                      <a:schemeClr val="accent6">
                        <a:lumMod val="60000"/>
                        <a:lumOff val="40000"/>
                      </a:schemeClr>
                    </a:solidFill>
                  </a:tcPr>
                </a:tc>
                <a:tc hMerge="1">
                  <a:txBody>
                    <a:bodyPr/>
                    <a:lstStyle/>
                    <a:p>
                      <a:endParaRPr lang="en-US"/>
                    </a:p>
                  </a:txBody>
                  <a:tcPr/>
                </a:tc>
                <a:tc hMerge="1">
                  <a:txBody>
                    <a:bodyPr/>
                    <a:lstStyle/>
                    <a:p>
                      <a:endParaRPr lang="en-US"/>
                    </a:p>
                  </a:txBody>
                  <a:tcPr/>
                </a:tc>
                <a:tc hMerge="1">
                  <a:txBody>
                    <a:bodyPr/>
                    <a:lstStyle/>
                    <a:p>
                      <a:pPr algn="ctr" fontAlgn="b"/>
                      <a:endParaRPr lang="en-US" sz="1400" b="1" i="0" u="none" strike="noStrike" dirty="0">
                        <a:solidFill>
                          <a:srgbClr val="FF0000"/>
                        </a:solidFill>
                        <a:effectLst/>
                        <a:latin typeface="Calibri" panose="020F0502020204030204" pitchFamily="34" charset="0"/>
                      </a:endParaRPr>
                    </a:p>
                  </a:txBody>
                  <a:tcPr marL="9525" marR="9525" marT="9525" marB="0" anchor="b"/>
                </a:tc>
                <a:tc hMerge="1">
                  <a:txBody>
                    <a:bodyPr/>
                    <a:lstStyle/>
                    <a:p>
                      <a:pPr algn="ctr" fontAlgn="b"/>
                      <a:endParaRPr lang="en-US" sz="2000" b="1" i="0" u="none" strike="noStrike" dirty="0">
                        <a:solidFill>
                          <a:srgbClr val="FF0000"/>
                        </a:solidFill>
                        <a:effectLst/>
                        <a:latin typeface="Calibri" panose="020F0502020204030204" pitchFamily="34" charset="0"/>
                      </a:endParaRPr>
                    </a:p>
                  </a:txBody>
                  <a:tcPr marL="9525" marR="9525" marT="7144" marB="0" anchor="b">
                    <a:solidFill>
                      <a:schemeClr val="accent6">
                        <a:lumMod val="60000"/>
                        <a:lumOff val="40000"/>
                      </a:schemeClr>
                    </a:solidFill>
                  </a:tcPr>
                </a:tc>
                <a:tc hMerge="1">
                  <a:txBody>
                    <a:bodyPr/>
                    <a:lstStyle/>
                    <a:p>
                      <a:pPr algn="ctr" fontAlgn="b"/>
                      <a:endParaRPr lang="en-US" sz="2000" b="1" i="0" u="none" strike="noStrike" dirty="0">
                        <a:solidFill>
                          <a:srgbClr val="FF0000"/>
                        </a:solidFill>
                        <a:effectLst/>
                        <a:latin typeface="Calibri" panose="020F0502020204030204" pitchFamily="34" charset="0"/>
                      </a:endParaRPr>
                    </a:p>
                  </a:txBody>
                  <a:tcPr marL="9525" marR="9525" marT="7144" marB="0" anchor="b">
                    <a:solidFill>
                      <a:schemeClr val="accent6">
                        <a:lumMod val="60000"/>
                        <a:lumOff val="40000"/>
                      </a:schemeClr>
                    </a:solidFill>
                  </a:tcPr>
                </a:tc>
                <a:extLst>
                  <a:ext uri="{0D108BD9-81ED-4DB2-BD59-A6C34878D82A}">
                    <a16:rowId xmlns:a16="http://schemas.microsoft.com/office/drawing/2014/main" val="10000"/>
                  </a:ext>
                </a:extLst>
              </a:tr>
              <a:tr h="514966">
                <a:tc>
                  <a:txBody>
                    <a:bodyPr/>
                    <a:lstStyle/>
                    <a:p>
                      <a:pPr algn="ctr" fontAlgn="ctr"/>
                      <a:r>
                        <a:rPr lang="en-US" sz="1600" b="1" u="none" strike="noStrike" dirty="0">
                          <a:effectLst/>
                        </a:rPr>
                        <a:t>State</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a:effectLst/>
                        </a:rPr>
                        <a:t>Gen (in MW)</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effectLst/>
                        </a:rPr>
                        <a:t>Date</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rgbClr val="000000"/>
                          </a:solidFill>
                          <a:effectLst/>
                          <a:latin typeface="Calibri" panose="020F0502020204030204" pitchFamily="34" charset="0"/>
                        </a:rPr>
                        <a:t>Time</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rgbClr val="000000"/>
                          </a:solidFill>
                          <a:effectLst/>
                          <a:latin typeface="Calibri" panose="020F0502020204030204" pitchFamily="34" charset="0"/>
                        </a:rPr>
                        <a:t>Demand (in MW) on Max Wind Gen day</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rgbClr val="000000"/>
                          </a:solidFill>
                          <a:effectLst/>
                          <a:latin typeface="Calibri" panose="020F0502020204030204" pitchFamily="34" charset="0"/>
                        </a:rPr>
                        <a:t>Penetration (%)w.r.t. demand</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extLst>
                  <a:ext uri="{0D108BD9-81ED-4DB2-BD59-A6C34878D82A}">
                    <a16:rowId xmlns:a16="http://schemas.microsoft.com/office/drawing/2014/main" val="10001"/>
                  </a:ext>
                </a:extLst>
              </a:tr>
              <a:tr h="440252">
                <a:tc>
                  <a:txBody>
                    <a:bodyPr/>
                    <a:lstStyle/>
                    <a:p>
                      <a:pPr algn="ctr" fontAlgn="ctr"/>
                      <a:r>
                        <a:rPr lang="en-US" sz="1600" b="1" u="none" strike="noStrike" dirty="0">
                          <a:effectLst/>
                        </a:rPr>
                        <a:t>Gujarat</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solidFill>
                            <a:schemeClr val="tx1"/>
                          </a:solidFill>
                          <a:effectLst/>
                        </a:rPr>
                        <a:t>3763</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solidFill>
                            <a:schemeClr val="tx1"/>
                          </a:solidFill>
                          <a:effectLst/>
                        </a:rPr>
                        <a:t>05.07.2017</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18:00</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marL="0" algn="ctr" defTabSz="914400" rtl="0" eaLnBrk="1" fontAlgn="ctr" latinLnBrk="0" hangingPunct="1"/>
                      <a:r>
                        <a:rPr lang="en-US" sz="1600" b="1" i="0" u="none" strike="noStrike" kern="1200" dirty="0">
                          <a:solidFill>
                            <a:schemeClr val="tx1"/>
                          </a:solidFill>
                          <a:effectLst/>
                          <a:latin typeface="Calibri" panose="020F0502020204030204" pitchFamily="34" charset="0"/>
                          <a:ea typeface="+mn-ea"/>
                          <a:cs typeface="+mn-cs"/>
                        </a:rPr>
                        <a:t>10720</a:t>
                      </a:r>
                    </a:p>
                  </a:txBody>
                  <a:tcPr marL="9525" marR="9525" marT="9525"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35.1</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extLst>
                  <a:ext uri="{0D108BD9-81ED-4DB2-BD59-A6C34878D82A}">
                    <a16:rowId xmlns:a16="http://schemas.microsoft.com/office/drawing/2014/main" val="10002"/>
                  </a:ext>
                </a:extLst>
              </a:tr>
              <a:tr h="486149">
                <a:tc>
                  <a:txBody>
                    <a:bodyPr/>
                    <a:lstStyle/>
                    <a:p>
                      <a:pPr algn="ctr" fontAlgn="ctr"/>
                      <a:r>
                        <a:rPr lang="en-US" sz="1600" b="1" u="none" strike="noStrike" dirty="0">
                          <a:effectLst/>
                        </a:rPr>
                        <a:t>MP</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solidFill>
                            <a:schemeClr val="tx1"/>
                          </a:solidFill>
                          <a:effectLst/>
                        </a:rPr>
                        <a:t>1779</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solidFill>
                            <a:schemeClr val="tx1"/>
                          </a:solidFill>
                          <a:effectLst/>
                        </a:rPr>
                        <a:t>25.07.2017</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16:00</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5124</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34.7</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extLst>
                  <a:ext uri="{0D108BD9-81ED-4DB2-BD59-A6C34878D82A}">
                    <a16:rowId xmlns:a16="http://schemas.microsoft.com/office/drawing/2014/main" val="10003"/>
                  </a:ext>
                </a:extLst>
              </a:tr>
              <a:tr h="500882">
                <a:tc>
                  <a:txBody>
                    <a:bodyPr/>
                    <a:lstStyle/>
                    <a:p>
                      <a:pPr algn="ctr" fontAlgn="ctr"/>
                      <a:r>
                        <a:rPr lang="en-US" sz="1600" b="1" u="none" strike="noStrike" dirty="0">
                          <a:effectLst/>
                        </a:rPr>
                        <a:t>Maharashtra</a:t>
                      </a:r>
                      <a:endParaRPr lang="en-US" sz="16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mn-lt"/>
                        </a:rPr>
                        <a:t>3002</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u="none" strike="noStrike" dirty="0" smtClean="0">
                          <a:solidFill>
                            <a:schemeClr val="tx1"/>
                          </a:solidFill>
                          <a:effectLst/>
                        </a:rPr>
                        <a:t>24.07.2017</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12:00</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16607</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1600" b="1" i="0" u="none" strike="noStrike" dirty="0" smtClean="0">
                          <a:solidFill>
                            <a:schemeClr val="tx1"/>
                          </a:solidFill>
                          <a:effectLst/>
                          <a:latin typeface="Calibri" panose="020F0502020204030204" pitchFamily="34" charset="0"/>
                        </a:rPr>
                        <a:t>18.1</a:t>
                      </a:r>
                      <a:endParaRPr lang="en-US" sz="1600" b="1" i="0" u="none" strike="noStrike" dirty="0">
                        <a:solidFill>
                          <a:schemeClr val="tx1"/>
                        </a:solidFill>
                        <a:effectLst/>
                        <a:latin typeface="Calibri" panose="020F0502020204030204" pitchFamily="34" charset="0"/>
                      </a:endParaRPr>
                    </a:p>
                  </a:txBody>
                  <a:tcPr marL="9525" marR="9525" marT="7144" marB="0" anchor="ctr">
                    <a:solidFill>
                      <a:schemeClr val="accent6">
                        <a:lumMod val="20000"/>
                        <a:lumOff val="80000"/>
                      </a:schemeClr>
                    </a:solidFill>
                  </a:tcPr>
                </a:tc>
                <a:extLst>
                  <a:ext uri="{0D108BD9-81ED-4DB2-BD59-A6C34878D82A}">
                    <a16:rowId xmlns:a16="http://schemas.microsoft.com/office/drawing/2014/main" val="10004"/>
                  </a:ext>
                </a:extLst>
              </a:tr>
              <a:tr h="483451">
                <a:tc>
                  <a:txBody>
                    <a:bodyPr/>
                    <a:lstStyle/>
                    <a:p>
                      <a:pPr algn="ctr" fontAlgn="ctr"/>
                      <a:r>
                        <a:rPr lang="en-US" sz="2400" b="1" u="none" strike="noStrike" dirty="0">
                          <a:effectLst/>
                        </a:rPr>
                        <a:t>WR</a:t>
                      </a:r>
                      <a:endParaRPr lang="en-US" sz="2400" b="1" i="0" u="none" strike="noStrike" dirty="0">
                        <a:solidFill>
                          <a:srgbClr val="00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2000" b="1" u="none" strike="noStrike" dirty="0" smtClean="0">
                          <a:solidFill>
                            <a:srgbClr val="FF0000"/>
                          </a:solidFill>
                          <a:effectLst/>
                        </a:rPr>
                        <a:t>7885</a:t>
                      </a:r>
                      <a:endParaRPr lang="en-US" sz="2000" b="1" i="0" u="none" strike="noStrike" dirty="0">
                        <a:solidFill>
                          <a:srgbClr val="FF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2000" b="1" u="none" strike="noStrike" dirty="0" smtClean="0">
                          <a:solidFill>
                            <a:srgbClr val="FF0000"/>
                          </a:solidFill>
                          <a:effectLst/>
                        </a:rPr>
                        <a:t>04.07.2017</a:t>
                      </a:r>
                      <a:endParaRPr lang="en-US" sz="2000" b="1" i="0" u="none" strike="noStrike" dirty="0">
                        <a:solidFill>
                          <a:srgbClr val="FF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2000" b="1" i="0" u="none" strike="noStrike" dirty="0" smtClean="0">
                          <a:solidFill>
                            <a:srgbClr val="FF0000"/>
                          </a:solidFill>
                          <a:effectLst/>
                          <a:latin typeface="Calibri" panose="020F0502020204030204" pitchFamily="34" charset="0"/>
                        </a:rPr>
                        <a:t>11:00</a:t>
                      </a:r>
                      <a:endParaRPr lang="en-US" sz="2000" b="1" i="0" u="none" strike="noStrike" dirty="0">
                        <a:solidFill>
                          <a:srgbClr val="FF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2000" b="1" i="0" u="none" strike="noStrike" dirty="0" smtClean="0">
                          <a:solidFill>
                            <a:srgbClr val="FF0000"/>
                          </a:solidFill>
                          <a:effectLst/>
                          <a:latin typeface="Calibri" panose="020F0502020204030204" pitchFamily="34" charset="0"/>
                        </a:rPr>
                        <a:t>37722</a:t>
                      </a:r>
                      <a:endParaRPr lang="en-US" sz="2000" b="1" i="0" u="none" strike="noStrike" dirty="0">
                        <a:solidFill>
                          <a:srgbClr val="FF0000"/>
                        </a:solidFill>
                        <a:effectLst/>
                        <a:latin typeface="Calibri" panose="020F0502020204030204" pitchFamily="34" charset="0"/>
                      </a:endParaRPr>
                    </a:p>
                  </a:txBody>
                  <a:tcPr marL="9525" marR="9525" marT="7144" marB="0" anchor="ctr">
                    <a:solidFill>
                      <a:schemeClr val="accent6">
                        <a:lumMod val="20000"/>
                        <a:lumOff val="80000"/>
                      </a:schemeClr>
                    </a:solidFill>
                  </a:tcPr>
                </a:tc>
                <a:tc>
                  <a:txBody>
                    <a:bodyPr/>
                    <a:lstStyle/>
                    <a:p>
                      <a:pPr algn="ctr" fontAlgn="ctr"/>
                      <a:r>
                        <a:rPr lang="en-US" sz="2000" b="1" i="0" u="none" strike="noStrike" dirty="0" smtClean="0">
                          <a:solidFill>
                            <a:srgbClr val="FF0000"/>
                          </a:solidFill>
                          <a:effectLst/>
                          <a:latin typeface="Calibri" panose="020F0502020204030204" pitchFamily="34" charset="0"/>
                        </a:rPr>
                        <a:t>20.9</a:t>
                      </a:r>
                      <a:endParaRPr lang="en-US" sz="2000" b="1" i="0" u="none" strike="noStrike" dirty="0">
                        <a:solidFill>
                          <a:srgbClr val="FF0000"/>
                        </a:solidFill>
                        <a:effectLst/>
                        <a:latin typeface="Calibri" panose="020F0502020204030204" pitchFamily="34" charset="0"/>
                      </a:endParaRPr>
                    </a:p>
                  </a:txBody>
                  <a:tcPr marL="9525" marR="9525" marT="7144" marB="0" anchor="ctr">
                    <a:solidFill>
                      <a:schemeClr val="accent6">
                        <a:lumMod val="20000"/>
                        <a:lumOff val="80000"/>
                      </a:schemeClr>
                    </a:solidFill>
                  </a:tcPr>
                </a:tc>
                <a:extLst>
                  <a:ext uri="{0D108BD9-81ED-4DB2-BD59-A6C34878D82A}">
                    <a16:rowId xmlns:a16="http://schemas.microsoft.com/office/drawing/2014/main" val="10005"/>
                  </a:ext>
                </a:extLst>
              </a:tr>
            </a:tbl>
          </a:graphicData>
        </a:graphic>
      </p:graphicFrame>
      <p:pic>
        <p:nvPicPr>
          <p:cNvPr id="8" name="Picture 7"/>
          <p:cNvPicPr>
            <a:picLocks noChangeAspect="1"/>
          </p:cNvPicPr>
          <p:nvPr/>
        </p:nvPicPr>
        <p:blipFill>
          <a:blip r:embed="rId4"/>
          <a:stretch>
            <a:fillRect/>
          </a:stretch>
        </p:blipFill>
        <p:spPr>
          <a:xfrm>
            <a:off x="6178667" y="3284113"/>
            <a:ext cx="5837321" cy="3351215"/>
          </a:xfrm>
          <a:prstGeom prst="rect">
            <a:avLst/>
          </a:prstGeom>
        </p:spPr>
      </p:pic>
      <p:sp>
        <p:nvSpPr>
          <p:cNvPr id="11" name="TextBox 10"/>
          <p:cNvSpPr txBox="1"/>
          <p:nvPr/>
        </p:nvSpPr>
        <p:spPr>
          <a:xfrm>
            <a:off x="6822793" y="4428258"/>
            <a:ext cx="2112134" cy="646331"/>
          </a:xfrm>
          <a:prstGeom prst="rect">
            <a:avLst/>
          </a:prstGeom>
          <a:noFill/>
        </p:spPr>
        <p:txBody>
          <a:bodyPr wrap="square" rtlCol="0">
            <a:spAutoFit/>
          </a:bodyPr>
          <a:lstStyle/>
          <a:p>
            <a:r>
              <a:rPr lang="en-US" b="1" dirty="0" smtClean="0"/>
              <a:t>Full day total WR Wind &gt; 5500 MW</a:t>
            </a:r>
            <a:endParaRPr lang="en-US" b="1" dirty="0"/>
          </a:p>
        </p:txBody>
      </p:sp>
      <p:pic>
        <p:nvPicPr>
          <p:cNvPr id="2" name="Picture 1"/>
          <p:cNvPicPr>
            <a:picLocks noChangeAspect="1"/>
          </p:cNvPicPr>
          <p:nvPr/>
        </p:nvPicPr>
        <p:blipFill>
          <a:blip r:embed="rId5"/>
          <a:stretch>
            <a:fillRect/>
          </a:stretch>
        </p:blipFill>
        <p:spPr>
          <a:xfrm>
            <a:off x="139420" y="3238009"/>
            <a:ext cx="5765887" cy="3619991"/>
          </a:xfrm>
          <a:prstGeom prst="rect">
            <a:avLst/>
          </a:prstGeom>
        </p:spPr>
      </p:pic>
      <p:sp>
        <p:nvSpPr>
          <p:cNvPr id="10" name="TextBox 9"/>
          <p:cNvSpPr txBox="1"/>
          <p:nvPr/>
        </p:nvSpPr>
        <p:spPr>
          <a:xfrm>
            <a:off x="4600767" y="3133821"/>
            <a:ext cx="2080359" cy="923330"/>
          </a:xfrm>
          <a:prstGeom prst="rect">
            <a:avLst/>
          </a:prstGeom>
          <a:solidFill>
            <a:schemeClr val="accent6">
              <a:lumMod val="40000"/>
              <a:lumOff val="60000"/>
            </a:schemeClr>
          </a:solidFill>
          <a:ln>
            <a:solidFill>
              <a:schemeClr val="tx1"/>
            </a:solidFill>
          </a:ln>
        </p:spPr>
        <p:txBody>
          <a:bodyPr wrap="square" rtlCol="0">
            <a:spAutoFit/>
          </a:bodyPr>
          <a:lstStyle/>
          <a:p>
            <a:r>
              <a:rPr lang="en-IN" b="1" i="1" dirty="0"/>
              <a:t>Growth in Max Wind </a:t>
            </a:r>
            <a:r>
              <a:rPr lang="en-IN" b="1" i="1" dirty="0" smtClean="0"/>
              <a:t>Generation (MW) : 23 %</a:t>
            </a:r>
            <a:endParaRPr lang="en-IN" b="1" i="1" dirty="0"/>
          </a:p>
        </p:txBody>
      </p:sp>
    </p:spTree>
    <p:extLst>
      <p:ext uri="{BB962C8B-B14F-4D97-AF65-F5344CB8AC3E}">
        <p14:creationId xmlns:p14="http://schemas.microsoft.com/office/powerpoint/2010/main" val="1717194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44586" y="1135493"/>
            <a:ext cx="8193734" cy="587705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2681" y="0"/>
            <a:ext cx="1155008" cy="1661375"/>
          </a:xfrm>
          <a:prstGeom prst="rect">
            <a:avLst/>
          </a:prstGeom>
        </p:spPr>
      </p:pic>
      <p:sp>
        <p:nvSpPr>
          <p:cNvPr id="4" name="TextBox 3"/>
          <p:cNvSpPr txBox="1"/>
          <p:nvPr/>
        </p:nvSpPr>
        <p:spPr>
          <a:xfrm>
            <a:off x="178047" y="517690"/>
            <a:ext cx="5415384" cy="923330"/>
          </a:xfrm>
          <a:prstGeom prst="rect">
            <a:avLst/>
          </a:prstGeom>
          <a:noFill/>
        </p:spPr>
        <p:txBody>
          <a:bodyPr wrap="square" rtlCol="0">
            <a:spAutoFit/>
          </a:bodyPr>
          <a:lstStyle/>
          <a:p>
            <a:r>
              <a:rPr lang="en-US" b="1" dirty="0"/>
              <a:t>Installed </a:t>
            </a:r>
            <a:r>
              <a:rPr lang="en-US" b="1" dirty="0" smtClean="0"/>
              <a:t>Capacity-12777  MW    </a:t>
            </a:r>
          </a:p>
          <a:p>
            <a:r>
              <a:rPr lang="en-US" b="1" dirty="0" smtClean="0"/>
              <a:t>Highest Ever Generation - 7885 MW on 4</a:t>
            </a:r>
            <a:r>
              <a:rPr lang="en-US" b="1" baseline="30000" dirty="0" smtClean="0"/>
              <a:t>th</a:t>
            </a:r>
            <a:r>
              <a:rPr lang="en-US" b="1" dirty="0" smtClean="0"/>
              <a:t> July’17</a:t>
            </a:r>
          </a:p>
          <a:p>
            <a:r>
              <a:rPr lang="en-US" b="1" dirty="0" smtClean="0"/>
              <a:t>CUF -63% </a:t>
            </a:r>
            <a:endParaRPr lang="en-US" b="1" dirty="0"/>
          </a:p>
        </p:txBody>
      </p:sp>
      <p:sp>
        <p:nvSpPr>
          <p:cNvPr id="5" name="TextBox 4"/>
          <p:cNvSpPr txBox="1"/>
          <p:nvPr/>
        </p:nvSpPr>
        <p:spPr>
          <a:xfrm>
            <a:off x="3031280" y="24700"/>
            <a:ext cx="5271443" cy="461665"/>
          </a:xfrm>
          <a:prstGeom prst="rect">
            <a:avLst/>
          </a:prstGeom>
          <a:solidFill>
            <a:srgbClr val="FFC000"/>
          </a:solidFill>
        </p:spPr>
        <p:txBody>
          <a:bodyPr wrap="none" rtlCol="0">
            <a:spAutoFit/>
          </a:bodyPr>
          <a:lstStyle/>
          <a:p>
            <a:r>
              <a:rPr lang="en-US" sz="2400" b="1" dirty="0" smtClean="0"/>
              <a:t>WR Wind Generation April’17-March’18</a:t>
            </a:r>
            <a:endParaRPr lang="en-US" sz="2400" b="1" dirty="0"/>
          </a:p>
        </p:txBody>
      </p:sp>
    </p:spTree>
    <p:extLst>
      <p:ext uri="{BB962C8B-B14F-4D97-AF65-F5344CB8AC3E}">
        <p14:creationId xmlns:p14="http://schemas.microsoft.com/office/powerpoint/2010/main" val="13491028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340" y="-33828"/>
            <a:ext cx="12083319" cy="6925656"/>
          </a:xfrm>
          <a:prstGeom prst="rect">
            <a:avLst/>
          </a:prstGeom>
        </p:spPr>
      </p:pic>
      <p:sp>
        <p:nvSpPr>
          <p:cNvPr id="3" name="Rectangle 2"/>
          <p:cNvSpPr/>
          <p:nvPr/>
        </p:nvSpPr>
        <p:spPr>
          <a:xfrm>
            <a:off x="10612192" y="3200402"/>
            <a:ext cx="425002" cy="18674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Jul</a:t>
            </a:r>
            <a:endParaRPr lang="en-US" sz="1200" b="1" dirty="0"/>
          </a:p>
        </p:txBody>
      </p:sp>
      <p:sp>
        <p:nvSpPr>
          <p:cNvPr id="4" name="Rectangle 3"/>
          <p:cNvSpPr/>
          <p:nvPr/>
        </p:nvSpPr>
        <p:spPr>
          <a:xfrm>
            <a:off x="6168981" y="6555346"/>
            <a:ext cx="5924282" cy="302654"/>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Highest wind Generation in Western Region achieved 7885 MW on 4</a:t>
            </a:r>
            <a:r>
              <a:rPr lang="en-US" sz="1400" b="1" baseline="30000" dirty="0" smtClean="0"/>
              <a:t>th</a:t>
            </a:r>
            <a:r>
              <a:rPr lang="en-US" sz="1400" b="1" dirty="0" smtClean="0"/>
              <a:t> July’17</a:t>
            </a:r>
            <a:endParaRPr lang="en-US" sz="1400" b="1" dirty="0"/>
          </a:p>
        </p:txBody>
      </p:sp>
    </p:spTree>
    <p:extLst>
      <p:ext uri="{BB962C8B-B14F-4D97-AF65-F5344CB8AC3E}">
        <p14:creationId xmlns:p14="http://schemas.microsoft.com/office/powerpoint/2010/main" val="21828064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4469</TotalTime>
  <Words>3755</Words>
  <Application>Microsoft Office PowerPoint</Application>
  <PresentationFormat>Widescreen</PresentationFormat>
  <Paragraphs>1077</Paragraphs>
  <Slides>60</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Arial</vt:lpstr>
      <vt:lpstr>Calibri</vt:lpstr>
      <vt:lpstr>Calibri Light</vt:lpstr>
      <vt:lpstr>Cambria</vt:lpstr>
      <vt:lpstr>Mangal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Telemetry of Wind Renewable Energy Sources in WR</vt:lpstr>
      <vt:lpstr>Telemetry of Solar Renewable Energy Sources in WR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VARIABILITY OF WIND GENERATION: </vt:lpstr>
      <vt:lpstr>IEGC Clauses for Telemetry for RES</vt:lpstr>
      <vt:lpstr>IEGC Regulation 5.2 (u) </vt:lpstr>
      <vt:lpstr>IEGC Regulation 6.2</vt:lpstr>
      <vt:lpstr>IEGC Clauses for Forecasting of RES</vt:lpstr>
      <vt:lpstr>WR RE achievements</vt:lpstr>
      <vt:lpstr>COMPLIANCE OF CEA STANDARDS W.R.T. TO LOW VOLTAGE RIDE THROUGH CAPABILITY (LVRT)</vt:lpstr>
      <vt:lpstr>Regulation Part II (B2) (3) of the CEA (Technical Standards for Connectivity to the Grid)</vt:lpstr>
      <vt:lpstr>CERC Order on LVRT</vt:lpstr>
      <vt:lpstr>LVRT Status Western Region:</vt:lpstr>
      <vt:lpstr>LVRT Status:</vt:lpstr>
      <vt:lpstr>PowerPoint Presentation</vt:lpstr>
      <vt:lpstr>Status of Forecasting of RES in Western Region:</vt:lpstr>
      <vt:lpstr>FORECASTING OF RENEWABLE ENERGY</vt:lpstr>
      <vt:lpstr>Voltage Regulation by RES:</vt:lpstr>
      <vt:lpstr>PowerPoint Presentation</vt:lpstr>
      <vt:lpstr>High Voltage Scenario due to Wind:</vt:lpstr>
      <vt:lpstr>Voltage Regulation by RES: Rates for VAR injection</vt:lpstr>
      <vt:lpstr>Voltage Regulation by RES:</vt:lpstr>
      <vt:lpstr>PowerPoint Presentation</vt:lpstr>
      <vt:lpstr>NEW RES YET TO BE CONNECTED TO ISTS</vt:lpstr>
      <vt:lpstr>Procedure for Connectivity:</vt:lpstr>
      <vt:lpstr>Data requisite for Grid Connectivity:</vt:lpstr>
      <vt:lpstr>Data requisite for Grid Connectivity:</vt:lpstr>
      <vt:lpstr>Forecasting Accuracy in Wind Forecast:</vt:lpstr>
      <vt:lpstr>Forecasting Accuracy in Wind Forecast:</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Complete Loss of SCADA data at WRLDC</dc:title>
  <dc:creator>srinivas chitturi</dc:creator>
  <cp:lastModifiedBy>ashok rajput</cp:lastModifiedBy>
  <cp:revision>337</cp:revision>
  <cp:lastPrinted>2018-04-17T04:59:07Z</cp:lastPrinted>
  <dcterms:created xsi:type="dcterms:W3CDTF">2017-03-07T08:36:01Z</dcterms:created>
  <dcterms:modified xsi:type="dcterms:W3CDTF">2018-05-06T17:01:33Z</dcterms:modified>
</cp:coreProperties>
</file>