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harts/chart6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82" r:id="rId3"/>
    <p:sldId id="262" r:id="rId4"/>
    <p:sldId id="261" r:id="rId5"/>
    <p:sldId id="279" r:id="rId6"/>
    <p:sldId id="278" r:id="rId7"/>
    <p:sldId id="277" r:id="rId8"/>
    <p:sldId id="281" r:id="rId9"/>
    <p:sldId id="259" r:id="rId10"/>
    <p:sldId id="258" r:id="rId11"/>
    <p:sldId id="257" r:id="rId12"/>
    <p:sldId id="260" r:id="rId13"/>
    <p:sldId id="264" r:id="rId14"/>
    <p:sldId id="263" r:id="rId15"/>
    <p:sldId id="272" r:id="rId16"/>
    <p:sldId id="273" r:id="rId17"/>
    <p:sldId id="266" r:id="rId18"/>
    <p:sldId id="267" r:id="rId19"/>
    <p:sldId id="269" r:id="rId20"/>
    <p:sldId id="270" r:id="rId21"/>
    <p:sldId id="271" r:id="rId22"/>
    <p:sldId id="274" r:id="rId23"/>
    <p:sldId id="276" r:id="rId24"/>
    <p:sldId id="280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006600"/>
    <a:srgbClr val="008000"/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escada\Desktop\NCE%20Generation\ncep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suma\On108\SHARED%20DOCUMENTS\WIND_SOLAR_PEAK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suma\On108\SHARED%20DOCUMENTS\WIND_SOLAR_PEAK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Reports\Wind_Solar%20Trend%20for%2025.04.18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Reports\Wind_Solar%20Trend%20for%2025.04.18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layout/>
      <c:txPr>
        <a:bodyPr/>
        <a:lstStyle/>
        <a:p>
          <a:pPr>
            <a:defRPr sz="2400"/>
          </a:pPr>
          <a:endParaRPr lang="en-US"/>
        </a:p>
      </c:txPr>
    </c:title>
    <c:view3D>
      <c:rotX val="75"/>
      <c:perspective val="30"/>
    </c:view3D>
    <c:plotArea>
      <c:layout>
        <c:manualLayout>
          <c:layoutTarget val="inner"/>
          <c:xMode val="edge"/>
          <c:yMode val="edge"/>
          <c:x val="7.5633959216636376E-2"/>
          <c:y val="0.16144838698960098"/>
          <c:w val="0.80887618614980816"/>
          <c:h val="0.83855161301039904"/>
        </c:manualLayout>
      </c:layout>
      <c:pie3DChart>
        <c:varyColors val="1"/>
        <c:ser>
          <c:idx val="0"/>
          <c:order val="0"/>
          <c:tx>
            <c:strRef>
              <c:f>Sheet2!$C$3</c:f>
              <c:strCache>
                <c:ptCount val="1"/>
                <c:pt idx="0">
                  <c:v>Installed Capacity(MW) 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/>
                </a:pPr>
                <a:endParaRPr lang="en-US"/>
              </a:p>
            </c:txPr>
            <c:showPercent val="1"/>
          </c:dLbls>
          <c:cat>
            <c:strRef>
              <c:f>Sheet2!$B$4:$B$10</c:f>
              <c:strCache>
                <c:ptCount val="7"/>
                <c:pt idx="0">
                  <c:v>KPCL-THERMAL</c:v>
                </c:pt>
                <c:pt idx="1">
                  <c:v>KPCL-MAJOR HYDRO</c:v>
                </c:pt>
                <c:pt idx="2">
                  <c:v>KPCL- MINOR HYDRO</c:v>
                </c:pt>
                <c:pt idx="3">
                  <c:v>CGS</c:v>
                </c:pt>
                <c:pt idx="4">
                  <c:v>UPCL</c:v>
                </c:pt>
                <c:pt idx="5">
                  <c:v>SMALL THERMAL</c:v>
                </c:pt>
                <c:pt idx="6">
                  <c:v>NCEP</c:v>
                </c:pt>
              </c:strCache>
            </c:strRef>
          </c:cat>
          <c:val>
            <c:numRef>
              <c:f>Sheet2!$C$4:$C$10</c:f>
              <c:numCache>
                <c:formatCode>General</c:formatCode>
                <c:ptCount val="7"/>
                <c:pt idx="0">
                  <c:v>5020</c:v>
                </c:pt>
                <c:pt idx="1">
                  <c:v>2395</c:v>
                </c:pt>
                <c:pt idx="2">
                  <c:v>1393.0000000000002</c:v>
                </c:pt>
                <c:pt idx="3">
                  <c:v>3693</c:v>
                </c:pt>
                <c:pt idx="4">
                  <c:v>1200</c:v>
                </c:pt>
                <c:pt idx="5">
                  <c:v>929</c:v>
                </c:pt>
                <c:pt idx="6">
                  <c:v>11740.2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6.850131233595802E-2"/>
          <c:y val="7.6365659988703927E-2"/>
          <c:w val="0.79538757655293091"/>
          <c:h val="0.16367171666832783"/>
        </c:manualLayout>
      </c:layout>
      <c:txPr>
        <a:bodyPr/>
        <a:lstStyle/>
        <a:p>
          <a:pPr>
            <a:defRPr sz="1200" b="1"/>
          </a:pPr>
          <a:endParaRPr lang="en-US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layout/>
      <c:txPr>
        <a:bodyPr/>
        <a:lstStyle/>
        <a:p>
          <a:pPr>
            <a:defRPr sz="2000"/>
          </a:pPr>
          <a:endParaRPr lang="en-US"/>
        </a:p>
      </c:txPr>
    </c:title>
    <c:view3D>
      <c:rotX val="75"/>
      <c:perspective val="30"/>
    </c:view3D>
    <c:plotArea>
      <c:layout/>
      <c:pie3DChart>
        <c:varyColors val="1"/>
        <c:ser>
          <c:idx val="0"/>
          <c:order val="0"/>
          <c:tx>
            <c:strRef>
              <c:f>Sheet1!$D$2</c:f>
              <c:strCache>
                <c:ptCount val="1"/>
                <c:pt idx="0">
                  <c:v>Installed Capacity(MW) 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/>
                </a:pPr>
                <a:endParaRPr lang="en-US"/>
              </a:p>
            </c:txPr>
            <c:showPercent val="1"/>
          </c:dLbls>
          <c:cat>
            <c:strRef>
              <c:f>Sheet1!$B$3:$B$7</c:f>
              <c:strCache>
                <c:ptCount val="5"/>
                <c:pt idx="0">
                  <c:v>Mini Hydel </c:v>
                </c:pt>
                <c:pt idx="1">
                  <c:v>Biomass </c:v>
                </c:pt>
                <c:pt idx="2">
                  <c:v>Co-gen </c:v>
                </c:pt>
                <c:pt idx="3">
                  <c:v>Solar </c:v>
                </c:pt>
                <c:pt idx="4">
                  <c:v>Wind </c:v>
                </c:pt>
              </c:strCache>
            </c:strRef>
          </c:cat>
          <c:val>
            <c:numRef>
              <c:f>Sheet1!$D$3:$D$7</c:f>
              <c:numCache>
                <c:formatCode>General</c:formatCode>
                <c:ptCount val="5"/>
                <c:pt idx="0">
                  <c:v>815.08500000000004</c:v>
                </c:pt>
                <c:pt idx="1">
                  <c:v>136.86000000000001</c:v>
                </c:pt>
                <c:pt idx="2">
                  <c:v>1520</c:v>
                </c:pt>
                <c:pt idx="3">
                  <c:v>4848.5600000000004</c:v>
                </c:pt>
                <c:pt idx="4">
                  <c:v>4419.6949999999997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4.8729658792650919E-2"/>
          <c:y val="7.0387139107611546E-2"/>
          <c:w val="0.86561132983377087"/>
          <c:h val="9.7738282714660618E-2"/>
        </c:manualLayout>
      </c:layout>
      <c:txPr>
        <a:bodyPr/>
        <a:lstStyle/>
        <a:p>
          <a:pPr>
            <a:defRPr sz="1400" b="1"/>
          </a:pPr>
          <a:endParaRPr lang="en-US"/>
        </a:p>
      </c:txPr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7.2733705161854761E-2"/>
          <c:y val="6.403385494534708E-2"/>
          <c:w val="0.92726629483814527"/>
          <c:h val="0.72700604671251534"/>
        </c:manualLayout>
      </c:layout>
      <c:lineChart>
        <c:grouping val="standard"/>
        <c:ser>
          <c:idx val="0"/>
          <c:order val="0"/>
          <c:tx>
            <c:strRef>
              <c:f>SOLAR!$B$1</c:f>
              <c:strCache>
                <c:ptCount val="1"/>
                <c:pt idx="0">
                  <c:v>CAPACITY</c:v>
                </c:pt>
              </c:strCache>
            </c:strRef>
          </c:tx>
          <c:spPr>
            <a:ln w="50800">
              <a:solidFill>
                <a:schemeClr val="tx2"/>
              </a:solidFill>
            </a:ln>
          </c:spPr>
          <c:marker>
            <c:symbol val="none"/>
          </c:marker>
          <c:cat>
            <c:numRef>
              <c:f>SOLAR!$A$2:$A$299</c:f>
              <c:numCache>
                <c:formatCode>m/d/yyyy</c:formatCode>
                <c:ptCount val="298"/>
                <c:pt idx="1">
                  <c:v>42905</c:v>
                </c:pt>
                <c:pt idx="2">
                  <c:v>42906</c:v>
                </c:pt>
                <c:pt idx="3">
                  <c:v>42907</c:v>
                </c:pt>
                <c:pt idx="4">
                  <c:v>42908</c:v>
                </c:pt>
                <c:pt idx="5">
                  <c:v>42909</c:v>
                </c:pt>
                <c:pt idx="6">
                  <c:v>42910</c:v>
                </c:pt>
                <c:pt idx="7">
                  <c:v>42911</c:v>
                </c:pt>
                <c:pt idx="8">
                  <c:v>42912</c:v>
                </c:pt>
                <c:pt idx="9">
                  <c:v>42913</c:v>
                </c:pt>
                <c:pt idx="10">
                  <c:v>42914</c:v>
                </c:pt>
                <c:pt idx="11">
                  <c:v>42916</c:v>
                </c:pt>
                <c:pt idx="12">
                  <c:v>42917</c:v>
                </c:pt>
                <c:pt idx="13">
                  <c:v>42918</c:v>
                </c:pt>
                <c:pt idx="14">
                  <c:v>42919</c:v>
                </c:pt>
                <c:pt idx="15">
                  <c:v>42920</c:v>
                </c:pt>
                <c:pt idx="16">
                  <c:v>42921</c:v>
                </c:pt>
                <c:pt idx="17">
                  <c:v>42922</c:v>
                </c:pt>
                <c:pt idx="18">
                  <c:v>42923</c:v>
                </c:pt>
                <c:pt idx="19">
                  <c:v>42924</c:v>
                </c:pt>
                <c:pt idx="20">
                  <c:v>42925</c:v>
                </c:pt>
                <c:pt idx="21">
                  <c:v>42926</c:v>
                </c:pt>
                <c:pt idx="22">
                  <c:v>42927</c:v>
                </c:pt>
                <c:pt idx="23">
                  <c:v>42928</c:v>
                </c:pt>
                <c:pt idx="24">
                  <c:v>42929</c:v>
                </c:pt>
                <c:pt idx="25">
                  <c:v>42930</c:v>
                </c:pt>
                <c:pt idx="26">
                  <c:v>42931</c:v>
                </c:pt>
                <c:pt idx="27">
                  <c:v>42932</c:v>
                </c:pt>
                <c:pt idx="28">
                  <c:v>42933</c:v>
                </c:pt>
                <c:pt idx="29">
                  <c:v>42934</c:v>
                </c:pt>
                <c:pt idx="30">
                  <c:v>42936</c:v>
                </c:pt>
                <c:pt idx="31">
                  <c:v>42937</c:v>
                </c:pt>
                <c:pt idx="32">
                  <c:v>42938</c:v>
                </c:pt>
                <c:pt idx="33">
                  <c:v>42939</c:v>
                </c:pt>
                <c:pt idx="34">
                  <c:v>42940</c:v>
                </c:pt>
                <c:pt idx="35">
                  <c:v>42941</c:v>
                </c:pt>
                <c:pt idx="36">
                  <c:v>42942</c:v>
                </c:pt>
                <c:pt idx="37">
                  <c:v>42943</c:v>
                </c:pt>
                <c:pt idx="38">
                  <c:v>42944</c:v>
                </c:pt>
                <c:pt idx="39">
                  <c:v>42945</c:v>
                </c:pt>
                <c:pt idx="40">
                  <c:v>42947</c:v>
                </c:pt>
                <c:pt idx="41">
                  <c:v>42948</c:v>
                </c:pt>
                <c:pt idx="42">
                  <c:v>42949</c:v>
                </c:pt>
                <c:pt idx="43">
                  <c:v>42950</c:v>
                </c:pt>
                <c:pt idx="44">
                  <c:v>42951</c:v>
                </c:pt>
                <c:pt idx="45">
                  <c:v>42952</c:v>
                </c:pt>
                <c:pt idx="46">
                  <c:v>42954</c:v>
                </c:pt>
                <c:pt idx="47">
                  <c:v>42955</c:v>
                </c:pt>
                <c:pt idx="48">
                  <c:v>42956</c:v>
                </c:pt>
                <c:pt idx="49">
                  <c:v>42957</c:v>
                </c:pt>
                <c:pt idx="50">
                  <c:v>42958</c:v>
                </c:pt>
                <c:pt idx="51">
                  <c:v>42959</c:v>
                </c:pt>
                <c:pt idx="52">
                  <c:v>42961</c:v>
                </c:pt>
                <c:pt idx="53">
                  <c:v>42963</c:v>
                </c:pt>
                <c:pt idx="54">
                  <c:v>42964</c:v>
                </c:pt>
                <c:pt idx="55">
                  <c:v>42965</c:v>
                </c:pt>
                <c:pt idx="56">
                  <c:v>42966</c:v>
                </c:pt>
                <c:pt idx="57">
                  <c:v>42967</c:v>
                </c:pt>
                <c:pt idx="58">
                  <c:v>42968</c:v>
                </c:pt>
                <c:pt idx="59">
                  <c:v>42969</c:v>
                </c:pt>
                <c:pt idx="60">
                  <c:v>42970</c:v>
                </c:pt>
                <c:pt idx="61">
                  <c:v>42971</c:v>
                </c:pt>
                <c:pt idx="62">
                  <c:v>42972</c:v>
                </c:pt>
                <c:pt idx="63">
                  <c:v>42973</c:v>
                </c:pt>
                <c:pt idx="64">
                  <c:v>42974</c:v>
                </c:pt>
                <c:pt idx="65">
                  <c:v>42975</c:v>
                </c:pt>
                <c:pt idx="66">
                  <c:v>42976</c:v>
                </c:pt>
                <c:pt idx="67">
                  <c:v>42977</c:v>
                </c:pt>
                <c:pt idx="68">
                  <c:v>42978</c:v>
                </c:pt>
                <c:pt idx="69">
                  <c:v>42979</c:v>
                </c:pt>
                <c:pt idx="70">
                  <c:v>42980</c:v>
                </c:pt>
                <c:pt idx="71">
                  <c:v>42981</c:v>
                </c:pt>
                <c:pt idx="72">
                  <c:v>42982</c:v>
                </c:pt>
                <c:pt idx="73">
                  <c:v>42983</c:v>
                </c:pt>
                <c:pt idx="74">
                  <c:v>42984</c:v>
                </c:pt>
                <c:pt idx="75">
                  <c:v>42985</c:v>
                </c:pt>
                <c:pt idx="76">
                  <c:v>42986</c:v>
                </c:pt>
                <c:pt idx="77">
                  <c:v>42987</c:v>
                </c:pt>
                <c:pt idx="78">
                  <c:v>42988</c:v>
                </c:pt>
                <c:pt idx="79">
                  <c:v>42989</c:v>
                </c:pt>
                <c:pt idx="80">
                  <c:v>42990</c:v>
                </c:pt>
                <c:pt idx="81">
                  <c:v>42991</c:v>
                </c:pt>
                <c:pt idx="82">
                  <c:v>42992</c:v>
                </c:pt>
                <c:pt idx="83">
                  <c:v>42993</c:v>
                </c:pt>
                <c:pt idx="84">
                  <c:v>42994</c:v>
                </c:pt>
                <c:pt idx="85">
                  <c:v>42995</c:v>
                </c:pt>
                <c:pt idx="86">
                  <c:v>42996</c:v>
                </c:pt>
                <c:pt idx="87">
                  <c:v>42997</c:v>
                </c:pt>
                <c:pt idx="88">
                  <c:v>42998</c:v>
                </c:pt>
                <c:pt idx="89">
                  <c:v>42999</c:v>
                </c:pt>
                <c:pt idx="90">
                  <c:v>43000</c:v>
                </c:pt>
                <c:pt idx="91">
                  <c:v>43001</c:v>
                </c:pt>
                <c:pt idx="92">
                  <c:v>43002</c:v>
                </c:pt>
                <c:pt idx="93">
                  <c:v>43003</c:v>
                </c:pt>
                <c:pt idx="94">
                  <c:v>43004</c:v>
                </c:pt>
                <c:pt idx="95">
                  <c:v>43005</c:v>
                </c:pt>
                <c:pt idx="96">
                  <c:v>43006</c:v>
                </c:pt>
                <c:pt idx="97">
                  <c:v>43007</c:v>
                </c:pt>
                <c:pt idx="98">
                  <c:v>43008</c:v>
                </c:pt>
                <c:pt idx="99">
                  <c:v>43009</c:v>
                </c:pt>
                <c:pt idx="100">
                  <c:v>43010</c:v>
                </c:pt>
                <c:pt idx="101">
                  <c:v>43011</c:v>
                </c:pt>
                <c:pt idx="102">
                  <c:v>43012</c:v>
                </c:pt>
                <c:pt idx="103">
                  <c:v>43013</c:v>
                </c:pt>
                <c:pt idx="104">
                  <c:v>43014</c:v>
                </c:pt>
                <c:pt idx="105">
                  <c:v>43015</c:v>
                </c:pt>
                <c:pt idx="106">
                  <c:v>43016</c:v>
                </c:pt>
                <c:pt idx="107">
                  <c:v>43017</c:v>
                </c:pt>
                <c:pt idx="108">
                  <c:v>43018</c:v>
                </c:pt>
                <c:pt idx="109">
                  <c:v>43019</c:v>
                </c:pt>
                <c:pt idx="110">
                  <c:v>43020</c:v>
                </c:pt>
                <c:pt idx="111">
                  <c:v>43021</c:v>
                </c:pt>
                <c:pt idx="112">
                  <c:v>43022</c:v>
                </c:pt>
                <c:pt idx="113">
                  <c:v>43023</c:v>
                </c:pt>
                <c:pt idx="114">
                  <c:v>43024</c:v>
                </c:pt>
                <c:pt idx="115">
                  <c:v>43025</c:v>
                </c:pt>
                <c:pt idx="116">
                  <c:v>43026</c:v>
                </c:pt>
                <c:pt idx="117">
                  <c:v>43027</c:v>
                </c:pt>
                <c:pt idx="118">
                  <c:v>43028</c:v>
                </c:pt>
                <c:pt idx="119">
                  <c:v>43029</c:v>
                </c:pt>
                <c:pt idx="120">
                  <c:v>43030</c:v>
                </c:pt>
                <c:pt idx="121">
                  <c:v>43031</c:v>
                </c:pt>
                <c:pt idx="122">
                  <c:v>43032</c:v>
                </c:pt>
                <c:pt idx="123">
                  <c:v>43033</c:v>
                </c:pt>
                <c:pt idx="124">
                  <c:v>43034</c:v>
                </c:pt>
                <c:pt idx="125">
                  <c:v>43035</c:v>
                </c:pt>
                <c:pt idx="126">
                  <c:v>43036</c:v>
                </c:pt>
                <c:pt idx="127">
                  <c:v>43037</c:v>
                </c:pt>
                <c:pt idx="128">
                  <c:v>43038</c:v>
                </c:pt>
                <c:pt idx="129">
                  <c:v>43039</c:v>
                </c:pt>
                <c:pt idx="130">
                  <c:v>43040</c:v>
                </c:pt>
                <c:pt idx="131">
                  <c:v>43041</c:v>
                </c:pt>
                <c:pt idx="132">
                  <c:v>43042</c:v>
                </c:pt>
                <c:pt idx="133">
                  <c:v>43043</c:v>
                </c:pt>
                <c:pt idx="134">
                  <c:v>43044</c:v>
                </c:pt>
                <c:pt idx="135">
                  <c:v>43045</c:v>
                </c:pt>
                <c:pt idx="136">
                  <c:v>43046</c:v>
                </c:pt>
                <c:pt idx="137">
                  <c:v>43047</c:v>
                </c:pt>
                <c:pt idx="138">
                  <c:v>43048</c:v>
                </c:pt>
                <c:pt idx="139">
                  <c:v>43049</c:v>
                </c:pt>
                <c:pt idx="140">
                  <c:v>43050</c:v>
                </c:pt>
                <c:pt idx="141">
                  <c:v>43051</c:v>
                </c:pt>
                <c:pt idx="142">
                  <c:v>43052</c:v>
                </c:pt>
                <c:pt idx="143">
                  <c:v>43053</c:v>
                </c:pt>
                <c:pt idx="144">
                  <c:v>43054</c:v>
                </c:pt>
                <c:pt idx="145">
                  <c:v>43055</c:v>
                </c:pt>
                <c:pt idx="146">
                  <c:v>43056</c:v>
                </c:pt>
                <c:pt idx="147">
                  <c:v>43057</c:v>
                </c:pt>
                <c:pt idx="148">
                  <c:v>43058</c:v>
                </c:pt>
                <c:pt idx="149">
                  <c:v>43059</c:v>
                </c:pt>
                <c:pt idx="150">
                  <c:v>43060</c:v>
                </c:pt>
                <c:pt idx="151">
                  <c:v>43061</c:v>
                </c:pt>
                <c:pt idx="152">
                  <c:v>43062</c:v>
                </c:pt>
                <c:pt idx="153">
                  <c:v>43063</c:v>
                </c:pt>
                <c:pt idx="154">
                  <c:v>43064</c:v>
                </c:pt>
                <c:pt idx="155">
                  <c:v>43065</c:v>
                </c:pt>
                <c:pt idx="156">
                  <c:v>43066</c:v>
                </c:pt>
                <c:pt idx="157">
                  <c:v>43067</c:v>
                </c:pt>
                <c:pt idx="158">
                  <c:v>43068</c:v>
                </c:pt>
                <c:pt idx="159">
                  <c:v>43069</c:v>
                </c:pt>
                <c:pt idx="160">
                  <c:v>43070</c:v>
                </c:pt>
                <c:pt idx="161">
                  <c:v>43071</c:v>
                </c:pt>
                <c:pt idx="162">
                  <c:v>43073</c:v>
                </c:pt>
                <c:pt idx="163">
                  <c:v>43074</c:v>
                </c:pt>
                <c:pt idx="164">
                  <c:v>43075</c:v>
                </c:pt>
                <c:pt idx="165">
                  <c:v>43076</c:v>
                </c:pt>
                <c:pt idx="166">
                  <c:v>43077</c:v>
                </c:pt>
                <c:pt idx="167">
                  <c:v>43078</c:v>
                </c:pt>
                <c:pt idx="168">
                  <c:v>43079</c:v>
                </c:pt>
                <c:pt idx="169">
                  <c:v>43080</c:v>
                </c:pt>
                <c:pt idx="170">
                  <c:v>43081</c:v>
                </c:pt>
                <c:pt idx="171">
                  <c:v>43082</c:v>
                </c:pt>
                <c:pt idx="172">
                  <c:v>43084</c:v>
                </c:pt>
                <c:pt idx="173">
                  <c:v>43085</c:v>
                </c:pt>
                <c:pt idx="174">
                  <c:v>43086</c:v>
                </c:pt>
                <c:pt idx="175">
                  <c:v>43087</c:v>
                </c:pt>
                <c:pt idx="176">
                  <c:v>43088</c:v>
                </c:pt>
                <c:pt idx="177">
                  <c:v>43089</c:v>
                </c:pt>
                <c:pt idx="178">
                  <c:v>43090</c:v>
                </c:pt>
                <c:pt idx="179">
                  <c:v>43091</c:v>
                </c:pt>
                <c:pt idx="180">
                  <c:v>43092</c:v>
                </c:pt>
                <c:pt idx="181">
                  <c:v>43093</c:v>
                </c:pt>
                <c:pt idx="182">
                  <c:v>43094</c:v>
                </c:pt>
                <c:pt idx="183">
                  <c:v>43095</c:v>
                </c:pt>
                <c:pt idx="184">
                  <c:v>43096</c:v>
                </c:pt>
                <c:pt idx="185">
                  <c:v>43097</c:v>
                </c:pt>
                <c:pt idx="186">
                  <c:v>43098</c:v>
                </c:pt>
                <c:pt idx="187">
                  <c:v>43099</c:v>
                </c:pt>
                <c:pt idx="188">
                  <c:v>43100</c:v>
                </c:pt>
                <c:pt idx="189">
                  <c:v>43101</c:v>
                </c:pt>
                <c:pt idx="190">
                  <c:v>43102</c:v>
                </c:pt>
                <c:pt idx="191">
                  <c:v>43103</c:v>
                </c:pt>
                <c:pt idx="192">
                  <c:v>43104</c:v>
                </c:pt>
                <c:pt idx="193">
                  <c:v>43105</c:v>
                </c:pt>
                <c:pt idx="194">
                  <c:v>43106</c:v>
                </c:pt>
                <c:pt idx="195">
                  <c:v>43107</c:v>
                </c:pt>
                <c:pt idx="196">
                  <c:v>43108</c:v>
                </c:pt>
                <c:pt idx="197">
                  <c:v>43109</c:v>
                </c:pt>
                <c:pt idx="198">
                  <c:v>43110</c:v>
                </c:pt>
                <c:pt idx="199">
                  <c:v>43111</c:v>
                </c:pt>
                <c:pt idx="200">
                  <c:v>43112</c:v>
                </c:pt>
                <c:pt idx="201">
                  <c:v>43113</c:v>
                </c:pt>
                <c:pt idx="202">
                  <c:v>43114</c:v>
                </c:pt>
                <c:pt idx="203">
                  <c:v>43115</c:v>
                </c:pt>
                <c:pt idx="204">
                  <c:v>43116</c:v>
                </c:pt>
                <c:pt idx="205">
                  <c:v>43117</c:v>
                </c:pt>
                <c:pt idx="206">
                  <c:v>43118</c:v>
                </c:pt>
                <c:pt idx="207">
                  <c:v>43119</c:v>
                </c:pt>
                <c:pt idx="208">
                  <c:v>43120</c:v>
                </c:pt>
                <c:pt idx="209">
                  <c:v>43121</c:v>
                </c:pt>
                <c:pt idx="210">
                  <c:v>43122</c:v>
                </c:pt>
                <c:pt idx="211">
                  <c:v>43123</c:v>
                </c:pt>
                <c:pt idx="212">
                  <c:v>43124</c:v>
                </c:pt>
                <c:pt idx="213">
                  <c:v>43125</c:v>
                </c:pt>
                <c:pt idx="214">
                  <c:v>43126</c:v>
                </c:pt>
                <c:pt idx="215">
                  <c:v>43127</c:v>
                </c:pt>
                <c:pt idx="216">
                  <c:v>43128</c:v>
                </c:pt>
                <c:pt idx="217">
                  <c:v>43129</c:v>
                </c:pt>
                <c:pt idx="218">
                  <c:v>43130</c:v>
                </c:pt>
                <c:pt idx="219">
                  <c:v>43131</c:v>
                </c:pt>
                <c:pt idx="220">
                  <c:v>43132</c:v>
                </c:pt>
                <c:pt idx="221">
                  <c:v>43133</c:v>
                </c:pt>
                <c:pt idx="222">
                  <c:v>43134</c:v>
                </c:pt>
                <c:pt idx="223">
                  <c:v>43135</c:v>
                </c:pt>
                <c:pt idx="224">
                  <c:v>43136</c:v>
                </c:pt>
                <c:pt idx="225">
                  <c:v>43137</c:v>
                </c:pt>
                <c:pt idx="226">
                  <c:v>43138</c:v>
                </c:pt>
                <c:pt idx="227">
                  <c:v>43139</c:v>
                </c:pt>
                <c:pt idx="228">
                  <c:v>43140</c:v>
                </c:pt>
                <c:pt idx="229">
                  <c:v>43145</c:v>
                </c:pt>
                <c:pt idx="230">
                  <c:v>43146</c:v>
                </c:pt>
                <c:pt idx="231">
                  <c:v>43147</c:v>
                </c:pt>
                <c:pt idx="232">
                  <c:v>43148</c:v>
                </c:pt>
                <c:pt idx="233">
                  <c:v>43149</c:v>
                </c:pt>
                <c:pt idx="234">
                  <c:v>43150</c:v>
                </c:pt>
                <c:pt idx="235">
                  <c:v>43151</c:v>
                </c:pt>
                <c:pt idx="236">
                  <c:v>43152</c:v>
                </c:pt>
                <c:pt idx="237">
                  <c:v>43153</c:v>
                </c:pt>
                <c:pt idx="238">
                  <c:v>43154</c:v>
                </c:pt>
                <c:pt idx="239">
                  <c:v>43155</c:v>
                </c:pt>
                <c:pt idx="240">
                  <c:v>43156</c:v>
                </c:pt>
                <c:pt idx="241">
                  <c:v>43157</c:v>
                </c:pt>
                <c:pt idx="242">
                  <c:v>43158</c:v>
                </c:pt>
                <c:pt idx="243">
                  <c:v>43159</c:v>
                </c:pt>
                <c:pt idx="244">
                  <c:v>43160</c:v>
                </c:pt>
                <c:pt idx="245">
                  <c:v>43161</c:v>
                </c:pt>
                <c:pt idx="246">
                  <c:v>43162</c:v>
                </c:pt>
                <c:pt idx="247">
                  <c:v>43163</c:v>
                </c:pt>
                <c:pt idx="248">
                  <c:v>43164</c:v>
                </c:pt>
                <c:pt idx="249">
                  <c:v>43165</c:v>
                </c:pt>
                <c:pt idx="250">
                  <c:v>43166</c:v>
                </c:pt>
                <c:pt idx="251">
                  <c:v>43167</c:v>
                </c:pt>
                <c:pt idx="252">
                  <c:v>43168</c:v>
                </c:pt>
                <c:pt idx="253">
                  <c:v>43170</c:v>
                </c:pt>
                <c:pt idx="254">
                  <c:v>43171</c:v>
                </c:pt>
                <c:pt idx="255">
                  <c:v>43172</c:v>
                </c:pt>
                <c:pt idx="256">
                  <c:v>43173</c:v>
                </c:pt>
                <c:pt idx="257">
                  <c:v>43174</c:v>
                </c:pt>
                <c:pt idx="258">
                  <c:v>43175</c:v>
                </c:pt>
                <c:pt idx="259">
                  <c:v>43176</c:v>
                </c:pt>
                <c:pt idx="260">
                  <c:v>43177</c:v>
                </c:pt>
                <c:pt idx="261">
                  <c:v>43178</c:v>
                </c:pt>
                <c:pt idx="262">
                  <c:v>43179</c:v>
                </c:pt>
                <c:pt idx="263">
                  <c:v>43180</c:v>
                </c:pt>
                <c:pt idx="264">
                  <c:v>43181</c:v>
                </c:pt>
                <c:pt idx="265">
                  <c:v>43182</c:v>
                </c:pt>
                <c:pt idx="266">
                  <c:v>43183</c:v>
                </c:pt>
                <c:pt idx="267">
                  <c:v>43184</c:v>
                </c:pt>
                <c:pt idx="268">
                  <c:v>43185</c:v>
                </c:pt>
                <c:pt idx="269">
                  <c:v>43186</c:v>
                </c:pt>
                <c:pt idx="270">
                  <c:v>43187</c:v>
                </c:pt>
                <c:pt idx="271">
                  <c:v>43188</c:v>
                </c:pt>
                <c:pt idx="272">
                  <c:v>43189</c:v>
                </c:pt>
                <c:pt idx="273">
                  <c:v>43190</c:v>
                </c:pt>
                <c:pt idx="274">
                  <c:v>43191</c:v>
                </c:pt>
                <c:pt idx="275">
                  <c:v>43192</c:v>
                </c:pt>
                <c:pt idx="276">
                  <c:v>43193</c:v>
                </c:pt>
                <c:pt idx="277">
                  <c:v>43194</c:v>
                </c:pt>
                <c:pt idx="278">
                  <c:v>43195</c:v>
                </c:pt>
                <c:pt idx="279">
                  <c:v>43196</c:v>
                </c:pt>
                <c:pt idx="280">
                  <c:v>43197</c:v>
                </c:pt>
                <c:pt idx="281">
                  <c:v>43198</c:v>
                </c:pt>
                <c:pt idx="282">
                  <c:v>43199</c:v>
                </c:pt>
                <c:pt idx="283">
                  <c:v>43200</c:v>
                </c:pt>
                <c:pt idx="284">
                  <c:v>43201</c:v>
                </c:pt>
                <c:pt idx="285">
                  <c:v>43202</c:v>
                </c:pt>
                <c:pt idx="286">
                  <c:v>43203</c:v>
                </c:pt>
                <c:pt idx="287">
                  <c:v>43204</c:v>
                </c:pt>
                <c:pt idx="288">
                  <c:v>43206</c:v>
                </c:pt>
                <c:pt idx="289">
                  <c:v>43207</c:v>
                </c:pt>
                <c:pt idx="290">
                  <c:v>43208</c:v>
                </c:pt>
                <c:pt idx="291">
                  <c:v>43209</c:v>
                </c:pt>
                <c:pt idx="292">
                  <c:v>43210</c:v>
                </c:pt>
                <c:pt idx="293">
                  <c:v>43211</c:v>
                </c:pt>
                <c:pt idx="294">
                  <c:v>43213</c:v>
                </c:pt>
                <c:pt idx="295">
                  <c:v>43214</c:v>
                </c:pt>
                <c:pt idx="296">
                  <c:v>43215</c:v>
                </c:pt>
                <c:pt idx="297">
                  <c:v>43216</c:v>
                </c:pt>
              </c:numCache>
            </c:numRef>
          </c:cat>
          <c:val>
            <c:numRef>
              <c:f>SOLAR!$B$2:$B$299</c:f>
              <c:numCache>
                <c:formatCode>General</c:formatCode>
                <c:ptCount val="298"/>
                <c:pt idx="1">
                  <c:v>1259.8799999999999</c:v>
                </c:pt>
                <c:pt idx="2">
                  <c:v>1259.8799999999999</c:v>
                </c:pt>
                <c:pt idx="3">
                  <c:v>1259.8799999999999</c:v>
                </c:pt>
                <c:pt idx="4">
                  <c:v>1259.8799999999999</c:v>
                </c:pt>
                <c:pt idx="5">
                  <c:v>1259.8799999999999</c:v>
                </c:pt>
                <c:pt idx="6">
                  <c:v>1259.8799999999999</c:v>
                </c:pt>
                <c:pt idx="7">
                  <c:v>1259.8799999999999</c:v>
                </c:pt>
                <c:pt idx="8">
                  <c:v>1259.8799999999999</c:v>
                </c:pt>
                <c:pt idx="9">
                  <c:v>1259.8799999999999</c:v>
                </c:pt>
                <c:pt idx="10">
                  <c:v>1259.8799999999999</c:v>
                </c:pt>
                <c:pt idx="11">
                  <c:v>1259.8799999999999</c:v>
                </c:pt>
                <c:pt idx="12">
                  <c:v>1273.8799999999999</c:v>
                </c:pt>
                <c:pt idx="13">
                  <c:v>1273.8799999999999</c:v>
                </c:pt>
                <c:pt idx="14">
                  <c:v>1273.8799999999999</c:v>
                </c:pt>
                <c:pt idx="15">
                  <c:v>1273.8799999999999</c:v>
                </c:pt>
                <c:pt idx="16">
                  <c:v>1273.8799999999999</c:v>
                </c:pt>
                <c:pt idx="17">
                  <c:v>1273.8799999999999</c:v>
                </c:pt>
                <c:pt idx="18">
                  <c:v>1273.8799999999999</c:v>
                </c:pt>
                <c:pt idx="19">
                  <c:v>1273.8799999999999</c:v>
                </c:pt>
                <c:pt idx="20">
                  <c:v>1273.8799999999999</c:v>
                </c:pt>
                <c:pt idx="21">
                  <c:v>1273.8799999999999</c:v>
                </c:pt>
                <c:pt idx="22">
                  <c:v>1273.8799999999999</c:v>
                </c:pt>
                <c:pt idx="23">
                  <c:v>1273.8799999999999</c:v>
                </c:pt>
                <c:pt idx="24">
                  <c:v>1273.8799999999999</c:v>
                </c:pt>
                <c:pt idx="25">
                  <c:v>1273.8799999999999</c:v>
                </c:pt>
                <c:pt idx="26">
                  <c:v>1273.8799999999999</c:v>
                </c:pt>
                <c:pt idx="27">
                  <c:v>1273.8799999999999</c:v>
                </c:pt>
                <c:pt idx="28">
                  <c:v>1273.8799999999999</c:v>
                </c:pt>
                <c:pt idx="29">
                  <c:v>1273.8799999999999</c:v>
                </c:pt>
                <c:pt idx="30">
                  <c:v>1273.8799999999999</c:v>
                </c:pt>
                <c:pt idx="31">
                  <c:v>1273.8799999999999</c:v>
                </c:pt>
                <c:pt idx="32">
                  <c:v>1273.8799999999999</c:v>
                </c:pt>
                <c:pt idx="33">
                  <c:v>1273.8799999999999</c:v>
                </c:pt>
                <c:pt idx="34">
                  <c:v>1273.8799999999999</c:v>
                </c:pt>
                <c:pt idx="35">
                  <c:v>1273.8799999999999</c:v>
                </c:pt>
                <c:pt idx="36">
                  <c:v>1273.8799999999999</c:v>
                </c:pt>
                <c:pt idx="37">
                  <c:v>1273.8799999999999</c:v>
                </c:pt>
                <c:pt idx="38">
                  <c:v>1273.8799999999999</c:v>
                </c:pt>
                <c:pt idx="39">
                  <c:v>1273.8799999999999</c:v>
                </c:pt>
                <c:pt idx="40">
                  <c:v>1273.8799999999999</c:v>
                </c:pt>
                <c:pt idx="41">
                  <c:v>1289.8799999999999</c:v>
                </c:pt>
                <c:pt idx="42">
                  <c:v>1289.8799999999999</c:v>
                </c:pt>
                <c:pt idx="43">
                  <c:v>1289.8799999999999</c:v>
                </c:pt>
                <c:pt idx="44">
                  <c:v>1289.8799999999999</c:v>
                </c:pt>
                <c:pt idx="45">
                  <c:v>1289.8799999999999</c:v>
                </c:pt>
                <c:pt idx="46">
                  <c:v>1289.8799999999999</c:v>
                </c:pt>
                <c:pt idx="47">
                  <c:v>1289.8799999999999</c:v>
                </c:pt>
                <c:pt idx="48">
                  <c:v>1289.8799999999999</c:v>
                </c:pt>
                <c:pt idx="49">
                  <c:v>1289.8799999999999</c:v>
                </c:pt>
                <c:pt idx="50">
                  <c:v>1289.8799999999999</c:v>
                </c:pt>
                <c:pt idx="51">
                  <c:v>1289.8799999999999</c:v>
                </c:pt>
                <c:pt idx="52">
                  <c:v>1289.8799999999999</c:v>
                </c:pt>
                <c:pt idx="53">
                  <c:v>1289.8799999999999</c:v>
                </c:pt>
                <c:pt idx="54">
                  <c:v>1289.8799999999999</c:v>
                </c:pt>
                <c:pt idx="55">
                  <c:v>1289.8799999999999</c:v>
                </c:pt>
                <c:pt idx="56">
                  <c:v>1289.8799999999999</c:v>
                </c:pt>
                <c:pt idx="57">
                  <c:v>1289.8799999999999</c:v>
                </c:pt>
                <c:pt idx="58">
                  <c:v>1289.8799999999999</c:v>
                </c:pt>
                <c:pt idx="59">
                  <c:v>1289.8799999999999</c:v>
                </c:pt>
                <c:pt idx="60">
                  <c:v>1289.8799999999999</c:v>
                </c:pt>
                <c:pt idx="61">
                  <c:v>1289.8799999999999</c:v>
                </c:pt>
                <c:pt idx="62">
                  <c:v>1289.8799999999999</c:v>
                </c:pt>
                <c:pt idx="63">
                  <c:v>1289.8799999999999</c:v>
                </c:pt>
                <c:pt idx="64">
                  <c:v>1289.8799999999999</c:v>
                </c:pt>
                <c:pt idx="65">
                  <c:v>1289.8799999999999</c:v>
                </c:pt>
                <c:pt idx="66">
                  <c:v>1289.8799999999999</c:v>
                </c:pt>
                <c:pt idx="67">
                  <c:v>1289.8799999999999</c:v>
                </c:pt>
                <c:pt idx="68">
                  <c:v>1289.8799999999999</c:v>
                </c:pt>
                <c:pt idx="69">
                  <c:v>1420.8799999999999</c:v>
                </c:pt>
                <c:pt idx="70">
                  <c:v>1420.8799999999999</c:v>
                </c:pt>
                <c:pt idx="71">
                  <c:v>1420.8799999999999</c:v>
                </c:pt>
                <c:pt idx="72">
                  <c:v>1420.8799999999999</c:v>
                </c:pt>
                <c:pt idx="73">
                  <c:v>1420.8799999999999</c:v>
                </c:pt>
                <c:pt idx="74">
                  <c:v>1420.8799999999999</c:v>
                </c:pt>
                <c:pt idx="75">
                  <c:v>1420.8799999999999</c:v>
                </c:pt>
                <c:pt idx="76">
                  <c:v>1420.8799999999999</c:v>
                </c:pt>
                <c:pt idx="77">
                  <c:v>1420.8799999999999</c:v>
                </c:pt>
                <c:pt idx="78">
                  <c:v>1420.8799999999999</c:v>
                </c:pt>
                <c:pt idx="79">
                  <c:v>1420.8799999999999</c:v>
                </c:pt>
                <c:pt idx="80">
                  <c:v>1420.8799999999999</c:v>
                </c:pt>
                <c:pt idx="81">
                  <c:v>1420.8799999999999</c:v>
                </c:pt>
                <c:pt idx="82">
                  <c:v>1420.8799999999999</c:v>
                </c:pt>
                <c:pt idx="83">
                  <c:v>1420.8799999999999</c:v>
                </c:pt>
                <c:pt idx="84">
                  <c:v>1420.8799999999999</c:v>
                </c:pt>
                <c:pt idx="85">
                  <c:v>1420.8799999999999</c:v>
                </c:pt>
                <c:pt idx="86">
                  <c:v>1420.8799999999999</c:v>
                </c:pt>
                <c:pt idx="87">
                  <c:v>1420.8799999999999</c:v>
                </c:pt>
                <c:pt idx="88">
                  <c:v>1420.8799999999999</c:v>
                </c:pt>
                <c:pt idx="89">
                  <c:v>1420.8799999999999</c:v>
                </c:pt>
                <c:pt idx="90">
                  <c:v>1420.8799999999999</c:v>
                </c:pt>
                <c:pt idx="91">
                  <c:v>1420.8799999999999</c:v>
                </c:pt>
                <c:pt idx="92">
                  <c:v>1420.8799999999999</c:v>
                </c:pt>
                <c:pt idx="93">
                  <c:v>1420.8799999999999</c:v>
                </c:pt>
                <c:pt idx="94">
                  <c:v>1420.8799999999999</c:v>
                </c:pt>
                <c:pt idx="95">
                  <c:v>1420.8799999999999</c:v>
                </c:pt>
                <c:pt idx="96">
                  <c:v>1420.8799999999999</c:v>
                </c:pt>
                <c:pt idx="97">
                  <c:v>1420.8799999999999</c:v>
                </c:pt>
                <c:pt idx="98">
                  <c:v>1420.8799999999999</c:v>
                </c:pt>
                <c:pt idx="99">
                  <c:v>1560.8799999999999</c:v>
                </c:pt>
                <c:pt idx="100">
                  <c:v>1560.8799999999999</c:v>
                </c:pt>
                <c:pt idx="101">
                  <c:v>1560.8799999999999</c:v>
                </c:pt>
                <c:pt idx="102">
                  <c:v>1560.8799999999999</c:v>
                </c:pt>
                <c:pt idx="103">
                  <c:v>1560.8799999999999</c:v>
                </c:pt>
                <c:pt idx="104">
                  <c:v>1560.8799999999999</c:v>
                </c:pt>
                <c:pt idx="105">
                  <c:v>1560.8799999999999</c:v>
                </c:pt>
                <c:pt idx="106">
                  <c:v>1560.8799999999999</c:v>
                </c:pt>
                <c:pt idx="107">
                  <c:v>1560.8799999999999</c:v>
                </c:pt>
                <c:pt idx="108">
                  <c:v>1560.8799999999999</c:v>
                </c:pt>
                <c:pt idx="109">
                  <c:v>1560.8799999999999</c:v>
                </c:pt>
                <c:pt idx="110">
                  <c:v>1560.8799999999999</c:v>
                </c:pt>
                <c:pt idx="111">
                  <c:v>1560.8799999999999</c:v>
                </c:pt>
                <c:pt idx="112">
                  <c:v>1560.8799999999999</c:v>
                </c:pt>
                <c:pt idx="113">
                  <c:v>1560.8799999999999</c:v>
                </c:pt>
                <c:pt idx="114">
                  <c:v>1560.8799999999999</c:v>
                </c:pt>
                <c:pt idx="115">
                  <c:v>1560.8799999999999</c:v>
                </c:pt>
                <c:pt idx="116">
                  <c:v>1560.8799999999999</c:v>
                </c:pt>
                <c:pt idx="117">
                  <c:v>1560.8799999999999</c:v>
                </c:pt>
                <c:pt idx="118">
                  <c:v>1560.8799999999999</c:v>
                </c:pt>
                <c:pt idx="119">
                  <c:v>1560.8799999999999</c:v>
                </c:pt>
                <c:pt idx="120">
                  <c:v>1560.8799999999999</c:v>
                </c:pt>
                <c:pt idx="121">
                  <c:v>1560.8799999999999</c:v>
                </c:pt>
                <c:pt idx="122">
                  <c:v>1560.8799999999999</c:v>
                </c:pt>
                <c:pt idx="123">
                  <c:v>1560.8799999999999</c:v>
                </c:pt>
                <c:pt idx="124">
                  <c:v>1560.8799999999999</c:v>
                </c:pt>
                <c:pt idx="125">
                  <c:v>1560.8799999999999</c:v>
                </c:pt>
                <c:pt idx="126">
                  <c:v>1560.8799999999999</c:v>
                </c:pt>
                <c:pt idx="127">
                  <c:v>1560.8799999999999</c:v>
                </c:pt>
                <c:pt idx="128">
                  <c:v>1560.8799999999999</c:v>
                </c:pt>
                <c:pt idx="129">
                  <c:v>1560.8799999999999</c:v>
                </c:pt>
                <c:pt idx="130">
                  <c:v>1622.8799999999999</c:v>
                </c:pt>
                <c:pt idx="131">
                  <c:v>1622.8799999999999</c:v>
                </c:pt>
                <c:pt idx="132">
                  <c:v>1622.8799999999999</c:v>
                </c:pt>
                <c:pt idx="133">
                  <c:v>1622.8799999999999</c:v>
                </c:pt>
                <c:pt idx="134">
                  <c:v>1622.8799999999999</c:v>
                </c:pt>
                <c:pt idx="135">
                  <c:v>1622.8799999999999</c:v>
                </c:pt>
                <c:pt idx="136">
                  <c:v>1622.8799999999999</c:v>
                </c:pt>
                <c:pt idx="137">
                  <c:v>1622.8799999999999</c:v>
                </c:pt>
                <c:pt idx="138">
                  <c:v>1622.8799999999999</c:v>
                </c:pt>
                <c:pt idx="139">
                  <c:v>1622.8799999999999</c:v>
                </c:pt>
                <c:pt idx="140">
                  <c:v>1622.8799999999999</c:v>
                </c:pt>
                <c:pt idx="141">
                  <c:v>1622.8799999999999</c:v>
                </c:pt>
                <c:pt idx="142">
                  <c:v>1622.8799999999999</c:v>
                </c:pt>
                <c:pt idx="143">
                  <c:v>1622.8799999999999</c:v>
                </c:pt>
                <c:pt idx="144">
                  <c:v>1622.8799999999999</c:v>
                </c:pt>
                <c:pt idx="145">
                  <c:v>1622.8799999999999</c:v>
                </c:pt>
                <c:pt idx="146">
                  <c:v>1622.8799999999999</c:v>
                </c:pt>
                <c:pt idx="147">
                  <c:v>1622.8799999999999</c:v>
                </c:pt>
                <c:pt idx="148">
                  <c:v>1622.8799999999999</c:v>
                </c:pt>
                <c:pt idx="149">
                  <c:v>1622.8799999999999</c:v>
                </c:pt>
                <c:pt idx="150">
                  <c:v>1622.8799999999999</c:v>
                </c:pt>
                <c:pt idx="151">
                  <c:v>1622.8799999999999</c:v>
                </c:pt>
                <c:pt idx="152">
                  <c:v>1622.8799999999999</c:v>
                </c:pt>
                <c:pt idx="153">
                  <c:v>1622.8799999999999</c:v>
                </c:pt>
                <c:pt idx="154">
                  <c:v>1622.8799999999999</c:v>
                </c:pt>
                <c:pt idx="155">
                  <c:v>1622.8799999999999</c:v>
                </c:pt>
                <c:pt idx="156">
                  <c:v>1622.8799999999999</c:v>
                </c:pt>
                <c:pt idx="157">
                  <c:v>1622.8799999999999</c:v>
                </c:pt>
                <c:pt idx="158">
                  <c:v>1622.8799999999999</c:v>
                </c:pt>
                <c:pt idx="159">
                  <c:v>1622.8799999999999</c:v>
                </c:pt>
                <c:pt idx="160">
                  <c:v>2805.88</c:v>
                </c:pt>
                <c:pt idx="161">
                  <c:v>2805.88</c:v>
                </c:pt>
                <c:pt idx="162">
                  <c:v>2805.88</c:v>
                </c:pt>
                <c:pt idx="163">
                  <c:v>2805.88</c:v>
                </c:pt>
                <c:pt idx="164">
                  <c:v>2805.88</c:v>
                </c:pt>
                <c:pt idx="165">
                  <c:v>2805.88</c:v>
                </c:pt>
                <c:pt idx="166">
                  <c:v>2805.88</c:v>
                </c:pt>
                <c:pt idx="167">
                  <c:v>2805.88</c:v>
                </c:pt>
                <c:pt idx="168">
                  <c:v>2805.88</c:v>
                </c:pt>
                <c:pt idx="169">
                  <c:v>2805.88</c:v>
                </c:pt>
                <c:pt idx="170">
                  <c:v>2805.88</c:v>
                </c:pt>
                <c:pt idx="171">
                  <c:v>2805.88</c:v>
                </c:pt>
                <c:pt idx="172">
                  <c:v>2805.88</c:v>
                </c:pt>
                <c:pt idx="173">
                  <c:v>2805.88</c:v>
                </c:pt>
                <c:pt idx="174">
                  <c:v>2805.88</c:v>
                </c:pt>
                <c:pt idx="175">
                  <c:v>2805.88</c:v>
                </c:pt>
                <c:pt idx="176">
                  <c:v>2805.88</c:v>
                </c:pt>
                <c:pt idx="177">
                  <c:v>2805.88</c:v>
                </c:pt>
                <c:pt idx="178">
                  <c:v>2805.88</c:v>
                </c:pt>
                <c:pt idx="179">
                  <c:v>2805.88</c:v>
                </c:pt>
                <c:pt idx="180">
                  <c:v>2805.88</c:v>
                </c:pt>
                <c:pt idx="181">
                  <c:v>2805.88</c:v>
                </c:pt>
                <c:pt idx="182">
                  <c:v>2805.88</c:v>
                </c:pt>
                <c:pt idx="183">
                  <c:v>2805.88</c:v>
                </c:pt>
                <c:pt idx="184">
                  <c:v>2805.88</c:v>
                </c:pt>
                <c:pt idx="185">
                  <c:v>2805.88</c:v>
                </c:pt>
                <c:pt idx="186">
                  <c:v>2805.88</c:v>
                </c:pt>
                <c:pt idx="187">
                  <c:v>2805.88</c:v>
                </c:pt>
                <c:pt idx="188">
                  <c:v>2805.88</c:v>
                </c:pt>
                <c:pt idx="189">
                  <c:v>3299.38</c:v>
                </c:pt>
                <c:pt idx="190">
                  <c:v>3299.38</c:v>
                </c:pt>
                <c:pt idx="191">
                  <c:v>3299.38</c:v>
                </c:pt>
                <c:pt idx="192">
                  <c:v>3299.38</c:v>
                </c:pt>
                <c:pt idx="193">
                  <c:v>3299.38</c:v>
                </c:pt>
                <c:pt idx="194">
                  <c:v>3299.38</c:v>
                </c:pt>
                <c:pt idx="195">
                  <c:v>3299.38</c:v>
                </c:pt>
                <c:pt idx="196">
                  <c:v>3299.38</c:v>
                </c:pt>
                <c:pt idx="197">
                  <c:v>3299.38</c:v>
                </c:pt>
                <c:pt idx="198">
                  <c:v>3299.38</c:v>
                </c:pt>
                <c:pt idx="199">
                  <c:v>3299.38</c:v>
                </c:pt>
                <c:pt idx="200">
                  <c:v>3299.38</c:v>
                </c:pt>
                <c:pt idx="201">
                  <c:v>3299.38</c:v>
                </c:pt>
                <c:pt idx="202">
                  <c:v>3299.38</c:v>
                </c:pt>
                <c:pt idx="203">
                  <c:v>3299.38</c:v>
                </c:pt>
                <c:pt idx="204">
                  <c:v>3299.38</c:v>
                </c:pt>
                <c:pt idx="205">
                  <c:v>3299.38</c:v>
                </c:pt>
                <c:pt idx="206">
                  <c:v>3299.38</c:v>
                </c:pt>
                <c:pt idx="207">
                  <c:v>3299.38</c:v>
                </c:pt>
                <c:pt idx="208">
                  <c:v>3299.38</c:v>
                </c:pt>
                <c:pt idx="209">
                  <c:v>3299.38</c:v>
                </c:pt>
                <c:pt idx="210">
                  <c:v>3299.38</c:v>
                </c:pt>
                <c:pt idx="211">
                  <c:v>3299.38</c:v>
                </c:pt>
                <c:pt idx="212">
                  <c:v>3299.38</c:v>
                </c:pt>
                <c:pt idx="213">
                  <c:v>3299.38</c:v>
                </c:pt>
                <c:pt idx="214">
                  <c:v>3299.38</c:v>
                </c:pt>
                <c:pt idx="215">
                  <c:v>3299.38</c:v>
                </c:pt>
                <c:pt idx="216">
                  <c:v>3299.38</c:v>
                </c:pt>
                <c:pt idx="217">
                  <c:v>3299.38</c:v>
                </c:pt>
                <c:pt idx="218">
                  <c:v>3299.38</c:v>
                </c:pt>
                <c:pt idx="219">
                  <c:v>3299.38</c:v>
                </c:pt>
                <c:pt idx="220">
                  <c:v>3765.2550000000001</c:v>
                </c:pt>
                <c:pt idx="221">
                  <c:v>3765.2550000000001</c:v>
                </c:pt>
                <c:pt idx="222">
                  <c:v>3765.2550000000001</c:v>
                </c:pt>
                <c:pt idx="223">
                  <c:v>3765.2550000000001</c:v>
                </c:pt>
                <c:pt idx="224">
                  <c:v>3765.2550000000001</c:v>
                </c:pt>
                <c:pt idx="225">
                  <c:v>3765.2550000000001</c:v>
                </c:pt>
                <c:pt idx="226">
                  <c:v>3765.2550000000001</c:v>
                </c:pt>
                <c:pt idx="227">
                  <c:v>3765.2550000000001</c:v>
                </c:pt>
                <c:pt idx="228">
                  <c:v>3765.2550000000001</c:v>
                </c:pt>
                <c:pt idx="229">
                  <c:v>3765.2550000000001</c:v>
                </c:pt>
                <c:pt idx="230">
                  <c:v>3765.2550000000001</c:v>
                </c:pt>
                <c:pt idx="231">
                  <c:v>3765.2550000000001</c:v>
                </c:pt>
                <c:pt idx="232">
                  <c:v>3765.2550000000001</c:v>
                </c:pt>
                <c:pt idx="233">
                  <c:v>3765.2550000000001</c:v>
                </c:pt>
                <c:pt idx="234">
                  <c:v>3765.2550000000001</c:v>
                </c:pt>
                <c:pt idx="235">
                  <c:v>3765.2550000000001</c:v>
                </c:pt>
                <c:pt idx="236">
                  <c:v>3765.2550000000001</c:v>
                </c:pt>
                <c:pt idx="237">
                  <c:v>3765.2550000000001</c:v>
                </c:pt>
                <c:pt idx="238">
                  <c:v>3765.2550000000001</c:v>
                </c:pt>
                <c:pt idx="239">
                  <c:v>3765.2550000000001</c:v>
                </c:pt>
                <c:pt idx="240">
                  <c:v>3765.2550000000001</c:v>
                </c:pt>
                <c:pt idx="241">
                  <c:v>3765.2550000000001</c:v>
                </c:pt>
                <c:pt idx="242">
                  <c:v>3765.2550000000001</c:v>
                </c:pt>
                <c:pt idx="243">
                  <c:v>3765.2550000000001</c:v>
                </c:pt>
                <c:pt idx="244">
                  <c:v>4848.5550000000003</c:v>
                </c:pt>
                <c:pt idx="245">
                  <c:v>4848.5550000000003</c:v>
                </c:pt>
                <c:pt idx="246">
                  <c:v>4848.5550000000003</c:v>
                </c:pt>
                <c:pt idx="247">
                  <c:v>4848.5550000000003</c:v>
                </c:pt>
                <c:pt idx="248">
                  <c:v>4848.5550000000003</c:v>
                </c:pt>
                <c:pt idx="249">
                  <c:v>4848.5550000000003</c:v>
                </c:pt>
                <c:pt idx="250">
                  <c:v>4848.5550000000003</c:v>
                </c:pt>
                <c:pt idx="251">
                  <c:v>4848.5550000000003</c:v>
                </c:pt>
                <c:pt idx="252">
                  <c:v>4848.5550000000003</c:v>
                </c:pt>
                <c:pt idx="253">
                  <c:v>4848.5550000000003</c:v>
                </c:pt>
                <c:pt idx="254">
                  <c:v>4848.5550000000003</c:v>
                </c:pt>
                <c:pt idx="255">
                  <c:v>4848.5550000000003</c:v>
                </c:pt>
                <c:pt idx="256">
                  <c:v>4848.5550000000003</c:v>
                </c:pt>
                <c:pt idx="257">
                  <c:v>4848.5550000000003</c:v>
                </c:pt>
                <c:pt idx="258">
                  <c:v>4848.5550000000003</c:v>
                </c:pt>
                <c:pt idx="259">
                  <c:v>4848.5550000000003</c:v>
                </c:pt>
                <c:pt idx="260">
                  <c:v>4848.5550000000003</c:v>
                </c:pt>
                <c:pt idx="261">
                  <c:v>4848.5550000000003</c:v>
                </c:pt>
                <c:pt idx="262">
                  <c:v>4848.5550000000003</c:v>
                </c:pt>
                <c:pt idx="263">
                  <c:v>4848.5550000000003</c:v>
                </c:pt>
                <c:pt idx="264">
                  <c:v>4848.5550000000003</c:v>
                </c:pt>
                <c:pt idx="265">
                  <c:v>4848.5550000000003</c:v>
                </c:pt>
                <c:pt idx="266">
                  <c:v>4848.5550000000003</c:v>
                </c:pt>
                <c:pt idx="267">
                  <c:v>4848.5550000000003</c:v>
                </c:pt>
                <c:pt idx="268">
                  <c:v>4848.5550000000003</c:v>
                </c:pt>
                <c:pt idx="269">
                  <c:v>4848.5550000000003</c:v>
                </c:pt>
                <c:pt idx="270">
                  <c:v>4848.5550000000003</c:v>
                </c:pt>
                <c:pt idx="271">
                  <c:v>4848.5550000000003</c:v>
                </c:pt>
                <c:pt idx="272">
                  <c:v>4848.5550000000003</c:v>
                </c:pt>
                <c:pt idx="273">
                  <c:v>4848.5550000000003</c:v>
                </c:pt>
                <c:pt idx="274">
                  <c:v>4848.5550000000003</c:v>
                </c:pt>
                <c:pt idx="275">
                  <c:v>4848.5550000000003</c:v>
                </c:pt>
                <c:pt idx="276">
                  <c:v>4848.5550000000003</c:v>
                </c:pt>
                <c:pt idx="277">
                  <c:v>4848.5550000000003</c:v>
                </c:pt>
                <c:pt idx="278">
                  <c:v>4848.5550000000003</c:v>
                </c:pt>
                <c:pt idx="279">
                  <c:v>4848.5550000000003</c:v>
                </c:pt>
                <c:pt idx="280">
                  <c:v>4848.5550000000003</c:v>
                </c:pt>
                <c:pt idx="281">
                  <c:v>4848.5550000000003</c:v>
                </c:pt>
                <c:pt idx="282">
                  <c:v>4848.5550000000003</c:v>
                </c:pt>
                <c:pt idx="283">
                  <c:v>4848.5550000000003</c:v>
                </c:pt>
                <c:pt idx="284">
                  <c:v>4848.5550000000003</c:v>
                </c:pt>
                <c:pt idx="285">
                  <c:v>4848.5550000000003</c:v>
                </c:pt>
                <c:pt idx="286">
                  <c:v>4848.5550000000003</c:v>
                </c:pt>
                <c:pt idx="287">
                  <c:v>4848.5550000000003</c:v>
                </c:pt>
                <c:pt idx="288">
                  <c:v>4848.5550000000003</c:v>
                </c:pt>
                <c:pt idx="289">
                  <c:v>4848.5550000000003</c:v>
                </c:pt>
                <c:pt idx="290">
                  <c:v>4848.5550000000003</c:v>
                </c:pt>
                <c:pt idx="291">
                  <c:v>4848.5550000000003</c:v>
                </c:pt>
                <c:pt idx="292">
                  <c:v>4848.5550000000003</c:v>
                </c:pt>
                <c:pt idx="293">
                  <c:v>4848.5550000000003</c:v>
                </c:pt>
                <c:pt idx="294">
                  <c:v>4848.5550000000003</c:v>
                </c:pt>
                <c:pt idx="295">
                  <c:v>4848.5550000000003</c:v>
                </c:pt>
                <c:pt idx="296">
                  <c:v>4848.5550000000003</c:v>
                </c:pt>
                <c:pt idx="297">
                  <c:v>4848.5550000000003</c:v>
                </c:pt>
              </c:numCache>
            </c:numRef>
          </c:val>
        </c:ser>
        <c:ser>
          <c:idx val="1"/>
          <c:order val="1"/>
          <c:tx>
            <c:strRef>
              <c:f>SOLAR!$C$1</c:f>
              <c:strCache>
                <c:ptCount val="1"/>
                <c:pt idx="0">
                  <c:v>GENERATION</c:v>
                </c:pt>
              </c:strCache>
            </c:strRef>
          </c:tx>
          <c:spPr>
            <a:ln w="50800">
              <a:solidFill>
                <a:schemeClr val="accent2">
                  <a:lumMod val="75000"/>
                </a:schemeClr>
              </a:solidFill>
            </a:ln>
          </c:spPr>
          <c:marker>
            <c:symbol val="none"/>
          </c:marker>
          <c:cat>
            <c:numRef>
              <c:f>SOLAR!$A$2:$A$299</c:f>
              <c:numCache>
                <c:formatCode>m/d/yyyy</c:formatCode>
                <c:ptCount val="298"/>
                <c:pt idx="1">
                  <c:v>42905</c:v>
                </c:pt>
                <c:pt idx="2">
                  <c:v>42906</c:v>
                </c:pt>
                <c:pt idx="3">
                  <c:v>42907</c:v>
                </c:pt>
                <c:pt idx="4">
                  <c:v>42908</c:v>
                </c:pt>
                <c:pt idx="5">
                  <c:v>42909</c:v>
                </c:pt>
                <c:pt idx="6">
                  <c:v>42910</c:v>
                </c:pt>
                <c:pt idx="7">
                  <c:v>42911</c:v>
                </c:pt>
                <c:pt idx="8">
                  <c:v>42912</c:v>
                </c:pt>
                <c:pt idx="9">
                  <c:v>42913</c:v>
                </c:pt>
                <c:pt idx="10">
                  <c:v>42914</c:v>
                </c:pt>
                <c:pt idx="11">
                  <c:v>42916</c:v>
                </c:pt>
                <c:pt idx="12">
                  <c:v>42917</c:v>
                </c:pt>
                <c:pt idx="13">
                  <c:v>42918</c:v>
                </c:pt>
                <c:pt idx="14">
                  <c:v>42919</c:v>
                </c:pt>
                <c:pt idx="15">
                  <c:v>42920</c:v>
                </c:pt>
                <c:pt idx="16">
                  <c:v>42921</c:v>
                </c:pt>
                <c:pt idx="17">
                  <c:v>42922</c:v>
                </c:pt>
                <c:pt idx="18">
                  <c:v>42923</c:v>
                </c:pt>
                <c:pt idx="19">
                  <c:v>42924</c:v>
                </c:pt>
                <c:pt idx="20">
                  <c:v>42925</c:v>
                </c:pt>
                <c:pt idx="21">
                  <c:v>42926</c:v>
                </c:pt>
                <c:pt idx="22">
                  <c:v>42927</c:v>
                </c:pt>
                <c:pt idx="23">
                  <c:v>42928</c:v>
                </c:pt>
                <c:pt idx="24">
                  <c:v>42929</c:v>
                </c:pt>
                <c:pt idx="25">
                  <c:v>42930</c:v>
                </c:pt>
                <c:pt idx="26">
                  <c:v>42931</c:v>
                </c:pt>
                <c:pt idx="27">
                  <c:v>42932</c:v>
                </c:pt>
                <c:pt idx="28">
                  <c:v>42933</c:v>
                </c:pt>
                <c:pt idx="29">
                  <c:v>42934</c:v>
                </c:pt>
                <c:pt idx="30">
                  <c:v>42936</c:v>
                </c:pt>
                <c:pt idx="31">
                  <c:v>42937</c:v>
                </c:pt>
                <c:pt idx="32">
                  <c:v>42938</c:v>
                </c:pt>
                <c:pt idx="33">
                  <c:v>42939</c:v>
                </c:pt>
                <c:pt idx="34">
                  <c:v>42940</c:v>
                </c:pt>
                <c:pt idx="35">
                  <c:v>42941</c:v>
                </c:pt>
                <c:pt idx="36">
                  <c:v>42942</c:v>
                </c:pt>
                <c:pt idx="37">
                  <c:v>42943</c:v>
                </c:pt>
                <c:pt idx="38">
                  <c:v>42944</c:v>
                </c:pt>
                <c:pt idx="39">
                  <c:v>42945</c:v>
                </c:pt>
                <c:pt idx="40">
                  <c:v>42947</c:v>
                </c:pt>
                <c:pt idx="41">
                  <c:v>42948</c:v>
                </c:pt>
                <c:pt idx="42">
                  <c:v>42949</c:v>
                </c:pt>
                <c:pt idx="43">
                  <c:v>42950</c:v>
                </c:pt>
                <c:pt idx="44">
                  <c:v>42951</c:v>
                </c:pt>
                <c:pt idx="45">
                  <c:v>42952</c:v>
                </c:pt>
                <c:pt idx="46">
                  <c:v>42954</c:v>
                </c:pt>
                <c:pt idx="47">
                  <c:v>42955</c:v>
                </c:pt>
                <c:pt idx="48">
                  <c:v>42956</c:v>
                </c:pt>
                <c:pt idx="49">
                  <c:v>42957</c:v>
                </c:pt>
                <c:pt idx="50">
                  <c:v>42958</c:v>
                </c:pt>
                <c:pt idx="51">
                  <c:v>42959</c:v>
                </c:pt>
                <c:pt idx="52">
                  <c:v>42961</c:v>
                </c:pt>
                <c:pt idx="53">
                  <c:v>42963</c:v>
                </c:pt>
                <c:pt idx="54">
                  <c:v>42964</c:v>
                </c:pt>
                <c:pt idx="55">
                  <c:v>42965</c:v>
                </c:pt>
                <c:pt idx="56">
                  <c:v>42966</c:v>
                </c:pt>
                <c:pt idx="57">
                  <c:v>42967</c:v>
                </c:pt>
                <c:pt idx="58">
                  <c:v>42968</c:v>
                </c:pt>
                <c:pt idx="59">
                  <c:v>42969</c:v>
                </c:pt>
                <c:pt idx="60">
                  <c:v>42970</c:v>
                </c:pt>
                <c:pt idx="61">
                  <c:v>42971</c:v>
                </c:pt>
                <c:pt idx="62">
                  <c:v>42972</c:v>
                </c:pt>
                <c:pt idx="63">
                  <c:v>42973</c:v>
                </c:pt>
                <c:pt idx="64">
                  <c:v>42974</c:v>
                </c:pt>
                <c:pt idx="65">
                  <c:v>42975</c:v>
                </c:pt>
                <c:pt idx="66">
                  <c:v>42976</c:v>
                </c:pt>
                <c:pt idx="67">
                  <c:v>42977</c:v>
                </c:pt>
                <c:pt idx="68">
                  <c:v>42978</c:v>
                </c:pt>
                <c:pt idx="69">
                  <c:v>42979</c:v>
                </c:pt>
                <c:pt idx="70">
                  <c:v>42980</c:v>
                </c:pt>
                <c:pt idx="71">
                  <c:v>42981</c:v>
                </c:pt>
                <c:pt idx="72">
                  <c:v>42982</c:v>
                </c:pt>
                <c:pt idx="73">
                  <c:v>42983</c:v>
                </c:pt>
                <c:pt idx="74">
                  <c:v>42984</c:v>
                </c:pt>
                <c:pt idx="75">
                  <c:v>42985</c:v>
                </c:pt>
                <c:pt idx="76">
                  <c:v>42986</c:v>
                </c:pt>
                <c:pt idx="77">
                  <c:v>42987</c:v>
                </c:pt>
                <c:pt idx="78">
                  <c:v>42988</c:v>
                </c:pt>
                <c:pt idx="79">
                  <c:v>42989</c:v>
                </c:pt>
                <c:pt idx="80">
                  <c:v>42990</c:v>
                </c:pt>
                <c:pt idx="81">
                  <c:v>42991</c:v>
                </c:pt>
                <c:pt idx="82">
                  <c:v>42992</c:v>
                </c:pt>
                <c:pt idx="83">
                  <c:v>42993</c:v>
                </c:pt>
                <c:pt idx="84">
                  <c:v>42994</c:v>
                </c:pt>
                <c:pt idx="85">
                  <c:v>42995</c:v>
                </c:pt>
                <c:pt idx="86">
                  <c:v>42996</c:v>
                </c:pt>
                <c:pt idx="87">
                  <c:v>42997</c:v>
                </c:pt>
                <c:pt idx="88">
                  <c:v>42998</c:v>
                </c:pt>
                <c:pt idx="89">
                  <c:v>42999</c:v>
                </c:pt>
                <c:pt idx="90">
                  <c:v>43000</c:v>
                </c:pt>
                <c:pt idx="91">
                  <c:v>43001</c:v>
                </c:pt>
                <c:pt idx="92">
                  <c:v>43002</c:v>
                </c:pt>
                <c:pt idx="93">
                  <c:v>43003</c:v>
                </c:pt>
                <c:pt idx="94">
                  <c:v>43004</c:v>
                </c:pt>
                <c:pt idx="95">
                  <c:v>43005</c:v>
                </c:pt>
                <c:pt idx="96">
                  <c:v>43006</c:v>
                </c:pt>
                <c:pt idx="97">
                  <c:v>43007</c:v>
                </c:pt>
                <c:pt idx="98">
                  <c:v>43008</c:v>
                </c:pt>
                <c:pt idx="99">
                  <c:v>43009</c:v>
                </c:pt>
                <c:pt idx="100">
                  <c:v>43010</c:v>
                </c:pt>
                <c:pt idx="101">
                  <c:v>43011</c:v>
                </c:pt>
                <c:pt idx="102">
                  <c:v>43012</c:v>
                </c:pt>
                <c:pt idx="103">
                  <c:v>43013</c:v>
                </c:pt>
                <c:pt idx="104">
                  <c:v>43014</c:v>
                </c:pt>
                <c:pt idx="105">
                  <c:v>43015</c:v>
                </c:pt>
                <c:pt idx="106">
                  <c:v>43016</c:v>
                </c:pt>
                <c:pt idx="107">
                  <c:v>43017</c:v>
                </c:pt>
                <c:pt idx="108">
                  <c:v>43018</c:v>
                </c:pt>
                <c:pt idx="109">
                  <c:v>43019</c:v>
                </c:pt>
                <c:pt idx="110">
                  <c:v>43020</c:v>
                </c:pt>
                <c:pt idx="111">
                  <c:v>43021</c:v>
                </c:pt>
                <c:pt idx="112">
                  <c:v>43022</c:v>
                </c:pt>
                <c:pt idx="113">
                  <c:v>43023</c:v>
                </c:pt>
                <c:pt idx="114">
                  <c:v>43024</c:v>
                </c:pt>
                <c:pt idx="115">
                  <c:v>43025</c:v>
                </c:pt>
                <c:pt idx="116">
                  <c:v>43026</c:v>
                </c:pt>
                <c:pt idx="117">
                  <c:v>43027</c:v>
                </c:pt>
                <c:pt idx="118">
                  <c:v>43028</c:v>
                </c:pt>
                <c:pt idx="119">
                  <c:v>43029</c:v>
                </c:pt>
                <c:pt idx="120">
                  <c:v>43030</c:v>
                </c:pt>
                <c:pt idx="121">
                  <c:v>43031</c:v>
                </c:pt>
                <c:pt idx="122">
                  <c:v>43032</c:v>
                </c:pt>
                <c:pt idx="123">
                  <c:v>43033</c:v>
                </c:pt>
                <c:pt idx="124">
                  <c:v>43034</c:v>
                </c:pt>
                <c:pt idx="125">
                  <c:v>43035</c:v>
                </c:pt>
                <c:pt idx="126">
                  <c:v>43036</c:v>
                </c:pt>
                <c:pt idx="127">
                  <c:v>43037</c:v>
                </c:pt>
                <c:pt idx="128">
                  <c:v>43038</c:v>
                </c:pt>
                <c:pt idx="129">
                  <c:v>43039</c:v>
                </c:pt>
                <c:pt idx="130">
                  <c:v>43040</c:v>
                </c:pt>
                <c:pt idx="131">
                  <c:v>43041</c:v>
                </c:pt>
                <c:pt idx="132">
                  <c:v>43042</c:v>
                </c:pt>
                <c:pt idx="133">
                  <c:v>43043</c:v>
                </c:pt>
                <c:pt idx="134">
                  <c:v>43044</c:v>
                </c:pt>
                <c:pt idx="135">
                  <c:v>43045</c:v>
                </c:pt>
                <c:pt idx="136">
                  <c:v>43046</c:v>
                </c:pt>
                <c:pt idx="137">
                  <c:v>43047</c:v>
                </c:pt>
                <c:pt idx="138">
                  <c:v>43048</c:v>
                </c:pt>
                <c:pt idx="139">
                  <c:v>43049</c:v>
                </c:pt>
                <c:pt idx="140">
                  <c:v>43050</c:v>
                </c:pt>
                <c:pt idx="141">
                  <c:v>43051</c:v>
                </c:pt>
                <c:pt idx="142">
                  <c:v>43052</c:v>
                </c:pt>
                <c:pt idx="143">
                  <c:v>43053</c:v>
                </c:pt>
                <c:pt idx="144">
                  <c:v>43054</c:v>
                </c:pt>
                <c:pt idx="145">
                  <c:v>43055</c:v>
                </c:pt>
                <c:pt idx="146">
                  <c:v>43056</c:v>
                </c:pt>
                <c:pt idx="147">
                  <c:v>43057</c:v>
                </c:pt>
                <c:pt idx="148">
                  <c:v>43058</c:v>
                </c:pt>
                <c:pt idx="149">
                  <c:v>43059</c:v>
                </c:pt>
                <c:pt idx="150">
                  <c:v>43060</c:v>
                </c:pt>
                <c:pt idx="151">
                  <c:v>43061</c:v>
                </c:pt>
                <c:pt idx="152">
                  <c:v>43062</c:v>
                </c:pt>
                <c:pt idx="153">
                  <c:v>43063</c:v>
                </c:pt>
                <c:pt idx="154">
                  <c:v>43064</c:v>
                </c:pt>
                <c:pt idx="155">
                  <c:v>43065</c:v>
                </c:pt>
                <c:pt idx="156">
                  <c:v>43066</c:v>
                </c:pt>
                <c:pt idx="157">
                  <c:v>43067</c:v>
                </c:pt>
                <c:pt idx="158">
                  <c:v>43068</c:v>
                </c:pt>
                <c:pt idx="159">
                  <c:v>43069</c:v>
                </c:pt>
                <c:pt idx="160">
                  <c:v>43070</c:v>
                </c:pt>
                <c:pt idx="161">
                  <c:v>43071</c:v>
                </c:pt>
                <c:pt idx="162">
                  <c:v>43073</c:v>
                </c:pt>
                <c:pt idx="163">
                  <c:v>43074</c:v>
                </c:pt>
                <c:pt idx="164">
                  <c:v>43075</c:v>
                </c:pt>
                <c:pt idx="165">
                  <c:v>43076</c:v>
                </c:pt>
                <c:pt idx="166">
                  <c:v>43077</c:v>
                </c:pt>
                <c:pt idx="167">
                  <c:v>43078</c:v>
                </c:pt>
                <c:pt idx="168">
                  <c:v>43079</c:v>
                </c:pt>
                <c:pt idx="169">
                  <c:v>43080</c:v>
                </c:pt>
                <c:pt idx="170">
                  <c:v>43081</c:v>
                </c:pt>
                <c:pt idx="171">
                  <c:v>43082</c:v>
                </c:pt>
                <c:pt idx="172">
                  <c:v>43084</c:v>
                </c:pt>
                <c:pt idx="173">
                  <c:v>43085</c:v>
                </c:pt>
                <c:pt idx="174">
                  <c:v>43086</c:v>
                </c:pt>
                <c:pt idx="175">
                  <c:v>43087</c:v>
                </c:pt>
                <c:pt idx="176">
                  <c:v>43088</c:v>
                </c:pt>
                <c:pt idx="177">
                  <c:v>43089</c:v>
                </c:pt>
                <c:pt idx="178">
                  <c:v>43090</c:v>
                </c:pt>
                <c:pt idx="179">
                  <c:v>43091</c:v>
                </c:pt>
                <c:pt idx="180">
                  <c:v>43092</c:v>
                </c:pt>
                <c:pt idx="181">
                  <c:v>43093</c:v>
                </c:pt>
                <c:pt idx="182">
                  <c:v>43094</c:v>
                </c:pt>
                <c:pt idx="183">
                  <c:v>43095</c:v>
                </c:pt>
                <c:pt idx="184">
                  <c:v>43096</c:v>
                </c:pt>
                <c:pt idx="185">
                  <c:v>43097</c:v>
                </c:pt>
                <c:pt idx="186">
                  <c:v>43098</c:v>
                </c:pt>
                <c:pt idx="187">
                  <c:v>43099</c:v>
                </c:pt>
                <c:pt idx="188">
                  <c:v>43100</c:v>
                </c:pt>
                <c:pt idx="189">
                  <c:v>43101</c:v>
                </c:pt>
                <c:pt idx="190">
                  <c:v>43102</c:v>
                </c:pt>
                <c:pt idx="191">
                  <c:v>43103</c:v>
                </c:pt>
                <c:pt idx="192">
                  <c:v>43104</c:v>
                </c:pt>
                <c:pt idx="193">
                  <c:v>43105</c:v>
                </c:pt>
                <c:pt idx="194">
                  <c:v>43106</c:v>
                </c:pt>
                <c:pt idx="195">
                  <c:v>43107</c:v>
                </c:pt>
                <c:pt idx="196">
                  <c:v>43108</c:v>
                </c:pt>
                <c:pt idx="197">
                  <c:v>43109</c:v>
                </c:pt>
                <c:pt idx="198">
                  <c:v>43110</c:v>
                </c:pt>
                <c:pt idx="199">
                  <c:v>43111</c:v>
                </c:pt>
                <c:pt idx="200">
                  <c:v>43112</c:v>
                </c:pt>
                <c:pt idx="201">
                  <c:v>43113</c:v>
                </c:pt>
                <c:pt idx="202">
                  <c:v>43114</c:v>
                </c:pt>
                <c:pt idx="203">
                  <c:v>43115</c:v>
                </c:pt>
                <c:pt idx="204">
                  <c:v>43116</c:v>
                </c:pt>
                <c:pt idx="205">
                  <c:v>43117</c:v>
                </c:pt>
                <c:pt idx="206">
                  <c:v>43118</c:v>
                </c:pt>
                <c:pt idx="207">
                  <c:v>43119</c:v>
                </c:pt>
                <c:pt idx="208">
                  <c:v>43120</c:v>
                </c:pt>
                <c:pt idx="209">
                  <c:v>43121</c:v>
                </c:pt>
                <c:pt idx="210">
                  <c:v>43122</c:v>
                </c:pt>
                <c:pt idx="211">
                  <c:v>43123</c:v>
                </c:pt>
                <c:pt idx="212">
                  <c:v>43124</c:v>
                </c:pt>
                <c:pt idx="213">
                  <c:v>43125</c:v>
                </c:pt>
                <c:pt idx="214">
                  <c:v>43126</c:v>
                </c:pt>
                <c:pt idx="215">
                  <c:v>43127</c:v>
                </c:pt>
                <c:pt idx="216">
                  <c:v>43128</c:v>
                </c:pt>
                <c:pt idx="217">
                  <c:v>43129</c:v>
                </c:pt>
                <c:pt idx="218">
                  <c:v>43130</c:v>
                </c:pt>
                <c:pt idx="219">
                  <c:v>43131</c:v>
                </c:pt>
                <c:pt idx="220">
                  <c:v>43132</c:v>
                </c:pt>
                <c:pt idx="221">
                  <c:v>43133</c:v>
                </c:pt>
                <c:pt idx="222">
                  <c:v>43134</c:v>
                </c:pt>
                <c:pt idx="223">
                  <c:v>43135</c:v>
                </c:pt>
                <c:pt idx="224">
                  <c:v>43136</c:v>
                </c:pt>
                <c:pt idx="225">
                  <c:v>43137</c:v>
                </c:pt>
                <c:pt idx="226">
                  <c:v>43138</c:v>
                </c:pt>
                <c:pt idx="227">
                  <c:v>43139</c:v>
                </c:pt>
                <c:pt idx="228">
                  <c:v>43140</c:v>
                </c:pt>
                <c:pt idx="229">
                  <c:v>43145</c:v>
                </c:pt>
                <c:pt idx="230">
                  <c:v>43146</c:v>
                </c:pt>
                <c:pt idx="231">
                  <c:v>43147</c:v>
                </c:pt>
                <c:pt idx="232">
                  <c:v>43148</c:v>
                </c:pt>
                <c:pt idx="233">
                  <c:v>43149</c:v>
                </c:pt>
                <c:pt idx="234">
                  <c:v>43150</c:v>
                </c:pt>
                <c:pt idx="235">
                  <c:v>43151</c:v>
                </c:pt>
                <c:pt idx="236">
                  <c:v>43152</c:v>
                </c:pt>
                <c:pt idx="237">
                  <c:v>43153</c:v>
                </c:pt>
                <c:pt idx="238">
                  <c:v>43154</c:v>
                </c:pt>
                <c:pt idx="239">
                  <c:v>43155</c:v>
                </c:pt>
                <c:pt idx="240">
                  <c:v>43156</c:v>
                </c:pt>
                <c:pt idx="241">
                  <c:v>43157</c:v>
                </c:pt>
                <c:pt idx="242">
                  <c:v>43158</c:v>
                </c:pt>
                <c:pt idx="243">
                  <c:v>43159</c:v>
                </c:pt>
                <c:pt idx="244">
                  <c:v>43160</c:v>
                </c:pt>
                <c:pt idx="245">
                  <c:v>43161</c:v>
                </c:pt>
                <c:pt idx="246">
                  <c:v>43162</c:v>
                </c:pt>
                <c:pt idx="247">
                  <c:v>43163</c:v>
                </c:pt>
                <c:pt idx="248">
                  <c:v>43164</c:v>
                </c:pt>
                <c:pt idx="249">
                  <c:v>43165</c:v>
                </c:pt>
                <c:pt idx="250">
                  <c:v>43166</c:v>
                </c:pt>
                <c:pt idx="251">
                  <c:v>43167</c:v>
                </c:pt>
                <c:pt idx="252">
                  <c:v>43168</c:v>
                </c:pt>
                <c:pt idx="253">
                  <c:v>43170</c:v>
                </c:pt>
                <c:pt idx="254">
                  <c:v>43171</c:v>
                </c:pt>
                <c:pt idx="255">
                  <c:v>43172</c:v>
                </c:pt>
                <c:pt idx="256">
                  <c:v>43173</c:v>
                </c:pt>
                <c:pt idx="257">
                  <c:v>43174</c:v>
                </c:pt>
                <c:pt idx="258">
                  <c:v>43175</c:v>
                </c:pt>
                <c:pt idx="259">
                  <c:v>43176</c:v>
                </c:pt>
                <c:pt idx="260">
                  <c:v>43177</c:v>
                </c:pt>
                <c:pt idx="261">
                  <c:v>43178</c:v>
                </c:pt>
                <c:pt idx="262">
                  <c:v>43179</c:v>
                </c:pt>
                <c:pt idx="263">
                  <c:v>43180</c:v>
                </c:pt>
                <c:pt idx="264">
                  <c:v>43181</c:v>
                </c:pt>
                <c:pt idx="265">
                  <c:v>43182</c:v>
                </c:pt>
                <c:pt idx="266">
                  <c:v>43183</c:v>
                </c:pt>
                <c:pt idx="267">
                  <c:v>43184</c:v>
                </c:pt>
                <c:pt idx="268">
                  <c:v>43185</c:v>
                </c:pt>
                <c:pt idx="269">
                  <c:v>43186</c:v>
                </c:pt>
                <c:pt idx="270">
                  <c:v>43187</c:v>
                </c:pt>
                <c:pt idx="271">
                  <c:v>43188</c:v>
                </c:pt>
                <c:pt idx="272">
                  <c:v>43189</c:v>
                </c:pt>
                <c:pt idx="273">
                  <c:v>43190</c:v>
                </c:pt>
                <c:pt idx="274">
                  <c:v>43191</c:v>
                </c:pt>
                <c:pt idx="275">
                  <c:v>43192</c:v>
                </c:pt>
                <c:pt idx="276">
                  <c:v>43193</c:v>
                </c:pt>
                <c:pt idx="277">
                  <c:v>43194</c:v>
                </c:pt>
                <c:pt idx="278">
                  <c:v>43195</c:v>
                </c:pt>
                <c:pt idx="279">
                  <c:v>43196</c:v>
                </c:pt>
                <c:pt idx="280">
                  <c:v>43197</c:v>
                </c:pt>
                <c:pt idx="281">
                  <c:v>43198</c:v>
                </c:pt>
                <c:pt idx="282">
                  <c:v>43199</c:v>
                </c:pt>
                <c:pt idx="283">
                  <c:v>43200</c:v>
                </c:pt>
                <c:pt idx="284">
                  <c:v>43201</c:v>
                </c:pt>
                <c:pt idx="285">
                  <c:v>43202</c:v>
                </c:pt>
                <c:pt idx="286">
                  <c:v>43203</c:v>
                </c:pt>
                <c:pt idx="287">
                  <c:v>43204</c:v>
                </c:pt>
                <c:pt idx="288">
                  <c:v>43206</c:v>
                </c:pt>
                <c:pt idx="289">
                  <c:v>43207</c:v>
                </c:pt>
                <c:pt idx="290">
                  <c:v>43208</c:v>
                </c:pt>
                <c:pt idx="291">
                  <c:v>43209</c:v>
                </c:pt>
                <c:pt idx="292">
                  <c:v>43210</c:v>
                </c:pt>
                <c:pt idx="293">
                  <c:v>43211</c:v>
                </c:pt>
                <c:pt idx="294">
                  <c:v>43213</c:v>
                </c:pt>
                <c:pt idx="295">
                  <c:v>43214</c:v>
                </c:pt>
                <c:pt idx="296">
                  <c:v>43215</c:v>
                </c:pt>
                <c:pt idx="297">
                  <c:v>43216</c:v>
                </c:pt>
              </c:numCache>
            </c:numRef>
          </c:cat>
          <c:val>
            <c:numRef>
              <c:f>SOLAR!$C$2:$C$299</c:f>
              <c:numCache>
                <c:formatCode>General</c:formatCode>
                <c:ptCount val="298"/>
                <c:pt idx="1">
                  <c:v>359.36</c:v>
                </c:pt>
                <c:pt idx="2">
                  <c:v>458.86</c:v>
                </c:pt>
                <c:pt idx="3">
                  <c:v>434.82</c:v>
                </c:pt>
                <c:pt idx="4">
                  <c:v>484.97999999999962</c:v>
                </c:pt>
                <c:pt idx="5">
                  <c:v>456.17</c:v>
                </c:pt>
                <c:pt idx="6">
                  <c:v>504.11</c:v>
                </c:pt>
                <c:pt idx="7">
                  <c:v>462.68</c:v>
                </c:pt>
                <c:pt idx="8">
                  <c:v>455.11</c:v>
                </c:pt>
                <c:pt idx="9">
                  <c:v>451.25</c:v>
                </c:pt>
                <c:pt idx="10">
                  <c:v>413.62</c:v>
                </c:pt>
                <c:pt idx="11">
                  <c:v>433.68</c:v>
                </c:pt>
                <c:pt idx="12">
                  <c:v>394.11</c:v>
                </c:pt>
                <c:pt idx="13">
                  <c:v>440.81</c:v>
                </c:pt>
                <c:pt idx="14">
                  <c:v>428.48999999999955</c:v>
                </c:pt>
                <c:pt idx="15">
                  <c:v>432.65000000000032</c:v>
                </c:pt>
                <c:pt idx="16">
                  <c:v>535.53</c:v>
                </c:pt>
                <c:pt idx="17">
                  <c:v>421.86</c:v>
                </c:pt>
                <c:pt idx="18">
                  <c:v>458.16</c:v>
                </c:pt>
                <c:pt idx="19">
                  <c:v>479.78</c:v>
                </c:pt>
                <c:pt idx="20">
                  <c:v>411.87</c:v>
                </c:pt>
                <c:pt idx="21">
                  <c:v>402.07</c:v>
                </c:pt>
                <c:pt idx="22">
                  <c:v>386.22999999999962</c:v>
                </c:pt>
                <c:pt idx="23">
                  <c:v>435.26</c:v>
                </c:pt>
                <c:pt idx="24">
                  <c:v>423.75</c:v>
                </c:pt>
                <c:pt idx="25">
                  <c:v>410.26</c:v>
                </c:pt>
                <c:pt idx="26">
                  <c:v>427.21999999999969</c:v>
                </c:pt>
                <c:pt idx="27">
                  <c:v>437.11</c:v>
                </c:pt>
                <c:pt idx="28">
                  <c:v>372.25</c:v>
                </c:pt>
                <c:pt idx="29">
                  <c:v>372.25</c:v>
                </c:pt>
                <c:pt idx="30">
                  <c:v>457.48999999999955</c:v>
                </c:pt>
                <c:pt idx="31">
                  <c:v>449.41999999999962</c:v>
                </c:pt>
                <c:pt idx="32">
                  <c:v>245.66</c:v>
                </c:pt>
                <c:pt idx="33">
                  <c:v>482.01</c:v>
                </c:pt>
                <c:pt idx="34">
                  <c:v>476.44</c:v>
                </c:pt>
                <c:pt idx="35">
                  <c:v>487.02</c:v>
                </c:pt>
                <c:pt idx="36">
                  <c:v>494.91999999999962</c:v>
                </c:pt>
                <c:pt idx="37">
                  <c:v>498.46999999999969</c:v>
                </c:pt>
                <c:pt idx="38">
                  <c:v>541.57000000000005</c:v>
                </c:pt>
                <c:pt idx="39">
                  <c:v>528.99</c:v>
                </c:pt>
                <c:pt idx="40">
                  <c:v>535.82999999999947</c:v>
                </c:pt>
                <c:pt idx="41">
                  <c:v>607.12</c:v>
                </c:pt>
                <c:pt idx="42">
                  <c:v>605.1</c:v>
                </c:pt>
                <c:pt idx="43">
                  <c:v>528.71</c:v>
                </c:pt>
                <c:pt idx="44">
                  <c:v>430.63</c:v>
                </c:pt>
                <c:pt idx="45">
                  <c:v>584.13</c:v>
                </c:pt>
                <c:pt idx="46">
                  <c:v>583.55999999999949</c:v>
                </c:pt>
                <c:pt idx="47">
                  <c:v>539.9</c:v>
                </c:pt>
                <c:pt idx="48">
                  <c:v>341.56</c:v>
                </c:pt>
                <c:pt idx="49">
                  <c:v>576.41</c:v>
                </c:pt>
                <c:pt idx="50">
                  <c:v>448.03</c:v>
                </c:pt>
                <c:pt idx="51">
                  <c:v>448.03</c:v>
                </c:pt>
                <c:pt idx="52">
                  <c:v>534.01</c:v>
                </c:pt>
                <c:pt idx="53">
                  <c:v>577.91</c:v>
                </c:pt>
                <c:pt idx="54">
                  <c:v>524.66999999999996</c:v>
                </c:pt>
                <c:pt idx="55">
                  <c:v>579.24</c:v>
                </c:pt>
                <c:pt idx="56">
                  <c:v>562.88</c:v>
                </c:pt>
                <c:pt idx="57">
                  <c:v>519.02</c:v>
                </c:pt>
                <c:pt idx="58">
                  <c:v>617.79000000000053</c:v>
                </c:pt>
                <c:pt idx="59">
                  <c:v>616.20000000000005</c:v>
                </c:pt>
                <c:pt idx="60">
                  <c:v>646.19000000000005</c:v>
                </c:pt>
                <c:pt idx="61">
                  <c:v>586.49</c:v>
                </c:pt>
                <c:pt idx="62">
                  <c:v>412.96999999999969</c:v>
                </c:pt>
                <c:pt idx="63">
                  <c:v>608.26</c:v>
                </c:pt>
                <c:pt idx="64">
                  <c:v>565.55999999999949</c:v>
                </c:pt>
                <c:pt idx="65">
                  <c:v>461.89</c:v>
                </c:pt>
                <c:pt idx="66">
                  <c:v>461.89</c:v>
                </c:pt>
                <c:pt idx="67">
                  <c:v>578.14</c:v>
                </c:pt>
                <c:pt idx="68">
                  <c:v>644.1</c:v>
                </c:pt>
                <c:pt idx="69">
                  <c:v>623.91</c:v>
                </c:pt>
                <c:pt idx="70">
                  <c:v>606.6</c:v>
                </c:pt>
                <c:pt idx="71">
                  <c:v>529.72</c:v>
                </c:pt>
                <c:pt idx="72">
                  <c:v>610.03</c:v>
                </c:pt>
                <c:pt idx="73">
                  <c:v>588.73</c:v>
                </c:pt>
                <c:pt idx="74">
                  <c:v>472.59</c:v>
                </c:pt>
                <c:pt idx="75">
                  <c:v>577.95999999999947</c:v>
                </c:pt>
                <c:pt idx="76">
                  <c:v>608.94999999999948</c:v>
                </c:pt>
                <c:pt idx="77">
                  <c:v>530.33999999999946</c:v>
                </c:pt>
                <c:pt idx="78">
                  <c:v>571.37</c:v>
                </c:pt>
                <c:pt idx="79">
                  <c:v>516.6</c:v>
                </c:pt>
                <c:pt idx="80">
                  <c:v>614.23</c:v>
                </c:pt>
                <c:pt idx="81">
                  <c:v>573.91999999999996</c:v>
                </c:pt>
                <c:pt idx="82">
                  <c:v>547</c:v>
                </c:pt>
                <c:pt idx="83">
                  <c:v>496.57</c:v>
                </c:pt>
                <c:pt idx="84">
                  <c:v>538.37</c:v>
                </c:pt>
                <c:pt idx="85">
                  <c:v>500.2</c:v>
                </c:pt>
                <c:pt idx="86">
                  <c:v>559.59</c:v>
                </c:pt>
                <c:pt idx="87">
                  <c:v>599.93999999999949</c:v>
                </c:pt>
                <c:pt idx="88">
                  <c:v>540.97</c:v>
                </c:pt>
                <c:pt idx="89">
                  <c:v>514.19000000000005</c:v>
                </c:pt>
                <c:pt idx="90">
                  <c:v>617.12</c:v>
                </c:pt>
                <c:pt idx="91">
                  <c:v>623.69000000000005</c:v>
                </c:pt>
                <c:pt idx="92">
                  <c:v>530.66999999999996</c:v>
                </c:pt>
                <c:pt idx="93">
                  <c:v>410.81</c:v>
                </c:pt>
                <c:pt idx="94">
                  <c:v>479.44</c:v>
                </c:pt>
                <c:pt idx="95">
                  <c:v>533.9</c:v>
                </c:pt>
                <c:pt idx="96">
                  <c:v>443.26</c:v>
                </c:pt>
                <c:pt idx="97">
                  <c:v>288.75</c:v>
                </c:pt>
                <c:pt idx="98">
                  <c:v>395.84000000000032</c:v>
                </c:pt>
                <c:pt idx="99">
                  <c:v>546.09</c:v>
                </c:pt>
                <c:pt idx="100">
                  <c:v>580.62</c:v>
                </c:pt>
                <c:pt idx="101">
                  <c:v>581.97</c:v>
                </c:pt>
                <c:pt idx="102">
                  <c:v>530.04999999999939</c:v>
                </c:pt>
                <c:pt idx="103">
                  <c:v>505.53</c:v>
                </c:pt>
                <c:pt idx="104">
                  <c:v>469.35</c:v>
                </c:pt>
                <c:pt idx="105">
                  <c:v>469.35</c:v>
                </c:pt>
                <c:pt idx="106">
                  <c:v>533.07000000000005</c:v>
                </c:pt>
                <c:pt idx="107">
                  <c:v>430.17</c:v>
                </c:pt>
                <c:pt idx="108">
                  <c:v>560.9</c:v>
                </c:pt>
                <c:pt idx="109">
                  <c:v>619.01</c:v>
                </c:pt>
                <c:pt idx="110">
                  <c:v>487.18</c:v>
                </c:pt>
                <c:pt idx="111">
                  <c:v>583.84999999999923</c:v>
                </c:pt>
                <c:pt idx="112">
                  <c:v>535.45999999999947</c:v>
                </c:pt>
                <c:pt idx="113">
                  <c:v>535.71</c:v>
                </c:pt>
                <c:pt idx="114">
                  <c:v>528.04</c:v>
                </c:pt>
                <c:pt idx="115">
                  <c:v>618.43999999999949</c:v>
                </c:pt>
                <c:pt idx="116">
                  <c:v>634.95999999999947</c:v>
                </c:pt>
                <c:pt idx="117">
                  <c:v>701.64</c:v>
                </c:pt>
                <c:pt idx="118">
                  <c:v>666.18000000000052</c:v>
                </c:pt>
                <c:pt idx="119">
                  <c:v>659.21</c:v>
                </c:pt>
                <c:pt idx="120">
                  <c:v>675.71</c:v>
                </c:pt>
                <c:pt idx="121">
                  <c:v>660.19</c:v>
                </c:pt>
                <c:pt idx="122">
                  <c:v>582.49</c:v>
                </c:pt>
                <c:pt idx="123">
                  <c:v>600.15</c:v>
                </c:pt>
                <c:pt idx="124">
                  <c:v>607.34999999999923</c:v>
                </c:pt>
                <c:pt idx="125">
                  <c:v>661.79000000000053</c:v>
                </c:pt>
                <c:pt idx="126">
                  <c:v>683.7</c:v>
                </c:pt>
                <c:pt idx="127">
                  <c:v>654.75</c:v>
                </c:pt>
                <c:pt idx="128">
                  <c:v>645.33999999999946</c:v>
                </c:pt>
                <c:pt idx="129">
                  <c:v>591.26</c:v>
                </c:pt>
                <c:pt idx="130">
                  <c:v>630.75</c:v>
                </c:pt>
                <c:pt idx="131">
                  <c:v>656.63</c:v>
                </c:pt>
                <c:pt idx="132">
                  <c:v>641.59</c:v>
                </c:pt>
                <c:pt idx="133">
                  <c:v>518.51</c:v>
                </c:pt>
                <c:pt idx="134">
                  <c:v>511.69</c:v>
                </c:pt>
                <c:pt idx="135">
                  <c:v>470.54</c:v>
                </c:pt>
                <c:pt idx="136">
                  <c:v>644.73</c:v>
                </c:pt>
                <c:pt idx="137">
                  <c:v>690.42</c:v>
                </c:pt>
                <c:pt idx="138">
                  <c:v>694.27000000000055</c:v>
                </c:pt>
                <c:pt idx="139">
                  <c:v>745.57</c:v>
                </c:pt>
                <c:pt idx="140">
                  <c:v>689.33999999999946</c:v>
                </c:pt>
                <c:pt idx="141">
                  <c:v>695.58</c:v>
                </c:pt>
                <c:pt idx="142">
                  <c:v>765.31999999999948</c:v>
                </c:pt>
                <c:pt idx="143">
                  <c:v>702.52</c:v>
                </c:pt>
                <c:pt idx="144">
                  <c:v>670.03</c:v>
                </c:pt>
                <c:pt idx="145">
                  <c:v>654.79999999999995</c:v>
                </c:pt>
                <c:pt idx="146">
                  <c:v>634.66999999999996</c:v>
                </c:pt>
                <c:pt idx="147">
                  <c:v>595.52</c:v>
                </c:pt>
                <c:pt idx="148">
                  <c:v>548.21</c:v>
                </c:pt>
                <c:pt idx="149">
                  <c:v>675.33999999999946</c:v>
                </c:pt>
                <c:pt idx="150">
                  <c:v>675.19</c:v>
                </c:pt>
                <c:pt idx="151">
                  <c:v>785.31999999999948</c:v>
                </c:pt>
                <c:pt idx="152">
                  <c:v>774.31</c:v>
                </c:pt>
                <c:pt idx="153">
                  <c:v>732.04</c:v>
                </c:pt>
                <c:pt idx="154">
                  <c:v>617.17999999999995</c:v>
                </c:pt>
                <c:pt idx="155">
                  <c:v>715.4</c:v>
                </c:pt>
                <c:pt idx="156">
                  <c:v>686.35999999999922</c:v>
                </c:pt>
                <c:pt idx="157">
                  <c:v>789.66</c:v>
                </c:pt>
                <c:pt idx="158">
                  <c:v>824.71</c:v>
                </c:pt>
                <c:pt idx="159">
                  <c:v>564.41999999999996</c:v>
                </c:pt>
                <c:pt idx="160">
                  <c:v>336.07</c:v>
                </c:pt>
                <c:pt idx="161">
                  <c:v>484.02</c:v>
                </c:pt>
                <c:pt idx="162">
                  <c:v>725.95999999999947</c:v>
                </c:pt>
                <c:pt idx="163">
                  <c:v>696.66</c:v>
                </c:pt>
                <c:pt idx="164">
                  <c:v>712.67000000000053</c:v>
                </c:pt>
                <c:pt idx="165">
                  <c:v>701.57</c:v>
                </c:pt>
                <c:pt idx="166">
                  <c:v>787.79000000000053</c:v>
                </c:pt>
                <c:pt idx="167">
                  <c:v>802.79000000000053</c:v>
                </c:pt>
                <c:pt idx="168">
                  <c:v>813.81999999999948</c:v>
                </c:pt>
                <c:pt idx="169">
                  <c:v>823.49</c:v>
                </c:pt>
                <c:pt idx="170">
                  <c:v>789.07</c:v>
                </c:pt>
                <c:pt idx="171">
                  <c:v>852.39</c:v>
                </c:pt>
                <c:pt idx="172">
                  <c:v>961.3</c:v>
                </c:pt>
                <c:pt idx="173">
                  <c:v>980.05</c:v>
                </c:pt>
                <c:pt idx="174">
                  <c:v>1044.5</c:v>
                </c:pt>
                <c:pt idx="175">
                  <c:v>1022.98</c:v>
                </c:pt>
                <c:pt idx="176">
                  <c:v>1111.56</c:v>
                </c:pt>
                <c:pt idx="177">
                  <c:v>1115.04</c:v>
                </c:pt>
                <c:pt idx="178">
                  <c:v>1198.96</c:v>
                </c:pt>
                <c:pt idx="179">
                  <c:v>1168.79</c:v>
                </c:pt>
                <c:pt idx="180">
                  <c:v>1186.6699999999998</c:v>
                </c:pt>
                <c:pt idx="181">
                  <c:v>1211.3799999999999</c:v>
                </c:pt>
                <c:pt idx="182">
                  <c:v>1231.45</c:v>
                </c:pt>
                <c:pt idx="183">
                  <c:v>1192.1599999999999</c:v>
                </c:pt>
                <c:pt idx="184">
                  <c:v>1209.57</c:v>
                </c:pt>
                <c:pt idx="185">
                  <c:v>1250.76</c:v>
                </c:pt>
                <c:pt idx="186">
                  <c:v>1284.24</c:v>
                </c:pt>
                <c:pt idx="187">
                  <c:v>1284.24</c:v>
                </c:pt>
                <c:pt idx="188">
                  <c:v>1284.24</c:v>
                </c:pt>
                <c:pt idx="189">
                  <c:v>1262.6699999999998</c:v>
                </c:pt>
                <c:pt idx="190">
                  <c:v>1244.3599999999999</c:v>
                </c:pt>
                <c:pt idx="191">
                  <c:v>1207.6299999999999</c:v>
                </c:pt>
                <c:pt idx="192">
                  <c:v>1226.0999999999999</c:v>
                </c:pt>
                <c:pt idx="193">
                  <c:v>1275.54</c:v>
                </c:pt>
                <c:pt idx="194">
                  <c:v>1303.3699999999999</c:v>
                </c:pt>
                <c:pt idx="195">
                  <c:v>1276.26</c:v>
                </c:pt>
                <c:pt idx="196">
                  <c:v>1351.8899999999999</c:v>
                </c:pt>
                <c:pt idx="197">
                  <c:v>1304.93</c:v>
                </c:pt>
                <c:pt idx="198">
                  <c:v>1303.73</c:v>
                </c:pt>
                <c:pt idx="199">
                  <c:v>1371.73</c:v>
                </c:pt>
                <c:pt idx="200">
                  <c:v>1260.23</c:v>
                </c:pt>
                <c:pt idx="201">
                  <c:v>1386.56</c:v>
                </c:pt>
                <c:pt idx="202">
                  <c:v>1313.26</c:v>
                </c:pt>
                <c:pt idx="203">
                  <c:v>1359.53</c:v>
                </c:pt>
                <c:pt idx="204">
                  <c:v>1280.6399999999999</c:v>
                </c:pt>
                <c:pt idx="205">
                  <c:v>1304.07</c:v>
                </c:pt>
                <c:pt idx="206">
                  <c:v>1439.94</c:v>
                </c:pt>
                <c:pt idx="207">
                  <c:v>1474.01</c:v>
                </c:pt>
                <c:pt idx="208">
                  <c:v>1488.58</c:v>
                </c:pt>
                <c:pt idx="209">
                  <c:v>1475.6799999999998</c:v>
                </c:pt>
                <c:pt idx="210">
                  <c:v>1457.72</c:v>
                </c:pt>
                <c:pt idx="211">
                  <c:v>1393.6799999999998</c:v>
                </c:pt>
                <c:pt idx="212">
                  <c:v>1423.21</c:v>
                </c:pt>
                <c:pt idx="213">
                  <c:v>1464.07</c:v>
                </c:pt>
                <c:pt idx="214">
                  <c:v>1473.1499999999999</c:v>
                </c:pt>
                <c:pt idx="215">
                  <c:v>1433.87</c:v>
                </c:pt>
                <c:pt idx="216">
                  <c:v>1476.62</c:v>
                </c:pt>
                <c:pt idx="217">
                  <c:v>1447.22</c:v>
                </c:pt>
                <c:pt idx="218">
                  <c:v>1573.35</c:v>
                </c:pt>
                <c:pt idx="219">
                  <c:v>1616.48</c:v>
                </c:pt>
                <c:pt idx="220">
                  <c:v>1447.73</c:v>
                </c:pt>
                <c:pt idx="221">
                  <c:v>1447.73</c:v>
                </c:pt>
                <c:pt idx="222">
                  <c:v>1447.73</c:v>
                </c:pt>
                <c:pt idx="223">
                  <c:v>1447.73</c:v>
                </c:pt>
                <c:pt idx="224">
                  <c:v>1474.91</c:v>
                </c:pt>
                <c:pt idx="225">
                  <c:v>1403.08</c:v>
                </c:pt>
                <c:pt idx="226">
                  <c:v>1403.08</c:v>
                </c:pt>
                <c:pt idx="227">
                  <c:v>1298.54</c:v>
                </c:pt>
                <c:pt idx="228">
                  <c:v>1312.3799999999999</c:v>
                </c:pt>
                <c:pt idx="229">
                  <c:v>1467.3</c:v>
                </c:pt>
                <c:pt idx="230">
                  <c:v>1349.12</c:v>
                </c:pt>
                <c:pt idx="231">
                  <c:v>1486.99</c:v>
                </c:pt>
                <c:pt idx="232">
                  <c:v>1550.33</c:v>
                </c:pt>
                <c:pt idx="233">
                  <c:v>1550.34</c:v>
                </c:pt>
                <c:pt idx="234">
                  <c:v>1637.12</c:v>
                </c:pt>
                <c:pt idx="235">
                  <c:v>1551.46</c:v>
                </c:pt>
                <c:pt idx="236">
                  <c:v>1645.81</c:v>
                </c:pt>
                <c:pt idx="237">
                  <c:v>1613</c:v>
                </c:pt>
                <c:pt idx="238">
                  <c:v>1682.25</c:v>
                </c:pt>
                <c:pt idx="239">
                  <c:v>1851.1</c:v>
                </c:pt>
                <c:pt idx="240">
                  <c:v>1889.58</c:v>
                </c:pt>
                <c:pt idx="241">
                  <c:v>1861.75</c:v>
                </c:pt>
                <c:pt idx="242">
                  <c:v>1910.3899999999999</c:v>
                </c:pt>
                <c:pt idx="243">
                  <c:v>1876.75</c:v>
                </c:pt>
                <c:pt idx="244">
                  <c:v>1995.6399999999999</c:v>
                </c:pt>
                <c:pt idx="245">
                  <c:v>2065.77</c:v>
                </c:pt>
                <c:pt idx="246">
                  <c:v>2022.76</c:v>
                </c:pt>
                <c:pt idx="247">
                  <c:v>2035.84</c:v>
                </c:pt>
                <c:pt idx="248">
                  <c:v>2026.52</c:v>
                </c:pt>
                <c:pt idx="249">
                  <c:v>1993.1599999999999</c:v>
                </c:pt>
                <c:pt idx="250">
                  <c:v>1950.59</c:v>
                </c:pt>
                <c:pt idx="251">
                  <c:v>1912.54</c:v>
                </c:pt>
                <c:pt idx="252">
                  <c:v>2016</c:v>
                </c:pt>
                <c:pt idx="253">
                  <c:v>2066.96</c:v>
                </c:pt>
                <c:pt idx="254">
                  <c:v>2076.5700000000002</c:v>
                </c:pt>
                <c:pt idx="255">
                  <c:v>2045.8</c:v>
                </c:pt>
                <c:pt idx="256">
                  <c:v>1816.49</c:v>
                </c:pt>
                <c:pt idx="257">
                  <c:v>1613.83</c:v>
                </c:pt>
                <c:pt idx="258">
                  <c:v>1773.22</c:v>
                </c:pt>
                <c:pt idx="259">
                  <c:v>1884.26</c:v>
                </c:pt>
                <c:pt idx="260">
                  <c:v>1870.6799999999998</c:v>
                </c:pt>
                <c:pt idx="261">
                  <c:v>2014.62</c:v>
                </c:pt>
                <c:pt idx="262">
                  <c:v>2135.54</c:v>
                </c:pt>
                <c:pt idx="263">
                  <c:v>2165.6799999999998</c:v>
                </c:pt>
                <c:pt idx="264">
                  <c:v>2226.4499999999998</c:v>
                </c:pt>
                <c:pt idx="265">
                  <c:v>2248.96</c:v>
                </c:pt>
                <c:pt idx="266">
                  <c:v>2053.7199999999998</c:v>
                </c:pt>
                <c:pt idx="267">
                  <c:v>2053.7199999999998</c:v>
                </c:pt>
                <c:pt idx="268">
                  <c:v>2106.5100000000002</c:v>
                </c:pt>
                <c:pt idx="269">
                  <c:v>2036.45</c:v>
                </c:pt>
                <c:pt idx="270">
                  <c:v>2120.4299999999998</c:v>
                </c:pt>
                <c:pt idx="271">
                  <c:v>2067.12</c:v>
                </c:pt>
                <c:pt idx="272">
                  <c:v>2012.46</c:v>
                </c:pt>
                <c:pt idx="273">
                  <c:v>2126.02</c:v>
                </c:pt>
                <c:pt idx="274">
                  <c:v>2109.5700000000002</c:v>
                </c:pt>
                <c:pt idx="275">
                  <c:v>2112.5</c:v>
                </c:pt>
                <c:pt idx="276">
                  <c:v>2160.7399999999998</c:v>
                </c:pt>
                <c:pt idx="277">
                  <c:v>2177.3700000000022</c:v>
                </c:pt>
                <c:pt idx="278">
                  <c:v>2064.7599999999998</c:v>
                </c:pt>
                <c:pt idx="279">
                  <c:v>2064.7599999999998</c:v>
                </c:pt>
                <c:pt idx="280">
                  <c:v>2229.5500000000002</c:v>
                </c:pt>
                <c:pt idx="281">
                  <c:v>2115.92</c:v>
                </c:pt>
                <c:pt idx="282">
                  <c:v>2253.65</c:v>
                </c:pt>
                <c:pt idx="283">
                  <c:v>2263.16</c:v>
                </c:pt>
                <c:pt idx="284">
                  <c:v>2193.69</c:v>
                </c:pt>
                <c:pt idx="285">
                  <c:v>2294.9299999999998</c:v>
                </c:pt>
                <c:pt idx="286">
                  <c:v>2547.46</c:v>
                </c:pt>
                <c:pt idx="287">
                  <c:v>2521.9499999999998</c:v>
                </c:pt>
                <c:pt idx="288">
                  <c:v>2342.75</c:v>
                </c:pt>
                <c:pt idx="289">
                  <c:v>2568.0100000000002</c:v>
                </c:pt>
                <c:pt idx="290">
                  <c:v>2414.46</c:v>
                </c:pt>
                <c:pt idx="291">
                  <c:v>2501.67</c:v>
                </c:pt>
                <c:pt idx="292">
                  <c:v>2406.4699999999998</c:v>
                </c:pt>
                <c:pt idx="293">
                  <c:v>2482.29</c:v>
                </c:pt>
                <c:pt idx="294">
                  <c:v>2501.5100000000002</c:v>
                </c:pt>
                <c:pt idx="295">
                  <c:v>2546.1999999999998</c:v>
                </c:pt>
                <c:pt idx="296">
                  <c:v>2533.38</c:v>
                </c:pt>
                <c:pt idx="297">
                  <c:v>2585.09</c:v>
                </c:pt>
              </c:numCache>
            </c:numRef>
          </c:val>
        </c:ser>
        <c:marker val="1"/>
        <c:axId val="82368768"/>
        <c:axId val="83034112"/>
      </c:lineChart>
      <c:catAx>
        <c:axId val="82368768"/>
        <c:scaling>
          <c:orientation val="minMax"/>
        </c:scaling>
        <c:axPos val="b"/>
        <c:numFmt formatCode="General" sourceLinked="1"/>
        <c:tickLblPos val="nextTo"/>
        <c:txPr>
          <a:bodyPr rot="5400000" vert="horz"/>
          <a:lstStyle/>
          <a:p>
            <a:pPr>
              <a:defRPr sz="1400" b="1"/>
            </a:pPr>
            <a:endParaRPr lang="en-US"/>
          </a:p>
        </c:txPr>
        <c:crossAx val="83034112"/>
        <c:crosses val="autoZero"/>
        <c:lblAlgn val="ctr"/>
        <c:lblOffset val="100"/>
        <c:tickLblSkip val="30"/>
      </c:catAx>
      <c:valAx>
        <c:axId val="8303411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823687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8206944444444462"/>
          <c:y val="1.5863304249131023E-3"/>
          <c:w val="0.28598611111111133"/>
          <c:h val="4.894282202066514E-2"/>
        </c:manualLayout>
      </c:layout>
      <c:txPr>
        <a:bodyPr/>
        <a:lstStyle/>
        <a:p>
          <a:pPr>
            <a:defRPr sz="1100" b="1"/>
          </a:pPr>
          <a:endParaRPr lang="en-US"/>
        </a:p>
      </c:txPr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6.2586176727909018E-2"/>
          <c:y val="8.957647339537117E-2"/>
          <c:w val="0.93676574803149604"/>
          <c:h val="0.7251735027024877"/>
        </c:manualLayout>
      </c:layout>
      <c:lineChart>
        <c:grouping val="standard"/>
        <c:ser>
          <c:idx val="0"/>
          <c:order val="0"/>
          <c:tx>
            <c:strRef>
              <c:f>WIND!$B$1</c:f>
              <c:strCache>
                <c:ptCount val="1"/>
                <c:pt idx="0">
                  <c:v>CAPACITY</c:v>
                </c:pt>
              </c:strCache>
            </c:strRef>
          </c:tx>
          <c:spPr>
            <a:ln w="50800">
              <a:solidFill>
                <a:schemeClr val="tx2"/>
              </a:solidFill>
            </a:ln>
          </c:spPr>
          <c:marker>
            <c:symbol val="none"/>
          </c:marker>
          <c:cat>
            <c:numRef>
              <c:f>WIND!$A$2:$A$352</c:f>
              <c:numCache>
                <c:formatCode>[$-409]d\-mmm\-yy;@</c:formatCode>
                <c:ptCount val="351"/>
                <c:pt idx="1">
                  <c:v>42842</c:v>
                </c:pt>
                <c:pt idx="2">
                  <c:v>42843</c:v>
                </c:pt>
                <c:pt idx="3">
                  <c:v>42844</c:v>
                </c:pt>
                <c:pt idx="4">
                  <c:v>42845</c:v>
                </c:pt>
                <c:pt idx="5">
                  <c:v>42846</c:v>
                </c:pt>
                <c:pt idx="6">
                  <c:v>42847</c:v>
                </c:pt>
                <c:pt idx="7">
                  <c:v>42848</c:v>
                </c:pt>
                <c:pt idx="8">
                  <c:v>42849</c:v>
                </c:pt>
                <c:pt idx="9">
                  <c:v>42850</c:v>
                </c:pt>
                <c:pt idx="10">
                  <c:v>42851</c:v>
                </c:pt>
                <c:pt idx="11">
                  <c:v>42853</c:v>
                </c:pt>
                <c:pt idx="12">
                  <c:v>42854</c:v>
                </c:pt>
                <c:pt idx="13">
                  <c:v>42855</c:v>
                </c:pt>
                <c:pt idx="14">
                  <c:v>42856</c:v>
                </c:pt>
                <c:pt idx="15">
                  <c:v>42857</c:v>
                </c:pt>
                <c:pt idx="16">
                  <c:v>42859</c:v>
                </c:pt>
                <c:pt idx="17">
                  <c:v>42860</c:v>
                </c:pt>
                <c:pt idx="18">
                  <c:v>42861</c:v>
                </c:pt>
                <c:pt idx="19">
                  <c:v>42862</c:v>
                </c:pt>
                <c:pt idx="20">
                  <c:v>42863</c:v>
                </c:pt>
                <c:pt idx="21">
                  <c:v>42864</c:v>
                </c:pt>
                <c:pt idx="22">
                  <c:v>42865</c:v>
                </c:pt>
                <c:pt idx="23">
                  <c:v>42866</c:v>
                </c:pt>
                <c:pt idx="24">
                  <c:v>42867</c:v>
                </c:pt>
                <c:pt idx="25">
                  <c:v>42868</c:v>
                </c:pt>
                <c:pt idx="26">
                  <c:v>42869</c:v>
                </c:pt>
                <c:pt idx="27">
                  <c:v>42870</c:v>
                </c:pt>
                <c:pt idx="28">
                  <c:v>42871</c:v>
                </c:pt>
                <c:pt idx="29">
                  <c:v>42872</c:v>
                </c:pt>
                <c:pt idx="30">
                  <c:v>42873</c:v>
                </c:pt>
                <c:pt idx="31">
                  <c:v>42874</c:v>
                </c:pt>
                <c:pt idx="32">
                  <c:v>42875</c:v>
                </c:pt>
                <c:pt idx="33">
                  <c:v>42876</c:v>
                </c:pt>
                <c:pt idx="34">
                  <c:v>42877</c:v>
                </c:pt>
                <c:pt idx="35">
                  <c:v>42879</c:v>
                </c:pt>
                <c:pt idx="36">
                  <c:v>42882</c:v>
                </c:pt>
                <c:pt idx="37">
                  <c:v>42883</c:v>
                </c:pt>
                <c:pt idx="38">
                  <c:v>42884</c:v>
                </c:pt>
                <c:pt idx="39">
                  <c:v>42885</c:v>
                </c:pt>
                <c:pt idx="40">
                  <c:v>42886</c:v>
                </c:pt>
                <c:pt idx="41">
                  <c:v>42887</c:v>
                </c:pt>
                <c:pt idx="42">
                  <c:v>42888</c:v>
                </c:pt>
                <c:pt idx="43">
                  <c:v>42889</c:v>
                </c:pt>
                <c:pt idx="44">
                  <c:v>42890</c:v>
                </c:pt>
                <c:pt idx="45">
                  <c:v>42891</c:v>
                </c:pt>
                <c:pt idx="46">
                  <c:v>42892</c:v>
                </c:pt>
                <c:pt idx="47">
                  <c:v>42893</c:v>
                </c:pt>
                <c:pt idx="48">
                  <c:v>42894</c:v>
                </c:pt>
                <c:pt idx="49">
                  <c:v>42895</c:v>
                </c:pt>
                <c:pt idx="50">
                  <c:v>42899</c:v>
                </c:pt>
                <c:pt idx="51">
                  <c:v>42900</c:v>
                </c:pt>
                <c:pt idx="52">
                  <c:v>42902</c:v>
                </c:pt>
                <c:pt idx="53">
                  <c:v>42903</c:v>
                </c:pt>
                <c:pt idx="54">
                  <c:v>42905</c:v>
                </c:pt>
                <c:pt idx="55">
                  <c:v>42906</c:v>
                </c:pt>
                <c:pt idx="56">
                  <c:v>42907</c:v>
                </c:pt>
                <c:pt idx="57">
                  <c:v>42908</c:v>
                </c:pt>
                <c:pt idx="58">
                  <c:v>42909</c:v>
                </c:pt>
                <c:pt idx="59">
                  <c:v>42910</c:v>
                </c:pt>
                <c:pt idx="60">
                  <c:v>42911</c:v>
                </c:pt>
                <c:pt idx="61">
                  <c:v>42912</c:v>
                </c:pt>
                <c:pt idx="62">
                  <c:v>42913</c:v>
                </c:pt>
                <c:pt idx="63">
                  <c:v>42914</c:v>
                </c:pt>
                <c:pt idx="64">
                  <c:v>42916</c:v>
                </c:pt>
                <c:pt idx="65">
                  <c:v>42917</c:v>
                </c:pt>
                <c:pt idx="66">
                  <c:v>42918</c:v>
                </c:pt>
                <c:pt idx="67">
                  <c:v>42919</c:v>
                </c:pt>
                <c:pt idx="68">
                  <c:v>42920</c:v>
                </c:pt>
                <c:pt idx="69">
                  <c:v>42921</c:v>
                </c:pt>
                <c:pt idx="70">
                  <c:v>42922</c:v>
                </c:pt>
                <c:pt idx="71">
                  <c:v>42923</c:v>
                </c:pt>
                <c:pt idx="72">
                  <c:v>42924</c:v>
                </c:pt>
                <c:pt idx="73">
                  <c:v>42925</c:v>
                </c:pt>
                <c:pt idx="74">
                  <c:v>42926</c:v>
                </c:pt>
                <c:pt idx="75">
                  <c:v>42927</c:v>
                </c:pt>
                <c:pt idx="76">
                  <c:v>42928</c:v>
                </c:pt>
                <c:pt idx="77">
                  <c:v>42929</c:v>
                </c:pt>
                <c:pt idx="78">
                  <c:v>42930</c:v>
                </c:pt>
                <c:pt idx="79">
                  <c:v>42931</c:v>
                </c:pt>
                <c:pt idx="80">
                  <c:v>42932</c:v>
                </c:pt>
                <c:pt idx="81">
                  <c:v>42933</c:v>
                </c:pt>
                <c:pt idx="82">
                  <c:v>42934</c:v>
                </c:pt>
                <c:pt idx="83">
                  <c:v>42936</c:v>
                </c:pt>
                <c:pt idx="84">
                  <c:v>42937</c:v>
                </c:pt>
                <c:pt idx="85">
                  <c:v>42938</c:v>
                </c:pt>
                <c:pt idx="86">
                  <c:v>42939</c:v>
                </c:pt>
                <c:pt idx="87">
                  <c:v>42940</c:v>
                </c:pt>
                <c:pt idx="88">
                  <c:v>42941</c:v>
                </c:pt>
                <c:pt idx="89">
                  <c:v>42942</c:v>
                </c:pt>
                <c:pt idx="90">
                  <c:v>42943</c:v>
                </c:pt>
                <c:pt idx="91">
                  <c:v>42944</c:v>
                </c:pt>
                <c:pt idx="92">
                  <c:v>42945</c:v>
                </c:pt>
                <c:pt idx="93">
                  <c:v>42947</c:v>
                </c:pt>
                <c:pt idx="94">
                  <c:v>42948</c:v>
                </c:pt>
                <c:pt idx="95">
                  <c:v>42949</c:v>
                </c:pt>
                <c:pt idx="96">
                  <c:v>42950</c:v>
                </c:pt>
                <c:pt idx="97">
                  <c:v>42951</c:v>
                </c:pt>
                <c:pt idx="98">
                  <c:v>42952</c:v>
                </c:pt>
                <c:pt idx="99">
                  <c:v>42954</c:v>
                </c:pt>
                <c:pt idx="100">
                  <c:v>42955</c:v>
                </c:pt>
                <c:pt idx="101">
                  <c:v>42956</c:v>
                </c:pt>
                <c:pt idx="102">
                  <c:v>42957</c:v>
                </c:pt>
                <c:pt idx="103">
                  <c:v>42958</c:v>
                </c:pt>
                <c:pt idx="104">
                  <c:v>42959</c:v>
                </c:pt>
                <c:pt idx="105">
                  <c:v>42961</c:v>
                </c:pt>
                <c:pt idx="106">
                  <c:v>42963</c:v>
                </c:pt>
                <c:pt idx="107">
                  <c:v>42964</c:v>
                </c:pt>
                <c:pt idx="108">
                  <c:v>42965</c:v>
                </c:pt>
                <c:pt idx="109">
                  <c:v>42966</c:v>
                </c:pt>
                <c:pt idx="110">
                  <c:v>42967</c:v>
                </c:pt>
                <c:pt idx="111">
                  <c:v>42968</c:v>
                </c:pt>
                <c:pt idx="112">
                  <c:v>42969</c:v>
                </c:pt>
                <c:pt idx="113">
                  <c:v>42970</c:v>
                </c:pt>
                <c:pt idx="114">
                  <c:v>42971</c:v>
                </c:pt>
                <c:pt idx="115">
                  <c:v>42972</c:v>
                </c:pt>
                <c:pt idx="116">
                  <c:v>42973</c:v>
                </c:pt>
                <c:pt idx="117">
                  <c:v>42974</c:v>
                </c:pt>
                <c:pt idx="118">
                  <c:v>42975</c:v>
                </c:pt>
                <c:pt idx="119">
                  <c:v>42976</c:v>
                </c:pt>
                <c:pt idx="120">
                  <c:v>42977</c:v>
                </c:pt>
                <c:pt idx="121">
                  <c:v>42978</c:v>
                </c:pt>
                <c:pt idx="122">
                  <c:v>42979</c:v>
                </c:pt>
                <c:pt idx="123">
                  <c:v>42980</c:v>
                </c:pt>
                <c:pt idx="124">
                  <c:v>42981</c:v>
                </c:pt>
                <c:pt idx="125">
                  <c:v>42982</c:v>
                </c:pt>
                <c:pt idx="126">
                  <c:v>42983</c:v>
                </c:pt>
                <c:pt idx="127">
                  <c:v>42984</c:v>
                </c:pt>
                <c:pt idx="128">
                  <c:v>42985</c:v>
                </c:pt>
                <c:pt idx="129">
                  <c:v>42986</c:v>
                </c:pt>
                <c:pt idx="130">
                  <c:v>42987</c:v>
                </c:pt>
                <c:pt idx="131">
                  <c:v>42988</c:v>
                </c:pt>
                <c:pt idx="132">
                  <c:v>42989</c:v>
                </c:pt>
                <c:pt idx="133">
                  <c:v>42990</c:v>
                </c:pt>
                <c:pt idx="134">
                  <c:v>42991</c:v>
                </c:pt>
                <c:pt idx="135">
                  <c:v>42992</c:v>
                </c:pt>
                <c:pt idx="136">
                  <c:v>42993</c:v>
                </c:pt>
                <c:pt idx="137">
                  <c:v>42994</c:v>
                </c:pt>
                <c:pt idx="138">
                  <c:v>42995</c:v>
                </c:pt>
                <c:pt idx="139">
                  <c:v>42996</c:v>
                </c:pt>
                <c:pt idx="140">
                  <c:v>42997</c:v>
                </c:pt>
                <c:pt idx="141">
                  <c:v>42998</c:v>
                </c:pt>
                <c:pt idx="142">
                  <c:v>42999</c:v>
                </c:pt>
                <c:pt idx="143">
                  <c:v>43000</c:v>
                </c:pt>
                <c:pt idx="144">
                  <c:v>43001</c:v>
                </c:pt>
                <c:pt idx="145">
                  <c:v>43002</c:v>
                </c:pt>
                <c:pt idx="146">
                  <c:v>43003</c:v>
                </c:pt>
                <c:pt idx="147">
                  <c:v>43004</c:v>
                </c:pt>
                <c:pt idx="148">
                  <c:v>43005</c:v>
                </c:pt>
                <c:pt idx="149">
                  <c:v>43006</c:v>
                </c:pt>
                <c:pt idx="150">
                  <c:v>43007</c:v>
                </c:pt>
                <c:pt idx="151">
                  <c:v>43008</c:v>
                </c:pt>
                <c:pt idx="152">
                  <c:v>43009</c:v>
                </c:pt>
                <c:pt idx="153">
                  <c:v>43010</c:v>
                </c:pt>
                <c:pt idx="154">
                  <c:v>43011</c:v>
                </c:pt>
                <c:pt idx="155">
                  <c:v>43012</c:v>
                </c:pt>
                <c:pt idx="156">
                  <c:v>43013</c:v>
                </c:pt>
                <c:pt idx="157">
                  <c:v>43014</c:v>
                </c:pt>
                <c:pt idx="158">
                  <c:v>43015</c:v>
                </c:pt>
                <c:pt idx="159">
                  <c:v>43016</c:v>
                </c:pt>
                <c:pt idx="160">
                  <c:v>43017</c:v>
                </c:pt>
                <c:pt idx="161">
                  <c:v>43018</c:v>
                </c:pt>
                <c:pt idx="162">
                  <c:v>43019</c:v>
                </c:pt>
                <c:pt idx="163">
                  <c:v>43020</c:v>
                </c:pt>
                <c:pt idx="164">
                  <c:v>43021</c:v>
                </c:pt>
                <c:pt idx="165">
                  <c:v>43022</c:v>
                </c:pt>
                <c:pt idx="166">
                  <c:v>43023</c:v>
                </c:pt>
                <c:pt idx="167">
                  <c:v>43024</c:v>
                </c:pt>
                <c:pt idx="168">
                  <c:v>43025</c:v>
                </c:pt>
                <c:pt idx="169">
                  <c:v>43026</c:v>
                </c:pt>
                <c:pt idx="170">
                  <c:v>43027</c:v>
                </c:pt>
                <c:pt idx="171">
                  <c:v>43028</c:v>
                </c:pt>
                <c:pt idx="172">
                  <c:v>43029</c:v>
                </c:pt>
                <c:pt idx="173">
                  <c:v>43030</c:v>
                </c:pt>
                <c:pt idx="174">
                  <c:v>43031</c:v>
                </c:pt>
                <c:pt idx="175">
                  <c:v>43032</c:v>
                </c:pt>
                <c:pt idx="176">
                  <c:v>43033</c:v>
                </c:pt>
                <c:pt idx="177">
                  <c:v>43034</c:v>
                </c:pt>
                <c:pt idx="178">
                  <c:v>43035</c:v>
                </c:pt>
                <c:pt idx="179">
                  <c:v>43036</c:v>
                </c:pt>
                <c:pt idx="180">
                  <c:v>43037</c:v>
                </c:pt>
                <c:pt idx="181">
                  <c:v>43038</c:v>
                </c:pt>
                <c:pt idx="182">
                  <c:v>43039</c:v>
                </c:pt>
                <c:pt idx="183">
                  <c:v>43040</c:v>
                </c:pt>
                <c:pt idx="184">
                  <c:v>43041</c:v>
                </c:pt>
                <c:pt idx="185">
                  <c:v>43042</c:v>
                </c:pt>
                <c:pt idx="186">
                  <c:v>43043</c:v>
                </c:pt>
                <c:pt idx="187">
                  <c:v>43044</c:v>
                </c:pt>
                <c:pt idx="188">
                  <c:v>43045</c:v>
                </c:pt>
                <c:pt idx="189">
                  <c:v>43046</c:v>
                </c:pt>
                <c:pt idx="190">
                  <c:v>43047</c:v>
                </c:pt>
                <c:pt idx="191">
                  <c:v>43048</c:v>
                </c:pt>
                <c:pt idx="192">
                  <c:v>43049</c:v>
                </c:pt>
                <c:pt idx="193">
                  <c:v>43050</c:v>
                </c:pt>
                <c:pt idx="194">
                  <c:v>43051</c:v>
                </c:pt>
                <c:pt idx="195">
                  <c:v>43052</c:v>
                </c:pt>
                <c:pt idx="196">
                  <c:v>43053</c:v>
                </c:pt>
                <c:pt idx="197">
                  <c:v>43054</c:v>
                </c:pt>
                <c:pt idx="198">
                  <c:v>43055</c:v>
                </c:pt>
                <c:pt idx="199">
                  <c:v>43056</c:v>
                </c:pt>
                <c:pt idx="200">
                  <c:v>43057</c:v>
                </c:pt>
                <c:pt idx="201">
                  <c:v>43058</c:v>
                </c:pt>
                <c:pt idx="202">
                  <c:v>43059</c:v>
                </c:pt>
                <c:pt idx="203">
                  <c:v>43060</c:v>
                </c:pt>
                <c:pt idx="204">
                  <c:v>43061</c:v>
                </c:pt>
                <c:pt idx="205">
                  <c:v>43062</c:v>
                </c:pt>
                <c:pt idx="206">
                  <c:v>43063</c:v>
                </c:pt>
                <c:pt idx="207">
                  <c:v>43064</c:v>
                </c:pt>
                <c:pt idx="208">
                  <c:v>43065</c:v>
                </c:pt>
                <c:pt idx="209">
                  <c:v>43066</c:v>
                </c:pt>
                <c:pt idx="210">
                  <c:v>43067</c:v>
                </c:pt>
                <c:pt idx="211">
                  <c:v>43068</c:v>
                </c:pt>
                <c:pt idx="212">
                  <c:v>43069</c:v>
                </c:pt>
                <c:pt idx="213">
                  <c:v>43070</c:v>
                </c:pt>
                <c:pt idx="214">
                  <c:v>43071</c:v>
                </c:pt>
                <c:pt idx="215">
                  <c:v>43073</c:v>
                </c:pt>
                <c:pt idx="216">
                  <c:v>43074</c:v>
                </c:pt>
                <c:pt idx="217">
                  <c:v>43075</c:v>
                </c:pt>
                <c:pt idx="218">
                  <c:v>43076</c:v>
                </c:pt>
                <c:pt idx="219">
                  <c:v>43077</c:v>
                </c:pt>
                <c:pt idx="220">
                  <c:v>43078</c:v>
                </c:pt>
                <c:pt idx="221">
                  <c:v>43079</c:v>
                </c:pt>
                <c:pt idx="222">
                  <c:v>43080</c:v>
                </c:pt>
                <c:pt idx="223">
                  <c:v>43081</c:v>
                </c:pt>
                <c:pt idx="224">
                  <c:v>43082</c:v>
                </c:pt>
                <c:pt idx="225">
                  <c:v>43084</c:v>
                </c:pt>
                <c:pt idx="226">
                  <c:v>43085</c:v>
                </c:pt>
                <c:pt idx="227">
                  <c:v>43086</c:v>
                </c:pt>
                <c:pt idx="228">
                  <c:v>43087</c:v>
                </c:pt>
                <c:pt idx="229">
                  <c:v>43088</c:v>
                </c:pt>
                <c:pt idx="230">
                  <c:v>43089</c:v>
                </c:pt>
                <c:pt idx="231">
                  <c:v>43090</c:v>
                </c:pt>
                <c:pt idx="232">
                  <c:v>43091</c:v>
                </c:pt>
                <c:pt idx="233">
                  <c:v>43092</c:v>
                </c:pt>
                <c:pt idx="234">
                  <c:v>43093</c:v>
                </c:pt>
                <c:pt idx="235">
                  <c:v>43094</c:v>
                </c:pt>
                <c:pt idx="236">
                  <c:v>43095</c:v>
                </c:pt>
                <c:pt idx="237">
                  <c:v>43096</c:v>
                </c:pt>
                <c:pt idx="238">
                  <c:v>43097</c:v>
                </c:pt>
                <c:pt idx="239">
                  <c:v>43098</c:v>
                </c:pt>
                <c:pt idx="240">
                  <c:v>43099</c:v>
                </c:pt>
                <c:pt idx="241">
                  <c:v>43100</c:v>
                </c:pt>
                <c:pt idx="242">
                  <c:v>43101</c:v>
                </c:pt>
                <c:pt idx="243">
                  <c:v>43102</c:v>
                </c:pt>
                <c:pt idx="244">
                  <c:v>43103</c:v>
                </c:pt>
                <c:pt idx="245">
                  <c:v>43104</c:v>
                </c:pt>
                <c:pt idx="246">
                  <c:v>43105</c:v>
                </c:pt>
                <c:pt idx="247">
                  <c:v>43106</c:v>
                </c:pt>
                <c:pt idx="248">
                  <c:v>43107</c:v>
                </c:pt>
                <c:pt idx="249">
                  <c:v>43108</c:v>
                </c:pt>
                <c:pt idx="250">
                  <c:v>43109</c:v>
                </c:pt>
                <c:pt idx="251">
                  <c:v>43110</c:v>
                </c:pt>
                <c:pt idx="252">
                  <c:v>43111</c:v>
                </c:pt>
                <c:pt idx="253">
                  <c:v>43112</c:v>
                </c:pt>
                <c:pt idx="254">
                  <c:v>43113</c:v>
                </c:pt>
                <c:pt idx="255">
                  <c:v>43114</c:v>
                </c:pt>
                <c:pt idx="256">
                  <c:v>43115</c:v>
                </c:pt>
                <c:pt idx="257">
                  <c:v>43116</c:v>
                </c:pt>
                <c:pt idx="258">
                  <c:v>43117</c:v>
                </c:pt>
                <c:pt idx="259">
                  <c:v>43118</c:v>
                </c:pt>
                <c:pt idx="260">
                  <c:v>43119</c:v>
                </c:pt>
                <c:pt idx="261">
                  <c:v>43120</c:v>
                </c:pt>
                <c:pt idx="262">
                  <c:v>43121</c:v>
                </c:pt>
                <c:pt idx="263">
                  <c:v>43122</c:v>
                </c:pt>
                <c:pt idx="264">
                  <c:v>43123</c:v>
                </c:pt>
                <c:pt idx="265">
                  <c:v>43124</c:v>
                </c:pt>
                <c:pt idx="266">
                  <c:v>43125</c:v>
                </c:pt>
                <c:pt idx="267">
                  <c:v>43126</c:v>
                </c:pt>
                <c:pt idx="268">
                  <c:v>43127</c:v>
                </c:pt>
                <c:pt idx="269">
                  <c:v>43128</c:v>
                </c:pt>
                <c:pt idx="270">
                  <c:v>43129</c:v>
                </c:pt>
                <c:pt idx="271">
                  <c:v>43130</c:v>
                </c:pt>
                <c:pt idx="272">
                  <c:v>43131</c:v>
                </c:pt>
                <c:pt idx="273">
                  <c:v>43132</c:v>
                </c:pt>
                <c:pt idx="274">
                  <c:v>43133</c:v>
                </c:pt>
                <c:pt idx="275">
                  <c:v>43134</c:v>
                </c:pt>
                <c:pt idx="276">
                  <c:v>43135</c:v>
                </c:pt>
                <c:pt idx="277">
                  <c:v>43136</c:v>
                </c:pt>
                <c:pt idx="278">
                  <c:v>43137</c:v>
                </c:pt>
                <c:pt idx="279">
                  <c:v>43138</c:v>
                </c:pt>
                <c:pt idx="280">
                  <c:v>43139</c:v>
                </c:pt>
                <c:pt idx="281">
                  <c:v>43140</c:v>
                </c:pt>
                <c:pt idx="282">
                  <c:v>43145</c:v>
                </c:pt>
                <c:pt idx="283">
                  <c:v>43146</c:v>
                </c:pt>
                <c:pt idx="284">
                  <c:v>43147</c:v>
                </c:pt>
                <c:pt idx="285">
                  <c:v>43148</c:v>
                </c:pt>
                <c:pt idx="286">
                  <c:v>43149</c:v>
                </c:pt>
                <c:pt idx="287">
                  <c:v>43150</c:v>
                </c:pt>
                <c:pt idx="288">
                  <c:v>43151</c:v>
                </c:pt>
                <c:pt idx="289">
                  <c:v>43152</c:v>
                </c:pt>
                <c:pt idx="290">
                  <c:v>43153</c:v>
                </c:pt>
                <c:pt idx="291">
                  <c:v>43154</c:v>
                </c:pt>
                <c:pt idx="292">
                  <c:v>43155</c:v>
                </c:pt>
                <c:pt idx="293">
                  <c:v>43156</c:v>
                </c:pt>
                <c:pt idx="294">
                  <c:v>43157</c:v>
                </c:pt>
                <c:pt idx="295">
                  <c:v>43158</c:v>
                </c:pt>
                <c:pt idx="296">
                  <c:v>43159</c:v>
                </c:pt>
                <c:pt idx="297">
                  <c:v>43160</c:v>
                </c:pt>
                <c:pt idx="298">
                  <c:v>43161</c:v>
                </c:pt>
                <c:pt idx="299">
                  <c:v>43162</c:v>
                </c:pt>
                <c:pt idx="300">
                  <c:v>43163</c:v>
                </c:pt>
                <c:pt idx="301">
                  <c:v>43164</c:v>
                </c:pt>
                <c:pt idx="302">
                  <c:v>43165</c:v>
                </c:pt>
                <c:pt idx="303">
                  <c:v>43166</c:v>
                </c:pt>
                <c:pt idx="304">
                  <c:v>43167</c:v>
                </c:pt>
                <c:pt idx="305">
                  <c:v>43168</c:v>
                </c:pt>
                <c:pt idx="306">
                  <c:v>43170</c:v>
                </c:pt>
                <c:pt idx="307">
                  <c:v>43171</c:v>
                </c:pt>
                <c:pt idx="308">
                  <c:v>43172</c:v>
                </c:pt>
                <c:pt idx="309">
                  <c:v>43173</c:v>
                </c:pt>
                <c:pt idx="310">
                  <c:v>43174</c:v>
                </c:pt>
                <c:pt idx="311">
                  <c:v>43175</c:v>
                </c:pt>
                <c:pt idx="312">
                  <c:v>43176</c:v>
                </c:pt>
                <c:pt idx="313">
                  <c:v>43177</c:v>
                </c:pt>
                <c:pt idx="314">
                  <c:v>43178</c:v>
                </c:pt>
                <c:pt idx="315">
                  <c:v>43179</c:v>
                </c:pt>
                <c:pt idx="316">
                  <c:v>43180</c:v>
                </c:pt>
                <c:pt idx="317">
                  <c:v>43181</c:v>
                </c:pt>
                <c:pt idx="318">
                  <c:v>43182</c:v>
                </c:pt>
                <c:pt idx="319">
                  <c:v>43183</c:v>
                </c:pt>
                <c:pt idx="320">
                  <c:v>43184</c:v>
                </c:pt>
                <c:pt idx="321">
                  <c:v>43185</c:v>
                </c:pt>
                <c:pt idx="322">
                  <c:v>43186</c:v>
                </c:pt>
                <c:pt idx="323">
                  <c:v>43187</c:v>
                </c:pt>
                <c:pt idx="324">
                  <c:v>43188</c:v>
                </c:pt>
                <c:pt idx="325">
                  <c:v>43189</c:v>
                </c:pt>
                <c:pt idx="326">
                  <c:v>43190</c:v>
                </c:pt>
                <c:pt idx="327">
                  <c:v>43191</c:v>
                </c:pt>
                <c:pt idx="328">
                  <c:v>43192</c:v>
                </c:pt>
                <c:pt idx="329">
                  <c:v>43193</c:v>
                </c:pt>
                <c:pt idx="330">
                  <c:v>43194</c:v>
                </c:pt>
                <c:pt idx="331">
                  <c:v>43195</c:v>
                </c:pt>
                <c:pt idx="332">
                  <c:v>43196</c:v>
                </c:pt>
                <c:pt idx="333">
                  <c:v>43197</c:v>
                </c:pt>
                <c:pt idx="334">
                  <c:v>43198</c:v>
                </c:pt>
                <c:pt idx="335">
                  <c:v>43199</c:v>
                </c:pt>
                <c:pt idx="336">
                  <c:v>43200</c:v>
                </c:pt>
                <c:pt idx="337">
                  <c:v>43201</c:v>
                </c:pt>
                <c:pt idx="338">
                  <c:v>43202</c:v>
                </c:pt>
                <c:pt idx="339">
                  <c:v>43203</c:v>
                </c:pt>
                <c:pt idx="340">
                  <c:v>43204</c:v>
                </c:pt>
                <c:pt idx="341">
                  <c:v>43206</c:v>
                </c:pt>
                <c:pt idx="342">
                  <c:v>43207</c:v>
                </c:pt>
                <c:pt idx="343">
                  <c:v>43208</c:v>
                </c:pt>
                <c:pt idx="344">
                  <c:v>43209</c:v>
                </c:pt>
                <c:pt idx="345">
                  <c:v>43210</c:v>
                </c:pt>
                <c:pt idx="346">
                  <c:v>43211</c:v>
                </c:pt>
                <c:pt idx="347">
                  <c:v>43213</c:v>
                </c:pt>
                <c:pt idx="348">
                  <c:v>43214</c:v>
                </c:pt>
                <c:pt idx="349">
                  <c:v>43215</c:v>
                </c:pt>
                <c:pt idx="350">
                  <c:v>43216</c:v>
                </c:pt>
              </c:numCache>
            </c:numRef>
          </c:cat>
          <c:val>
            <c:numRef>
              <c:f>WIND!$B$2:$B$352</c:f>
              <c:numCache>
                <c:formatCode>General</c:formatCode>
                <c:ptCount val="351"/>
                <c:pt idx="1">
                  <c:v>3658.3950000000032</c:v>
                </c:pt>
                <c:pt idx="2">
                  <c:v>3658.3950000000032</c:v>
                </c:pt>
                <c:pt idx="3">
                  <c:v>3658.3950000000032</c:v>
                </c:pt>
                <c:pt idx="4">
                  <c:v>3658.3950000000032</c:v>
                </c:pt>
                <c:pt idx="5">
                  <c:v>3658.3950000000032</c:v>
                </c:pt>
                <c:pt idx="6">
                  <c:v>3658.3950000000032</c:v>
                </c:pt>
                <c:pt idx="7">
                  <c:v>3658.3950000000032</c:v>
                </c:pt>
                <c:pt idx="8">
                  <c:v>3658.3950000000032</c:v>
                </c:pt>
                <c:pt idx="9">
                  <c:v>3658.3950000000032</c:v>
                </c:pt>
                <c:pt idx="10">
                  <c:v>3658.3950000000032</c:v>
                </c:pt>
                <c:pt idx="11">
                  <c:v>3658.3950000000032</c:v>
                </c:pt>
                <c:pt idx="12">
                  <c:v>3658.3950000000032</c:v>
                </c:pt>
                <c:pt idx="13">
                  <c:v>3658.3950000000032</c:v>
                </c:pt>
                <c:pt idx="14">
                  <c:v>3755.5949999999998</c:v>
                </c:pt>
                <c:pt idx="15">
                  <c:v>3755.5949999999998</c:v>
                </c:pt>
                <c:pt idx="16">
                  <c:v>3755.5949999999998</c:v>
                </c:pt>
                <c:pt idx="17">
                  <c:v>3755.5949999999998</c:v>
                </c:pt>
                <c:pt idx="18">
                  <c:v>3755.5949999999998</c:v>
                </c:pt>
                <c:pt idx="19">
                  <c:v>3755.5949999999998</c:v>
                </c:pt>
                <c:pt idx="20">
                  <c:v>3755.5949999999998</c:v>
                </c:pt>
                <c:pt idx="21">
                  <c:v>3755.5949999999998</c:v>
                </c:pt>
                <c:pt idx="22">
                  <c:v>3755.5949999999998</c:v>
                </c:pt>
                <c:pt idx="23">
                  <c:v>3755.5949999999998</c:v>
                </c:pt>
                <c:pt idx="24">
                  <c:v>3755.5949999999998</c:v>
                </c:pt>
                <c:pt idx="25">
                  <c:v>3755.5949999999998</c:v>
                </c:pt>
                <c:pt idx="26">
                  <c:v>3755.5949999999998</c:v>
                </c:pt>
                <c:pt idx="27">
                  <c:v>3755.5949999999998</c:v>
                </c:pt>
                <c:pt idx="28">
                  <c:v>3755.5949999999998</c:v>
                </c:pt>
                <c:pt idx="29">
                  <c:v>3755.5949999999998</c:v>
                </c:pt>
                <c:pt idx="30">
                  <c:v>3755.5949999999998</c:v>
                </c:pt>
                <c:pt idx="31">
                  <c:v>3755.5949999999998</c:v>
                </c:pt>
                <c:pt idx="32">
                  <c:v>3755.5949999999998</c:v>
                </c:pt>
                <c:pt idx="33">
                  <c:v>3755.5949999999998</c:v>
                </c:pt>
                <c:pt idx="34">
                  <c:v>3755.5949999999998</c:v>
                </c:pt>
                <c:pt idx="35">
                  <c:v>3755.5949999999998</c:v>
                </c:pt>
                <c:pt idx="36">
                  <c:v>3755.5949999999998</c:v>
                </c:pt>
                <c:pt idx="37">
                  <c:v>3755.5949999999998</c:v>
                </c:pt>
                <c:pt idx="38">
                  <c:v>3755.5949999999998</c:v>
                </c:pt>
                <c:pt idx="39">
                  <c:v>3755.5949999999998</c:v>
                </c:pt>
                <c:pt idx="40">
                  <c:v>3755.5949999999998</c:v>
                </c:pt>
                <c:pt idx="41">
                  <c:v>3885.4949999999999</c:v>
                </c:pt>
                <c:pt idx="42">
                  <c:v>3885.4949999999999</c:v>
                </c:pt>
                <c:pt idx="43">
                  <c:v>3885.4949999999999</c:v>
                </c:pt>
                <c:pt idx="44">
                  <c:v>3885.4949999999999</c:v>
                </c:pt>
                <c:pt idx="45">
                  <c:v>3885.4949999999999</c:v>
                </c:pt>
                <c:pt idx="46">
                  <c:v>3885.4949999999999</c:v>
                </c:pt>
                <c:pt idx="47">
                  <c:v>3885.4949999999999</c:v>
                </c:pt>
                <c:pt idx="48">
                  <c:v>3885.4949999999999</c:v>
                </c:pt>
                <c:pt idx="49">
                  <c:v>3885.4949999999999</c:v>
                </c:pt>
                <c:pt idx="50">
                  <c:v>3885.4949999999999</c:v>
                </c:pt>
                <c:pt idx="51">
                  <c:v>3885.4949999999999</c:v>
                </c:pt>
                <c:pt idx="52">
                  <c:v>3885.4949999999999</c:v>
                </c:pt>
                <c:pt idx="53">
                  <c:v>3885.4949999999999</c:v>
                </c:pt>
                <c:pt idx="54">
                  <c:v>3885.4949999999999</c:v>
                </c:pt>
                <c:pt idx="55">
                  <c:v>3885.4949999999999</c:v>
                </c:pt>
                <c:pt idx="56">
                  <c:v>3885.4949999999999</c:v>
                </c:pt>
                <c:pt idx="57">
                  <c:v>3885.4949999999999</c:v>
                </c:pt>
                <c:pt idx="58">
                  <c:v>3885.4949999999999</c:v>
                </c:pt>
                <c:pt idx="59">
                  <c:v>3885.4949999999999</c:v>
                </c:pt>
                <c:pt idx="60">
                  <c:v>3885.4949999999999</c:v>
                </c:pt>
                <c:pt idx="61">
                  <c:v>3885.4949999999999</c:v>
                </c:pt>
                <c:pt idx="62">
                  <c:v>3885.4949999999999</c:v>
                </c:pt>
                <c:pt idx="63">
                  <c:v>3885.4949999999999</c:v>
                </c:pt>
                <c:pt idx="64">
                  <c:v>3885.4949999999999</c:v>
                </c:pt>
                <c:pt idx="65">
                  <c:v>3885.4949999999999</c:v>
                </c:pt>
                <c:pt idx="66">
                  <c:v>3885.4949999999999</c:v>
                </c:pt>
                <c:pt idx="67">
                  <c:v>3885.4949999999999</c:v>
                </c:pt>
                <c:pt idx="68">
                  <c:v>3885.4949999999999</c:v>
                </c:pt>
                <c:pt idx="69">
                  <c:v>3885.4949999999999</c:v>
                </c:pt>
                <c:pt idx="70">
                  <c:v>3885.4949999999999</c:v>
                </c:pt>
                <c:pt idx="71">
                  <c:v>3885.4949999999999</c:v>
                </c:pt>
                <c:pt idx="72">
                  <c:v>3885.4949999999999</c:v>
                </c:pt>
                <c:pt idx="73">
                  <c:v>3885.4949999999999</c:v>
                </c:pt>
                <c:pt idx="74">
                  <c:v>3885.4949999999999</c:v>
                </c:pt>
                <c:pt idx="75">
                  <c:v>3885.4949999999999</c:v>
                </c:pt>
                <c:pt idx="76">
                  <c:v>3885.4949999999999</c:v>
                </c:pt>
                <c:pt idx="77">
                  <c:v>3885.4949999999999</c:v>
                </c:pt>
                <c:pt idx="78">
                  <c:v>3885.4949999999999</c:v>
                </c:pt>
                <c:pt idx="79">
                  <c:v>3885.4949999999999</c:v>
                </c:pt>
                <c:pt idx="80">
                  <c:v>3885.4949999999999</c:v>
                </c:pt>
                <c:pt idx="81">
                  <c:v>3885.4949999999999</c:v>
                </c:pt>
                <c:pt idx="82">
                  <c:v>3885.4949999999999</c:v>
                </c:pt>
                <c:pt idx="83">
                  <c:v>3885.4949999999999</c:v>
                </c:pt>
                <c:pt idx="84">
                  <c:v>3885.4949999999999</c:v>
                </c:pt>
                <c:pt idx="85">
                  <c:v>3885.4949999999999</c:v>
                </c:pt>
                <c:pt idx="86">
                  <c:v>3885.4949999999999</c:v>
                </c:pt>
                <c:pt idx="87">
                  <c:v>3885.4949999999999</c:v>
                </c:pt>
                <c:pt idx="88">
                  <c:v>3885.4949999999999</c:v>
                </c:pt>
                <c:pt idx="89">
                  <c:v>3885.4949999999999</c:v>
                </c:pt>
                <c:pt idx="90">
                  <c:v>3885.4949999999999</c:v>
                </c:pt>
                <c:pt idx="91">
                  <c:v>3885.4949999999999</c:v>
                </c:pt>
                <c:pt idx="92">
                  <c:v>3885.4949999999999</c:v>
                </c:pt>
                <c:pt idx="93">
                  <c:v>3885.4949999999999</c:v>
                </c:pt>
                <c:pt idx="94">
                  <c:v>3885.4949999999999</c:v>
                </c:pt>
                <c:pt idx="95">
                  <c:v>3885.4949999999999</c:v>
                </c:pt>
                <c:pt idx="96">
                  <c:v>3885.4949999999999</c:v>
                </c:pt>
                <c:pt idx="97">
                  <c:v>3885.4949999999999</c:v>
                </c:pt>
                <c:pt idx="98">
                  <c:v>3885.4949999999999</c:v>
                </c:pt>
                <c:pt idx="99">
                  <c:v>3885.4949999999999</c:v>
                </c:pt>
                <c:pt idx="100">
                  <c:v>3885.4949999999999</c:v>
                </c:pt>
                <c:pt idx="101">
                  <c:v>3885.4949999999999</c:v>
                </c:pt>
                <c:pt idx="102">
                  <c:v>3885.4949999999999</c:v>
                </c:pt>
                <c:pt idx="103">
                  <c:v>3885.4949999999999</c:v>
                </c:pt>
                <c:pt idx="104">
                  <c:v>3885.4949999999999</c:v>
                </c:pt>
                <c:pt idx="105">
                  <c:v>3885.4949999999999</c:v>
                </c:pt>
                <c:pt idx="106">
                  <c:v>3885.4949999999999</c:v>
                </c:pt>
                <c:pt idx="107">
                  <c:v>3885.4949999999999</c:v>
                </c:pt>
                <c:pt idx="108">
                  <c:v>3885.4949999999999</c:v>
                </c:pt>
                <c:pt idx="109">
                  <c:v>3885.4949999999999</c:v>
                </c:pt>
                <c:pt idx="110">
                  <c:v>3885.4949999999999</c:v>
                </c:pt>
                <c:pt idx="111">
                  <c:v>3885.4949999999999</c:v>
                </c:pt>
                <c:pt idx="112">
                  <c:v>3885.4949999999999</c:v>
                </c:pt>
                <c:pt idx="113">
                  <c:v>3885.4949999999999</c:v>
                </c:pt>
                <c:pt idx="114">
                  <c:v>3885.4949999999999</c:v>
                </c:pt>
                <c:pt idx="115">
                  <c:v>3885.4949999999999</c:v>
                </c:pt>
                <c:pt idx="116">
                  <c:v>3885.4949999999999</c:v>
                </c:pt>
                <c:pt idx="117">
                  <c:v>3885.4949999999999</c:v>
                </c:pt>
                <c:pt idx="118">
                  <c:v>3885.4949999999999</c:v>
                </c:pt>
                <c:pt idx="119">
                  <c:v>3885.4949999999999</c:v>
                </c:pt>
                <c:pt idx="120">
                  <c:v>3885.4949999999999</c:v>
                </c:pt>
                <c:pt idx="121">
                  <c:v>3885.4949999999999</c:v>
                </c:pt>
                <c:pt idx="122">
                  <c:v>3885.4949999999999</c:v>
                </c:pt>
                <c:pt idx="123">
                  <c:v>3885.4949999999999</c:v>
                </c:pt>
                <c:pt idx="124">
                  <c:v>3885.4949999999999</c:v>
                </c:pt>
                <c:pt idx="125">
                  <c:v>3885.4949999999999</c:v>
                </c:pt>
                <c:pt idx="126">
                  <c:v>3885.4949999999999</c:v>
                </c:pt>
                <c:pt idx="127">
                  <c:v>3885.4949999999999</c:v>
                </c:pt>
                <c:pt idx="128">
                  <c:v>3885.4949999999999</c:v>
                </c:pt>
                <c:pt idx="129">
                  <c:v>3885.4949999999999</c:v>
                </c:pt>
                <c:pt idx="130">
                  <c:v>3885.4949999999999</c:v>
                </c:pt>
                <c:pt idx="131">
                  <c:v>3885.4949999999999</c:v>
                </c:pt>
                <c:pt idx="132">
                  <c:v>3885.4949999999999</c:v>
                </c:pt>
                <c:pt idx="133">
                  <c:v>3885.4949999999999</c:v>
                </c:pt>
                <c:pt idx="134">
                  <c:v>3885.4949999999999</c:v>
                </c:pt>
                <c:pt idx="135">
                  <c:v>3885.4949999999999</c:v>
                </c:pt>
                <c:pt idx="136">
                  <c:v>3885.4949999999999</c:v>
                </c:pt>
                <c:pt idx="137">
                  <c:v>3885.4949999999999</c:v>
                </c:pt>
                <c:pt idx="138">
                  <c:v>3885.4949999999999</c:v>
                </c:pt>
                <c:pt idx="139">
                  <c:v>3885.4949999999999</c:v>
                </c:pt>
                <c:pt idx="140">
                  <c:v>3885.4949999999999</c:v>
                </c:pt>
                <c:pt idx="141">
                  <c:v>3885.4949999999999</c:v>
                </c:pt>
                <c:pt idx="142">
                  <c:v>3885.4949999999999</c:v>
                </c:pt>
                <c:pt idx="143">
                  <c:v>3885.4949999999999</c:v>
                </c:pt>
                <c:pt idx="144">
                  <c:v>3885.4949999999999</c:v>
                </c:pt>
                <c:pt idx="145">
                  <c:v>3885.4949999999999</c:v>
                </c:pt>
                <c:pt idx="146">
                  <c:v>3885.4949999999999</c:v>
                </c:pt>
                <c:pt idx="147">
                  <c:v>3885.4949999999999</c:v>
                </c:pt>
                <c:pt idx="148">
                  <c:v>3885.4949999999999</c:v>
                </c:pt>
                <c:pt idx="149">
                  <c:v>3885.4949999999999</c:v>
                </c:pt>
                <c:pt idx="150">
                  <c:v>3885.4949999999999</c:v>
                </c:pt>
                <c:pt idx="151">
                  <c:v>3885.4949999999999</c:v>
                </c:pt>
                <c:pt idx="152">
                  <c:v>3885.4949999999999</c:v>
                </c:pt>
                <c:pt idx="153">
                  <c:v>3885.4949999999999</c:v>
                </c:pt>
                <c:pt idx="154">
                  <c:v>3885.4949999999999</c:v>
                </c:pt>
                <c:pt idx="155">
                  <c:v>3885.4949999999999</c:v>
                </c:pt>
                <c:pt idx="156">
                  <c:v>3885.4949999999999</c:v>
                </c:pt>
                <c:pt idx="157">
                  <c:v>3885.4949999999999</c:v>
                </c:pt>
                <c:pt idx="158">
                  <c:v>3885.4949999999999</c:v>
                </c:pt>
                <c:pt idx="159">
                  <c:v>3885.4949999999999</c:v>
                </c:pt>
                <c:pt idx="160">
                  <c:v>3885.4949999999999</c:v>
                </c:pt>
                <c:pt idx="161">
                  <c:v>3885.4949999999999</c:v>
                </c:pt>
                <c:pt idx="162">
                  <c:v>3885.4949999999999</c:v>
                </c:pt>
                <c:pt idx="163">
                  <c:v>3885.4949999999999</c:v>
                </c:pt>
                <c:pt idx="164">
                  <c:v>3885.4949999999999</c:v>
                </c:pt>
                <c:pt idx="165">
                  <c:v>3885.4949999999999</c:v>
                </c:pt>
                <c:pt idx="166">
                  <c:v>3885.4949999999999</c:v>
                </c:pt>
                <c:pt idx="167">
                  <c:v>3885.4949999999999</c:v>
                </c:pt>
                <c:pt idx="168">
                  <c:v>3885.4949999999999</c:v>
                </c:pt>
                <c:pt idx="169">
                  <c:v>3885.4949999999999</c:v>
                </c:pt>
                <c:pt idx="170">
                  <c:v>3885.4949999999999</c:v>
                </c:pt>
                <c:pt idx="171">
                  <c:v>3885.4949999999999</c:v>
                </c:pt>
                <c:pt idx="172">
                  <c:v>3885.4949999999999</c:v>
                </c:pt>
                <c:pt idx="173">
                  <c:v>3885.4949999999999</c:v>
                </c:pt>
                <c:pt idx="174">
                  <c:v>3885.4949999999999</c:v>
                </c:pt>
                <c:pt idx="175">
                  <c:v>3885.4949999999999</c:v>
                </c:pt>
                <c:pt idx="176">
                  <c:v>3885.4949999999999</c:v>
                </c:pt>
                <c:pt idx="177">
                  <c:v>3885.4949999999999</c:v>
                </c:pt>
                <c:pt idx="178">
                  <c:v>3885.4949999999999</c:v>
                </c:pt>
                <c:pt idx="179">
                  <c:v>3885.4949999999999</c:v>
                </c:pt>
                <c:pt idx="180">
                  <c:v>3885.4949999999999</c:v>
                </c:pt>
                <c:pt idx="181">
                  <c:v>3885.4949999999999</c:v>
                </c:pt>
                <c:pt idx="182">
                  <c:v>3885.4949999999999</c:v>
                </c:pt>
                <c:pt idx="183">
                  <c:v>3885.4949999999999</c:v>
                </c:pt>
                <c:pt idx="184">
                  <c:v>3885.4949999999999</c:v>
                </c:pt>
                <c:pt idx="185">
                  <c:v>3885.4949999999999</c:v>
                </c:pt>
                <c:pt idx="186">
                  <c:v>3885.4949999999999</c:v>
                </c:pt>
                <c:pt idx="187">
                  <c:v>3885.4949999999999</c:v>
                </c:pt>
                <c:pt idx="188">
                  <c:v>3885.4949999999999</c:v>
                </c:pt>
                <c:pt idx="189">
                  <c:v>3885.4949999999999</c:v>
                </c:pt>
                <c:pt idx="190">
                  <c:v>3885.4949999999999</c:v>
                </c:pt>
                <c:pt idx="191">
                  <c:v>3885.4949999999999</c:v>
                </c:pt>
                <c:pt idx="192">
                  <c:v>3885.4949999999999</c:v>
                </c:pt>
                <c:pt idx="193">
                  <c:v>3885.4949999999999</c:v>
                </c:pt>
                <c:pt idx="194">
                  <c:v>3885.4949999999999</c:v>
                </c:pt>
                <c:pt idx="195">
                  <c:v>3885.4949999999999</c:v>
                </c:pt>
                <c:pt idx="196">
                  <c:v>3885.4949999999999</c:v>
                </c:pt>
                <c:pt idx="197">
                  <c:v>3885.4949999999999</c:v>
                </c:pt>
                <c:pt idx="198">
                  <c:v>3885.4949999999999</c:v>
                </c:pt>
                <c:pt idx="199">
                  <c:v>3885.4949999999999</c:v>
                </c:pt>
                <c:pt idx="200">
                  <c:v>3885.4949999999999</c:v>
                </c:pt>
                <c:pt idx="201">
                  <c:v>3885.4949999999999</c:v>
                </c:pt>
                <c:pt idx="202">
                  <c:v>3885.4949999999999</c:v>
                </c:pt>
                <c:pt idx="203">
                  <c:v>3885.4949999999999</c:v>
                </c:pt>
                <c:pt idx="204">
                  <c:v>3885.4949999999999</c:v>
                </c:pt>
                <c:pt idx="205">
                  <c:v>3885.4949999999999</c:v>
                </c:pt>
                <c:pt idx="206">
                  <c:v>3885.4949999999999</c:v>
                </c:pt>
                <c:pt idx="207">
                  <c:v>3885.4949999999999</c:v>
                </c:pt>
                <c:pt idx="208">
                  <c:v>3885.4949999999999</c:v>
                </c:pt>
                <c:pt idx="209">
                  <c:v>3885.4949999999999</c:v>
                </c:pt>
                <c:pt idx="210">
                  <c:v>3885.4949999999999</c:v>
                </c:pt>
                <c:pt idx="211">
                  <c:v>3885.4949999999999</c:v>
                </c:pt>
                <c:pt idx="212">
                  <c:v>3885.4949999999999</c:v>
                </c:pt>
                <c:pt idx="213">
                  <c:v>3901.4949999999999</c:v>
                </c:pt>
                <c:pt idx="214">
                  <c:v>3901.4949999999999</c:v>
                </c:pt>
                <c:pt idx="215">
                  <c:v>3901.4949999999999</c:v>
                </c:pt>
                <c:pt idx="216">
                  <c:v>3901.4949999999999</c:v>
                </c:pt>
                <c:pt idx="217">
                  <c:v>3901.4949999999999</c:v>
                </c:pt>
                <c:pt idx="218">
                  <c:v>3901.4949999999999</c:v>
                </c:pt>
                <c:pt idx="219">
                  <c:v>3901.4949999999999</c:v>
                </c:pt>
                <c:pt idx="220">
                  <c:v>3901.4949999999999</c:v>
                </c:pt>
                <c:pt idx="221">
                  <c:v>3901.4949999999999</c:v>
                </c:pt>
                <c:pt idx="222">
                  <c:v>3901.4949999999999</c:v>
                </c:pt>
                <c:pt idx="223">
                  <c:v>3901.4949999999999</c:v>
                </c:pt>
                <c:pt idx="224">
                  <c:v>3901.4949999999999</c:v>
                </c:pt>
                <c:pt idx="225">
                  <c:v>3901.4949999999999</c:v>
                </c:pt>
                <c:pt idx="226">
                  <c:v>3901.4949999999999</c:v>
                </c:pt>
                <c:pt idx="227">
                  <c:v>3901.4949999999999</c:v>
                </c:pt>
                <c:pt idx="228">
                  <c:v>3901.4949999999999</c:v>
                </c:pt>
                <c:pt idx="229">
                  <c:v>3901.4949999999999</c:v>
                </c:pt>
                <c:pt idx="230">
                  <c:v>3901.4949999999999</c:v>
                </c:pt>
                <c:pt idx="231">
                  <c:v>3901.4949999999999</c:v>
                </c:pt>
                <c:pt idx="232">
                  <c:v>3901.4949999999999</c:v>
                </c:pt>
                <c:pt idx="233">
                  <c:v>3901.4949999999999</c:v>
                </c:pt>
                <c:pt idx="234">
                  <c:v>3901.4949999999999</c:v>
                </c:pt>
                <c:pt idx="235">
                  <c:v>3901.4949999999999</c:v>
                </c:pt>
                <c:pt idx="236">
                  <c:v>3901.4949999999999</c:v>
                </c:pt>
                <c:pt idx="237">
                  <c:v>3901.4949999999999</c:v>
                </c:pt>
                <c:pt idx="238">
                  <c:v>3901.4949999999999</c:v>
                </c:pt>
                <c:pt idx="239">
                  <c:v>3901.4949999999999</c:v>
                </c:pt>
                <c:pt idx="240">
                  <c:v>3901.4949999999999</c:v>
                </c:pt>
                <c:pt idx="241">
                  <c:v>3901.4949999999999</c:v>
                </c:pt>
                <c:pt idx="242">
                  <c:v>3901.4949999999999</c:v>
                </c:pt>
                <c:pt idx="243">
                  <c:v>3901.4949999999999</c:v>
                </c:pt>
                <c:pt idx="244">
                  <c:v>3901.4949999999999</c:v>
                </c:pt>
                <c:pt idx="245">
                  <c:v>3901.4949999999999</c:v>
                </c:pt>
                <c:pt idx="246">
                  <c:v>3901.4949999999999</c:v>
                </c:pt>
                <c:pt idx="247">
                  <c:v>3901.4949999999999</c:v>
                </c:pt>
                <c:pt idx="248">
                  <c:v>3901.4949999999999</c:v>
                </c:pt>
                <c:pt idx="249">
                  <c:v>3901.4949999999999</c:v>
                </c:pt>
                <c:pt idx="250">
                  <c:v>3901.4949999999999</c:v>
                </c:pt>
                <c:pt idx="251">
                  <c:v>3901.4949999999999</c:v>
                </c:pt>
                <c:pt idx="252">
                  <c:v>3901.4949999999999</c:v>
                </c:pt>
                <c:pt idx="253">
                  <c:v>3901.4949999999999</c:v>
                </c:pt>
                <c:pt idx="254">
                  <c:v>3901.4949999999999</c:v>
                </c:pt>
                <c:pt idx="255">
                  <c:v>3901.4949999999999</c:v>
                </c:pt>
                <c:pt idx="256">
                  <c:v>3901.4949999999999</c:v>
                </c:pt>
                <c:pt idx="257">
                  <c:v>3901.4949999999999</c:v>
                </c:pt>
                <c:pt idx="258">
                  <c:v>3901.4949999999999</c:v>
                </c:pt>
                <c:pt idx="259">
                  <c:v>3901.4949999999999</c:v>
                </c:pt>
                <c:pt idx="260">
                  <c:v>3901.4949999999999</c:v>
                </c:pt>
                <c:pt idx="261">
                  <c:v>3901.4949999999999</c:v>
                </c:pt>
                <c:pt idx="262">
                  <c:v>3901.4949999999999</c:v>
                </c:pt>
                <c:pt idx="263">
                  <c:v>3901.4949999999999</c:v>
                </c:pt>
                <c:pt idx="264">
                  <c:v>3901.4949999999999</c:v>
                </c:pt>
                <c:pt idx="265">
                  <c:v>3901.4949999999999</c:v>
                </c:pt>
                <c:pt idx="266">
                  <c:v>3901.4949999999999</c:v>
                </c:pt>
                <c:pt idx="267">
                  <c:v>3901.4949999999999</c:v>
                </c:pt>
                <c:pt idx="268">
                  <c:v>3901.4949999999999</c:v>
                </c:pt>
                <c:pt idx="269">
                  <c:v>3901.4949999999999</c:v>
                </c:pt>
                <c:pt idx="270">
                  <c:v>3901.4949999999999</c:v>
                </c:pt>
                <c:pt idx="271">
                  <c:v>3901.4949999999999</c:v>
                </c:pt>
                <c:pt idx="272">
                  <c:v>3901.4949999999999</c:v>
                </c:pt>
                <c:pt idx="273">
                  <c:v>4001.4949999999999</c:v>
                </c:pt>
                <c:pt idx="274">
                  <c:v>4001.4949999999999</c:v>
                </c:pt>
                <c:pt idx="275">
                  <c:v>4001.4949999999999</c:v>
                </c:pt>
                <c:pt idx="276">
                  <c:v>4001.4949999999999</c:v>
                </c:pt>
                <c:pt idx="277">
                  <c:v>4001.4949999999999</c:v>
                </c:pt>
                <c:pt idx="278">
                  <c:v>4001.4949999999999</c:v>
                </c:pt>
                <c:pt idx="279">
                  <c:v>4001.4949999999999</c:v>
                </c:pt>
                <c:pt idx="280">
                  <c:v>4001.4949999999999</c:v>
                </c:pt>
                <c:pt idx="281">
                  <c:v>4001.4949999999999</c:v>
                </c:pt>
                <c:pt idx="282">
                  <c:v>4001.4949999999999</c:v>
                </c:pt>
                <c:pt idx="283">
                  <c:v>4001.4949999999999</c:v>
                </c:pt>
                <c:pt idx="284">
                  <c:v>4001.4949999999999</c:v>
                </c:pt>
                <c:pt idx="285">
                  <c:v>4001.4949999999999</c:v>
                </c:pt>
                <c:pt idx="286">
                  <c:v>4001.4949999999999</c:v>
                </c:pt>
                <c:pt idx="287">
                  <c:v>4001.4949999999999</c:v>
                </c:pt>
                <c:pt idx="288">
                  <c:v>4001.4949999999999</c:v>
                </c:pt>
                <c:pt idx="289">
                  <c:v>4001.4949999999999</c:v>
                </c:pt>
                <c:pt idx="290">
                  <c:v>4001.4949999999999</c:v>
                </c:pt>
                <c:pt idx="291">
                  <c:v>4001.4949999999999</c:v>
                </c:pt>
                <c:pt idx="292">
                  <c:v>4001.4949999999999</c:v>
                </c:pt>
                <c:pt idx="293">
                  <c:v>4001.4949999999999</c:v>
                </c:pt>
                <c:pt idx="294">
                  <c:v>4001.4949999999999</c:v>
                </c:pt>
                <c:pt idx="295">
                  <c:v>4001.4949999999999</c:v>
                </c:pt>
                <c:pt idx="296">
                  <c:v>4001.4949999999999</c:v>
                </c:pt>
                <c:pt idx="297">
                  <c:v>4419.6950000000024</c:v>
                </c:pt>
                <c:pt idx="298">
                  <c:v>4419.6950000000024</c:v>
                </c:pt>
                <c:pt idx="299">
                  <c:v>4419.6950000000024</c:v>
                </c:pt>
                <c:pt idx="300">
                  <c:v>4419.6950000000024</c:v>
                </c:pt>
                <c:pt idx="301">
                  <c:v>4419.6950000000024</c:v>
                </c:pt>
                <c:pt idx="302">
                  <c:v>4419.6950000000024</c:v>
                </c:pt>
                <c:pt idx="303">
                  <c:v>4419.6950000000024</c:v>
                </c:pt>
                <c:pt idx="304">
                  <c:v>4419.6950000000024</c:v>
                </c:pt>
                <c:pt idx="305">
                  <c:v>4419.6950000000024</c:v>
                </c:pt>
                <c:pt idx="306">
                  <c:v>4419.6950000000024</c:v>
                </c:pt>
                <c:pt idx="307">
                  <c:v>4419.6950000000024</c:v>
                </c:pt>
                <c:pt idx="308">
                  <c:v>4419.6950000000024</c:v>
                </c:pt>
                <c:pt idx="309">
                  <c:v>4419.6950000000024</c:v>
                </c:pt>
                <c:pt idx="310">
                  <c:v>4419.6950000000024</c:v>
                </c:pt>
                <c:pt idx="311">
                  <c:v>4419.6950000000024</c:v>
                </c:pt>
                <c:pt idx="312">
                  <c:v>4419.6950000000024</c:v>
                </c:pt>
                <c:pt idx="313">
                  <c:v>4419.6950000000024</c:v>
                </c:pt>
                <c:pt idx="314">
                  <c:v>4419.6950000000024</c:v>
                </c:pt>
                <c:pt idx="315">
                  <c:v>4419.6950000000024</c:v>
                </c:pt>
                <c:pt idx="316">
                  <c:v>4419.6950000000024</c:v>
                </c:pt>
                <c:pt idx="317">
                  <c:v>4419.6950000000024</c:v>
                </c:pt>
                <c:pt idx="318">
                  <c:v>4419.6950000000024</c:v>
                </c:pt>
                <c:pt idx="319">
                  <c:v>4419.6950000000024</c:v>
                </c:pt>
                <c:pt idx="320">
                  <c:v>4419.6950000000024</c:v>
                </c:pt>
                <c:pt idx="321">
                  <c:v>4419.6950000000024</c:v>
                </c:pt>
                <c:pt idx="322">
                  <c:v>4419.6950000000024</c:v>
                </c:pt>
                <c:pt idx="323">
                  <c:v>4419.6950000000024</c:v>
                </c:pt>
                <c:pt idx="324">
                  <c:v>4419.6950000000024</c:v>
                </c:pt>
                <c:pt idx="325">
                  <c:v>4419.6950000000024</c:v>
                </c:pt>
                <c:pt idx="326">
                  <c:v>4419.6950000000024</c:v>
                </c:pt>
                <c:pt idx="327">
                  <c:v>4419.6950000000024</c:v>
                </c:pt>
                <c:pt idx="328">
                  <c:v>4419.6950000000024</c:v>
                </c:pt>
                <c:pt idx="329">
                  <c:v>4419.6950000000024</c:v>
                </c:pt>
                <c:pt idx="330">
                  <c:v>4419.6950000000024</c:v>
                </c:pt>
                <c:pt idx="331">
                  <c:v>4419.6950000000024</c:v>
                </c:pt>
                <c:pt idx="332">
                  <c:v>4419.6950000000024</c:v>
                </c:pt>
                <c:pt idx="333">
                  <c:v>4419.6950000000024</c:v>
                </c:pt>
                <c:pt idx="334">
                  <c:v>4419.6950000000024</c:v>
                </c:pt>
                <c:pt idx="335">
                  <c:v>4419.6950000000024</c:v>
                </c:pt>
                <c:pt idx="336">
                  <c:v>4419.6950000000024</c:v>
                </c:pt>
                <c:pt idx="337">
                  <c:v>4419.6950000000024</c:v>
                </c:pt>
                <c:pt idx="338">
                  <c:v>4419.6950000000024</c:v>
                </c:pt>
                <c:pt idx="339">
                  <c:v>4419.6950000000024</c:v>
                </c:pt>
                <c:pt idx="340">
                  <c:v>4419.6950000000024</c:v>
                </c:pt>
                <c:pt idx="341">
                  <c:v>4419.6950000000024</c:v>
                </c:pt>
                <c:pt idx="342">
                  <c:v>4419.6950000000024</c:v>
                </c:pt>
                <c:pt idx="343">
                  <c:v>4419.6950000000024</c:v>
                </c:pt>
                <c:pt idx="344">
                  <c:v>4419.6950000000024</c:v>
                </c:pt>
                <c:pt idx="345">
                  <c:v>4419.6950000000024</c:v>
                </c:pt>
                <c:pt idx="346">
                  <c:v>4419.6950000000024</c:v>
                </c:pt>
                <c:pt idx="347">
                  <c:v>4419.6950000000024</c:v>
                </c:pt>
                <c:pt idx="348">
                  <c:v>4419.6950000000024</c:v>
                </c:pt>
                <c:pt idx="349">
                  <c:v>4419.6950000000024</c:v>
                </c:pt>
                <c:pt idx="350">
                  <c:v>4419.6950000000024</c:v>
                </c:pt>
              </c:numCache>
            </c:numRef>
          </c:val>
        </c:ser>
        <c:ser>
          <c:idx val="1"/>
          <c:order val="1"/>
          <c:tx>
            <c:strRef>
              <c:f>WIND!$C$1</c:f>
              <c:strCache>
                <c:ptCount val="1"/>
                <c:pt idx="0">
                  <c:v>GENERATION</c:v>
                </c:pt>
              </c:strCache>
            </c:strRef>
          </c:tx>
          <c:spPr>
            <a:ln w="50800">
              <a:solidFill>
                <a:schemeClr val="accent2"/>
              </a:solidFill>
            </a:ln>
          </c:spPr>
          <c:marker>
            <c:symbol val="none"/>
          </c:marker>
          <c:cat>
            <c:numRef>
              <c:f>WIND!$A$2:$A$352</c:f>
              <c:numCache>
                <c:formatCode>[$-409]d\-mmm\-yy;@</c:formatCode>
                <c:ptCount val="351"/>
                <c:pt idx="1">
                  <c:v>42842</c:v>
                </c:pt>
                <c:pt idx="2">
                  <c:v>42843</c:v>
                </c:pt>
                <c:pt idx="3">
                  <c:v>42844</c:v>
                </c:pt>
                <c:pt idx="4">
                  <c:v>42845</c:v>
                </c:pt>
                <c:pt idx="5">
                  <c:v>42846</c:v>
                </c:pt>
                <c:pt idx="6">
                  <c:v>42847</c:v>
                </c:pt>
                <c:pt idx="7">
                  <c:v>42848</c:v>
                </c:pt>
                <c:pt idx="8">
                  <c:v>42849</c:v>
                </c:pt>
                <c:pt idx="9">
                  <c:v>42850</c:v>
                </c:pt>
                <c:pt idx="10">
                  <c:v>42851</c:v>
                </c:pt>
                <c:pt idx="11">
                  <c:v>42853</c:v>
                </c:pt>
                <c:pt idx="12">
                  <c:v>42854</c:v>
                </c:pt>
                <c:pt idx="13">
                  <c:v>42855</c:v>
                </c:pt>
                <c:pt idx="14">
                  <c:v>42856</c:v>
                </c:pt>
                <c:pt idx="15">
                  <c:v>42857</c:v>
                </c:pt>
                <c:pt idx="16">
                  <c:v>42859</c:v>
                </c:pt>
                <c:pt idx="17">
                  <c:v>42860</c:v>
                </c:pt>
                <c:pt idx="18">
                  <c:v>42861</c:v>
                </c:pt>
                <c:pt idx="19">
                  <c:v>42862</c:v>
                </c:pt>
                <c:pt idx="20">
                  <c:v>42863</c:v>
                </c:pt>
                <c:pt idx="21">
                  <c:v>42864</c:v>
                </c:pt>
                <c:pt idx="22">
                  <c:v>42865</c:v>
                </c:pt>
                <c:pt idx="23">
                  <c:v>42866</c:v>
                </c:pt>
                <c:pt idx="24">
                  <c:v>42867</c:v>
                </c:pt>
                <c:pt idx="25">
                  <c:v>42868</c:v>
                </c:pt>
                <c:pt idx="26">
                  <c:v>42869</c:v>
                </c:pt>
                <c:pt idx="27">
                  <c:v>42870</c:v>
                </c:pt>
                <c:pt idx="28">
                  <c:v>42871</c:v>
                </c:pt>
                <c:pt idx="29">
                  <c:v>42872</c:v>
                </c:pt>
                <c:pt idx="30">
                  <c:v>42873</c:v>
                </c:pt>
                <c:pt idx="31">
                  <c:v>42874</c:v>
                </c:pt>
                <c:pt idx="32">
                  <c:v>42875</c:v>
                </c:pt>
                <c:pt idx="33">
                  <c:v>42876</c:v>
                </c:pt>
                <c:pt idx="34">
                  <c:v>42877</c:v>
                </c:pt>
                <c:pt idx="35">
                  <c:v>42879</c:v>
                </c:pt>
                <c:pt idx="36">
                  <c:v>42882</c:v>
                </c:pt>
                <c:pt idx="37">
                  <c:v>42883</c:v>
                </c:pt>
                <c:pt idx="38">
                  <c:v>42884</c:v>
                </c:pt>
                <c:pt idx="39">
                  <c:v>42885</c:v>
                </c:pt>
                <c:pt idx="40">
                  <c:v>42886</c:v>
                </c:pt>
                <c:pt idx="41">
                  <c:v>42887</c:v>
                </c:pt>
                <c:pt idx="42">
                  <c:v>42888</c:v>
                </c:pt>
                <c:pt idx="43">
                  <c:v>42889</c:v>
                </c:pt>
                <c:pt idx="44">
                  <c:v>42890</c:v>
                </c:pt>
                <c:pt idx="45">
                  <c:v>42891</c:v>
                </c:pt>
                <c:pt idx="46">
                  <c:v>42892</c:v>
                </c:pt>
                <c:pt idx="47">
                  <c:v>42893</c:v>
                </c:pt>
                <c:pt idx="48">
                  <c:v>42894</c:v>
                </c:pt>
                <c:pt idx="49">
                  <c:v>42895</c:v>
                </c:pt>
                <c:pt idx="50">
                  <c:v>42899</c:v>
                </c:pt>
                <c:pt idx="51">
                  <c:v>42900</c:v>
                </c:pt>
                <c:pt idx="52">
                  <c:v>42902</c:v>
                </c:pt>
                <c:pt idx="53">
                  <c:v>42903</c:v>
                </c:pt>
                <c:pt idx="54">
                  <c:v>42905</c:v>
                </c:pt>
                <c:pt idx="55">
                  <c:v>42906</c:v>
                </c:pt>
                <c:pt idx="56">
                  <c:v>42907</c:v>
                </c:pt>
                <c:pt idx="57">
                  <c:v>42908</c:v>
                </c:pt>
                <c:pt idx="58">
                  <c:v>42909</c:v>
                </c:pt>
                <c:pt idx="59">
                  <c:v>42910</c:v>
                </c:pt>
                <c:pt idx="60">
                  <c:v>42911</c:v>
                </c:pt>
                <c:pt idx="61">
                  <c:v>42912</c:v>
                </c:pt>
                <c:pt idx="62">
                  <c:v>42913</c:v>
                </c:pt>
                <c:pt idx="63">
                  <c:v>42914</c:v>
                </c:pt>
                <c:pt idx="64">
                  <c:v>42916</c:v>
                </c:pt>
                <c:pt idx="65">
                  <c:v>42917</c:v>
                </c:pt>
                <c:pt idx="66">
                  <c:v>42918</c:v>
                </c:pt>
                <c:pt idx="67">
                  <c:v>42919</c:v>
                </c:pt>
                <c:pt idx="68">
                  <c:v>42920</c:v>
                </c:pt>
                <c:pt idx="69">
                  <c:v>42921</c:v>
                </c:pt>
                <c:pt idx="70">
                  <c:v>42922</c:v>
                </c:pt>
                <c:pt idx="71">
                  <c:v>42923</c:v>
                </c:pt>
                <c:pt idx="72">
                  <c:v>42924</c:v>
                </c:pt>
                <c:pt idx="73">
                  <c:v>42925</c:v>
                </c:pt>
                <c:pt idx="74">
                  <c:v>42926</c:v>
                </c:pt>
                <c:pt idx="75">
                  <c:v>42927</c:v>
                </c:pt>
                <c:pt idx="76">
                  <c:v>42928</c:v>
                </c:pt>
                <c:pt idx="77">
                  <c:v>42929</c:v>
                </c:pt>
                <c:pt idx="78">
                  <c:v>42930</c:v>
                </c:pt>
                <c:pt idx="79">
                  <c:v>42931</c:v>
                </c:pt>
                <c:pt idx="80">
                  <c:v>42932</c:v>
                </c:pt>
                <c:pt idx="81">
                  <c:v>42933</c:v>
                </c:pt>
                <c:pt idx="82">
                  <c:v>42934</c:v>
                </c:pt>
                <c:pt idx="83">
                  <c:v>42936</c:v>
                </c:pt>
                <c:pt idx="84">
                  <c:v>42937</c:v>
                </c:pt>
                <c:pt idx="85">
                  <c:v>42938</c:v>
                </c:pt>
                <c:pt idx="86">
                  <c:v>42939</c:v>
                </c:pt>
                <c:pt idx="87">
                  <c:v>42940</c:v>
                </c:pt>
                <c:pt idx="88">
                  <c:v>42941</c:v>
                </c:pt>
                <c:pt idx="89">
                  <c:v>42942</c:v>
                </c:pt>
                <c:pt idx="90">
                  <c:v>42943</c:v>
                </c:pt>
                <c:pt idx="91">
                  <c:v>42944</c:v>
                </c:pt>
                <c:pt idx="92">
                  <c:v>42945</c:v>
                </c:pt>
                <c:pt idx="93">
                  <c:v>42947</c:v>
                </c:pt>
                <c:pt idx="94">
                  <c:v>42948</c:v>
                </c:pt>
                <c:pt idx="95">
                  <c:v>42949</c:v>
                </c:pt>
                <c:pt idx="96">
                  <c:v>42950</c:v>
                </c:pt>
                <c:pt idx="97">
                  <c:v>42951</c:v>
                </c:pt>
                <c:pt idx="98">
                  <c:v>42952</c:v>
                </c:pt>
                <c:pt idx="99">
                  <c:v>42954</c:v>
                </c:pt>
                <c:pt idx="100">
                  <c:v>42955</c:v>
                </c:pt>
                <c:pt idx="101">
                  <c:v>42956</c:v>
                </c:pt>
                <c:pt idx="102">
                  <c:v>42957</c:v>
                </c:pt>
                <c:pt idx="103">
                  <c:v>42958</c:v>
                </c:pt>
                <c:pt idx="104">
                  <c:v>42959</c:v>
                </c:pt>
                <c:pt idx="105">
                  <c:v>42961</c:v>
                </c:pt>
                <c:pt idx="106">
                  <c:v>42963</c:v>
                </c:pt>
                <c:pt idx="107">
                  <c:v>42964</c:v>
                </c:pt>
                <c:pt idx="108">
                  <c:v>42965</c:v>
                </c:pt>
                <c:pt idx="109">
                  <c:v>42966</c:v>
                </c:pt>
                <c:pt idx="110">
                  <c:v>42967</c:v>
                </c:pt>
                <c:pt idx="111">
                  <c:v>42968</c:v>
                </c:pt>
                <c:pt idx="112">
                  <c:v>42969</c:v>
                </c:pt>
                <c:pt idx="113">
                  <c:v>42970</c:v>
                </c:pt>
                <c:pt idx="114">
                  <c:v>42971</c:v>
                </c:pt>
                <c:pt idx="115">
                  <c:v>42972</c:v>
                </c:pt>
                <c:pt idx="116">
                  <c:v>42973</c:v>
                </c:pt>
                <c:pt idx="117">
                  <c:v>42974</c:v>
                </c:pt>
                <c:pt idx="118">
                  <c:v>42975</c:v>
                </c:pt>
                <c:pt idx="119">
                  <c:v>42976</c:v>
                </c:pt>
                <c:pt idx="120">
                  <c:v>42977</c:v>
                </c:pt>
                <c:pt idx="121">
                  <c:v>42978</c:v>
                </c:pt>
                <c:pt idx="122">
                  <c:v>42979</c:v>
                </c:pt>
                <c:pt idx="123">
                  <c:v>42980</c:v>
                </c:pt>
                <c:pt idx="124">
                  <c:v>42981</c:v>
                </c:pt>
                <c:pt idx="125">
                  <c:v>42982</c:v>
                </c:pt>
                <c:pt idx="126">
                  <c:v>42983</c:v>
                </c:pt>
                <c:pt idx="127">
                  <c:v>42984</c:v>
                </c:pt>
                <c:pt idx="128">
                  <c:v>42985</c:v>
                </c:pt>
                <c:pt idx="129">
                  <c:v>42986</c:v>
                </c:pt>
                <c:pt idx="130">
                  <c:v>42987</c:v>
                </c:pt>
                <c:pt idx="131">
                  <c:v>42988</c:v>
                </c:pt>
                <c:pt idx="132">
                  <c:v>42989</c:v>
                </c:pt>
                <c:pt idx="133">
                  <c:v>42990</c:v>
                </c:pt>
                <c:pt idx="134">
                  <c:v>42991</c:v>
                </c:pt>
                <c:pt idx="135">
                  <c:v>42992</c:v>
                </c:pt>
                <c:pt idx="136">
                  <c:v>42993</c:v>
                </c:pt>
                <c:pt idx="137">
                  <c:v>42994</c:v>
                </c:pt>
                <c:pt idx="138">
                  <c:v>42995</c:v>
                </c:pt>
                <c:pt idx="139">
                  <c:v>42996</c:v>
                </c:pt>
                <c:pt idx="140">
                  <c:v>42997</c:v>
                </c:pt>
                <c:pt idx="141">
                  <c:v>42998</c:v>
                </c:pt>
                <c:pt idx="142">
                  <c:v>42999</c:v>
                </c:pt>
                <c:pt idx="143">
                  <c:v>43000</c:v>
                </c:pt>
                <c:pt idx="144">
                  <c:v>43001</c:v>
                </c:pt>
                <c:pt idx="145">
                  <c:v>43002</c:v>
                </c:pt>
                <c:pt idx="146">
                  <c:v>43003</c:v>
                </c:pt>
                <c:pt idx="147">
                  <c:v>43004</c:v>
                </c:pt>
                <c:pt idx="148">
                  <c:v>43005</c:v>
                </c:pt>
                <c:pt idx="149">
                  <c:v>43006</c:v>
                </c:pt>
                <c:pt idx="150">
                  <c:v>43007</c:v>
                </c:pt>
                <c:pt idx="151">
                  <c:v>43008</c:v>
                </c:pt>
                <c:pt idx="152">
                  <c:v>43009</c:v>
                </c:pt>
                <c:pt idx="153">
                  <c:v>43010</c:v>
                </c:pt>
                <c:pt idx="154">
                  <c:v>43011</c:v>
                </c:pt>
                <c:pt idx="155">
                  <c:v>43012</c:v>
                </c:pt>
                <c:pt idx="156">
                  <c:v>43013</c:v>
                </c:pt>
                <c:pt idx="157">
                  <c:v>43014</c:v>
                </c:pt>
                <c:pt idx="158">
                  <c:v>43015</c:v>
                </c:pt>
                <c:pt idx="159">
                  <c:v>43016</c:v>
                </c:pt>
                <c:pt idx="160">
                  <c:v>43017</c:v>
                </c:pt>
                <c:pt idx="161">
                  <c:v>43018</c:v>
                </c:pt>
                <c:pt idx="162">
                  <c:v>43019</c:v>
                </c:pt>
                <c:pt idx="163">
                  <c:v>43020</c:v>
                </c:pt>
                <c:pt idx="164">
                  <c:v>43021</c:v>
                </c:pt>
                <c:pt idx="165">
                  <c:v>43022</c:v>
                </c:pt>
                <c:pt idx="166">
                  <c:v>43023</c:v>
                </c:pt>
                <c:pt idx="167">
                  <c:v>43024</c:v>
                </c:pt>
                <c:pt idx="168">
                  <c:v>43025</c:v>
                </c:pt>
                <c:pt idx="169">
                  <c:v>43026</c:v>
                </c:pt>
                <c:pt idx="170">
                  <c:v>43027</c:v>
                </c:pt>
                <c:pt idx="171">
                  <c:v>43028</c:v>
                </c:pt>
                <c:pt idx="172">
                  <c:v>43029</c:v>
                </c:pt>
                <c:pt idx="173">
                  <c:v>43030</c:v>
                </c:pt>
                <c:pt idx="174">
                  <c:v>43031</c:v>
                </c:pt>
                <c:pt idx="175">
                  <c:v>43032</c:v>
                </c:pt>
                <c:pt idx="176">
                  <c:v>43033</c:v>
                </c:pt>
                <c:pt idx="177">
                  <c:v>43034</c:v>
                </c:pt>
                <c:pt idx="178">
                  <c:v>43035</c:v>
                </c:pt>
                <c:pt idx="179">
                  <c:v>43036</c:v>
                </c:pt>
                <c:pt idx="180">
                  <c:v>43037</c:v>
                </c:pt>
                <c:pt idx="181">
                  <c:v>43038</c:v>
                </c:pt>
                <c:pt idx="182">
                  <c:v>43039</c:v>
                </c:pt>
                <c:pt idx="183">
                  <c:v>43040</c:v>
                </c:pt>
                <c:pt idx="184">
                  <c:v>43041</c:v>
                </c:pt>
                <c:pt idx="185">
                  <c:v>43042</c:v>
                </c:pt>
                <c:pt idx="186">
                  <c:v>43043</c:v>
                </c:pt>
                <c:pt idx="187">
                  <c:v>43044</c:v>
                </c:pt>
                <c:pt idx="188">
                  <c:v>43045</c:v>
                </c:pt>
                <c:pt idx="189">
                  <c:v>43046</c:v>
                </c:pt>
                <c:pt idx="190">
                  <c:v>43047</c:v>
                </c:pt>
                <c:pt idx="191">
                  <c:v>43048</c:v>
                </c:pt>
                <c:pt idx="192">
                  <c:v>43049</c:v>
                </c:pt>
                <c:pt idx="193">
                  <c:v>43050</c:v>
                </c:pt>
                <c:pt idx="194">
                  <c:v>43051</c:v>
                </c:pt>
                <c:pt idx="195">
                  <c:v>43052</c:v>
                </c:pt>
                <c:pt idx="196">
                  <c:v>43053</c:v>
                </c:pt>
                <c:pt idx="197">
                  <c:v>43054</c:v>
                </c:pt>
                <c:pt idx="198">
                  <c:v>43055</c:v>
                </c:pt>
                <c:pt idx="199">
                  <c:v>43056</c:v>
                </c:pt>
                <c:pt idx="200">
                  <c:v>43057</c:v>
                </c:pt>
                <c:pt idx="201">
                  <c:v>43058</c:v>
                </c:pt>
                <c:pt idx="202">
                  <c:v>43059</c:v>
                </c:pt>
                <c:pt idx="203">
                  <c:v>43060</c:v>
                </c:pt>
                <c:pt idx="204">
                  <c:v>43061</c:v>
                </c:pt>
                <c:pt idx="205">
                  <c:v>43062</c:v>
                </c:pt>
                <c:pt idx="206">
                  <c:v>43063</c:v>
                </c:pt>
                <c:pt idx="207">
                  <c:v>43064</c:v>
                </c:pt>
                <c:pt idx="208">
                  <c:v>43065</c:v>
                </c:pt>
                <c:pt idx="209">
                  <c:v>43066</c:v>
                </c:pt>
                <c:pt idx="210">
                  <c:v>43067</c:v>
                </c:pt>
                <c:pt idx="211">
                  <c:v>43068</c:v>
                </c:pt>
                <c:pt idx="212">
                  <c:v>43069</c:v>
                </c:pt>
                <c:pt idx="213">
                  <c:v>43070</c:v>
                </c:pt>
                <c:pt idx="214">
                  <c:v>43071</c:v>
                </c:pt>
                <c:pt idx="215">
                  <c:v>43073</c:v>
                </c:pt>
                <c:pt idx="216">
                  <c:v>43074</c:v>
                </c:pt>
                <c:pt idx="217">
                  <c:v>43075</c:v>
                </c:pt>
                <c:pt idx="218">
                  <c:v>43076</c:v>
                </c:pt>
                <c:pt idx="219">
                  <c:v>43077</c:v>
                </c:pt>
                <c:pt idx="220">
                  <c:v>43078</c:v>
                </c:pt>
                <c:pt idx="221">
                  <c:v>43079</c:v>
                </c:pt>
                <c:pt idx="222">
                  <c:v>43080</c:v>
                </c:pt>
                <c:pt idx="223">
                  <c:v>43081</c:v>
                </c:pt>
                <c:pt idx="224">
                  <c:v>43082</c:v>
                </c:pt>
                <c:pt idx="225">
                  <c:v>43084</c:v>
                </c:pt>
                <c:pt idx="226">
                  <c:v>43085</c:v>
                </c:pt>
                <c:pt idx="227">
                  <c:v>43086</c:v>
                </c:pt>
                <c:pt idx="228">
                  <c:v>43087</c:v>
                </c:pt>
                <c:pt idx="229">
                  <c:v>43088</c:v>
                </c:pt>
                <c:pt idx="230">
                  <c:v>43089</c:v>
                </c:pt>
                <c:pt idx="231">
                  <c:v>43090</c:v>
                </c:pt>
                <c:pt idx="232">
                  <c:v>43091</c:v>
                </c:pt>
                <c:pt idx="233">
                  <c:v>43092</c:v>
                </c:pt>
                <c:pt idx="234">
                  <c:v>43093</c:v>
                </c:pt>
                <c:pt idx="235">
                  <c:v>43094</c:v>
                </c:pt>
                <c:pt idx="236">
                  <c:v>43095</c:v>
                </c:pt>
                <c:pt idx="237">
                  <c:v>43096</c:v>
                </c:pt>
                <c:pt idx="238">
                  <c:v>43097</c:v>
                </c:pt>
                <c:pt idx="239">
                  <c:v>43098</c:v>
                </c:pt>
                <c:pt idx="240">
                  <c:v>43099</c:v>
                </c:pt>
                <c:pt idx="241">
                  <c:v>43100</c:v>
                </c:pt>
                <c:pt idx="242">
                  <c:v>43101</c:v>
                </c:pt>
                <c:pt idx="243">
                  <c:v>43102</c:v>
                </c:pt>
                <c:pt idx="244">
                  <c:v>43103</c:v>
                </c:pt>
                <c:pt idx="245">
                  <c:v>43104</c:v>
                </c:pt>
                <c:pt idx="246">
                  <c:v>43105</c:v>
                </c:pt>
                <c:pt idx="247">
                  <c:v>43106</c:v>
                </c:pt>
                <c:pt idx="248">
                  <c:v>43107</c:v>
                </c:pt>
                <c:pt idx="249">
                  <c:v>43108</c:v>
                </c:pt>
                <c:pt idx="250">
                  <c:v>43109</c:v>
                </c:pt>
                <c:pt idx="251">
                  <c:v>43110</c:v>
                </c:pt>
                <c:pt idx="252">
                  <c:v>43111</c:v>
                </c:pt>
                <c:pt idx="253">
                  <c:v>43112</c:v>
                </c:pt>
                <c:pt idx="254">
                  <c:v>43113</c:v>
                </c:pt>
                <c:pt idx="255">
                  <c:v>43114</c:v>
                </c:pt>
                <c:pt idx="256">
                  <c:v>43115</c:v>
                </c:pt>
                <c:pt idx="257">
                  <c:v>43116</c:v>
                </c:pt>
                <c:pt idx="258">
                  <c:v>43117</c:v>
                </c:pt>
                <c:pt idx="259">
                  <c:v>43118</c:v>
                </c:pt>
                <c:pt idx="260">
                  <c:v>43119</c:v>
                </c:pt>
                <c:pt idx="261">
                  <c:v>43120</c:v>
                </c:pt>
                <c:pt idx="262">
                  <c:v>43121</c:v>
                </c:pt>
                <c:pt idx="263">
                  <c:v>43122</c:v>
                </c:pt>
                <c:pt idx="264">
                  <c:v>43123</c:v>
                </c:pt>
                <c:pt idx="265">
                  <c:v>43124</c:v>
                </c:pt>
                <c:pt idx="266">
                  <c:v>43125</c:v>
                </c:pt>
                <c:pt idx="267">
                  <c:v>43126</c:v>
                </c:pt>
                <c:pt idx="268">
                  <c:v>43127</c:v>
                </c:pt>
                <c:pt idx="269">
                  <c:v>43128</c:v>
                </c:pt>
                <c:pt idx="270">
                  <c:v>43129</c:v>
                </c:pt>
                <c:pt idx="271">
                  <c:v>43130</c:v>
                </c:pt>
                <c:pt idx="272">
                  <c:v>43131</c:v>
                </c:pt>
                <c:pt idx="273">
                  <c:v>43132</c:v>
                </c:pt>
                <c:pt idx="274">
                  <c:v>43133</c:v>
                </c:pt>
                <c:pt idx="275">
                  <c:v>43134</c:v>
                </c:pt>
                <c:pt idx="276">
                  <c:v>43135</c:v>
                </c:pt>
                <c:pt idx="277">
                  <c:v>43136</c:v>
                </c:pt>
                <c:pt idx="278">
                  <c:v>43137</c:v>
                </c:pt>
                <c:pt idx="279">
                  <c:v>43138</c:v>
                </c:pt>
                <c:pt idx="280">
                  <c:v>43139</c:v>
                </c:pt>
                <c:pt idx="281">
                  <c:v>43140</c:v>
                </c:pt>
                <c:pt idx="282">
                  <c:v>43145</c:v>
                </c:pt>
                <c:pt idx="283">
                  <c:v>43146</c:v>
                </c:pt>
                <c:pt idx="284">
                  <c:v>43147</c:v>
                </c:pt>
                <c:pt idx="285">
                  <c:v>43148</c:v>
                </c:pt>
                <c:pt idx="286">
                  <c:v>43149</c:v>
                </c:pt>
                <c:pt idx="287">
                  <c:v>43150</c:v>
                </c:pt>
                <c:pt idx="288">
                  <c:v>43151</c:v>
                </c:pt>
                <c:pt idx="289">
                  <c:v>43152</c:v>
                </c:pt>
                <c:pt idx="290">
                  <c:v>43153</c:v>
                </c:pt>
                <c:pt idx="291">
                  <c:v>43154</c:v>
                </c:pt>
                <c:pt idx="292">
                  <c:v>43155</c:v>
                </c:pt>
                <c:pt idx="293">
                  <c:v>43156</c:v>
                </c:pt>
                <c:pt idx="294">
                  <c:v>43157</c:v>
                </c:pt>
                <c:pt idx="295">
                  <c:v>43158</c:v>
                </c:pt>
                <c:pt idx="296">
                  <c:v>43159</c:v>
                </c:pt>
                <c:pt idx="297">
                  <c:v>43160</c:v>
                </c:pt>
                <c:pt idx="298">
                  <c:v>43161</c:v>
                </c:pt>
                <c:pt idx="299">
                  <c:v>43162</c:v>
                </c:pt>
                <c:pt idx="300">
                  <c:v>43163</c:v>
                </c:pt>
                <c:pt idx="301">
                  <c:v>43164</c:v>
                </c:pt>
                <c:pt idx="302">
                  <c:v>43165</c:v>
                </c:pt>
                <c:pt idx="303">
                  <c:v>43166</c:v>
                </c:pt>
                <c:pt idx="304">
                  <c:v>43167</c:v>
                </c:pt>
                <c:pt idx="305">
                  <c:v>43168</c:v>
                </c:pt>
                <c:pt idx="306">
                  <c:v>43170</c:v>
                </c:pt>
                <c:pt idx="307">
                  <c:v>43171</c:v>
                </c:pt>
                <c:pt idx="308">
                  <c:v>43172</c:v>
                </c:pt>
                <c:pt idx="309">
                  <c:v>43173</c:v>
                </c:pt>
                <c:pt idx="310">
                  <c:v>43174</c:v>
                </c:pt>
                <c:pt idx="311">
                  <c:v>43175</c:v>
                </c:pt>
                <c:pt idx="312">
                  <c:v>43176</c:v>
                </c:pt>
                <c:pt idx="313">
                  <c:v>43177</c:v>
                </c:pt>
                <c:pt idx="314">
                  <c:v>43178</c:v>
                </c:pt>
                <c:pt idx="315">
                  <c:v>43179</c:v>
                </c:pt>
                <c:pt idx="316">
                  <c:v>43180</c:v>
                </c:pt>
                <c:pt idx="317">
                  <c:v>43181</c:v>
                </c:pt>
                <c:pt idx="318">
                  <c:v>43182</c:v>
                </c:pt>
                <c:pt idx="319">
                  <c:v>43183</c:v>
                </c:pt>
                <c:pt idx="320">
                  <c:v>43184</c:v>
                </c:pt>
                <c:pt idx="321">
                  <c:v>43185</c:v>
                </c:pt>
                <c:pt idx="322">
                  <c:v>43186</c:v>
                </c:pt>
                <c:pt idx="323">
                  <c:v>43187</c:v>
                </c:pt>
                <c:pt idx="324">
                  <c:v>43188</c:v>
                </c:pt>
                <c:pt idx="325">
                  <c:v>43189</c:v>
                </c:pt>
                <c:pt idx="326">
                  <c:v>43190</c:v>
                </c:pt>
                <c:pt idx="327">
                  <c:v>43191</c:v>
                </c:pt>
                <c:pt idx="328">
                  <c:v>43192</c:v>
                </c:pt>
                <c:pt idx="329">
                  <c:v>43193</c:v>
                </c:pt>
                <c:pt idx="330">
                  <c:v>43194</c:v>
                </c:pt>
                <c:pt idx="331">
                  <c:v>43195</c:v>
                </c:pt>
                <c:pt idx="332">
                  <c:v>43196</c:v>
                </c:pt>
                <c:pt idx="333">
                  <c:v>43197</c:v>
                </c:pt>
                <c:pt idx="334">
                  <c:v>43198</c:v>
                </c:pt>
                <c:pt idx="335">
                  <c:v>43199</c:v>
                </c:pt>
                <c:pt idx="336">
                  <c:v>43200</c:v>
                </c:pt>
                <c:pt idx="337">
                  <c:v>43201</c:v>
                </c:pt>
                <c:pt idx="338">
                  <c:v>43202</c:v>
                </c:pt>
                <c:pt idx="339">
                  <c:v>43203</c:v>
                </c:pt>
                <c:pt idx="340">
                  <c:v>43204</c:v>
                </c:pt>
                <c:pt idx="341">
                  <c:v>43206</c:v>
                </c:pt>
                <c:pt idx="342">
                  <c:v>43207</c:v>
                </c:pt>
                <c:pt idx="343">
                  <c:v>43208</c:v>
                </c:pt>
                <c:pt idx="344">
                  <c:v>43209</c:v>
                </c:pt>
                <c:pt idx="345">
                  <c:v>43210</c:v>
                </c:pt>
                <c:pt idx="346">
                  <c:v>43211</c:v>
                </c:pt>
                <c:pt idx="347">
                  <c:v>43213</c:v>
                </c:pt>
                <c:pt idx="348">
                  <c:v>43214</c:v>
                </c:pt>
                <c:pt idx="349">
                  <c:v>43215</c:v>
                </c:pt>
                <c:pt idx="350">
                  <c:v>43216</c:v>
                </c:pt>
              </c:numCache>
            </c:numRef>
          </c:cat>
          <c:val>
            <c:numRef>
              <c:f>WIND!$C$2:$C$352</c:f>
              <c:numCache>
                <c:formatCode>General</c:formatCode>
                <c:ptCount val="351"/>
                <c:pt idx="1">
                  <c:v>1126.45</c:v>
                </c:pt>
                <c:pt idx="2">
                  <c:v>1036.1899999999998</c:v>
                </c:pt>
                <c:pt idx="3">
                  <c:v>1240.56</c:v>
                </c:pt>
                <c:pt idx="4">
                  <c:v>1618.36</c:v>
                </c:pt>
                <c:pt idx="5">
                  <c:v>1621.1299999999999</c:v>
                </c:pt>
                <c:pt idx="6">
                  <c:v>1348.6899999999998</c:v>
                </c:pt>
                <c:pt idx="7">
                  <c:v>1053.44</c:v>
                </c:pt>
                <c:pt idx="8">
                  <c:v>1113.54</c:v>
                </c:pt>
                <c:pt idx="9">
                  <c:v>928.6</c:v>
                </c:pt>
                <c:pt idx="10">
                  <c:v>606.66</c:v>
                </c:pt>
                <c:pt idx="11">
                  <c:v>804.44999999999948</c:v>
                </c:pt>
                <c:pt idx="12">
                  <c:v>852.9</c:v>
                </c:pt>
                <c:pt idx="13">
                  <c:v>577.25</c:v>
                </c:pt>
                <c:pt idx="14">
                  <c:v>595.63</c:v>
                </c:pt>
                <c:pt idx="15">
                  <c:v>477.39</c:v>
                </c:pt>
                <c:pt idx="16">
                  <c:v>625.76</c:v>
                </c:pt>
                <c:pt idx="17">
                  <c:v>917.41</c:v>
                </c:pt>
                <c:pt idx="18">
                  <c:v>845.33999999999946</c:v>
                </c:pt>
                <c:pt idx="19">
                  <c:v>906.65</c:v>
                </c:pt>
                <c:pt idx="20">
                  <c:v>1308.6799999999998</c:v>
                </c:pt>
                <c:pt idx="21">
                  <c:v>1183.8699999999999</c:v>
                </c:pt>
                <c:pt idx="22">
                  <c:v>1014.5</c:v>
                </c:pt>
                <c:pt idx="23">
                  <c:v>676.57</c:v>
                </c:pt>
                <c:pt idx="24">
                  <c:v>560.14</c:v>
                </c:pt>
                <c:pt idx="25">
                  <c:v>857.43999999999949</c:v>
                </c:pt>
                <c:pt idx="26">
                  <c:v>887.95999999999947</c:v>
                </c:pt>
                <c:pt idx="27">
                  <c:v>1115.01</c:v>
                </c:pt>
                <c:pt idx="28">
                  <c:v>1239.08</c:v>
                </c:pt>
                <c:pt idx="29">
                  <c:v>1211.54</c:v>
                </c:pt>
                <c:pt idx="30">
                  <c:v>1484.9</c:v>
                </c:pt>
                <c:pt idx="31">
                  <c:v>1313.84</c:v>
                </c:pt>
                <c:pt idx="32">
                  <c:v>1119.46</c:v>
                </c:pt>
                <c:pt idx="33">
                  <c:v>995.17000000000053</c:v>
                </c:pt>
                <c:pt idx="34">
                  <c:v>1192.8599999999999</c:v>
                </c:pt>
                <c:pt idx="35">
                  <c:v>1050.3599999999999</c:v>
                </c:pt>
                <c:pt idx="36">
                  <c:v>1513.94</c:v>
                </c:pt>
                <c:pt idx="37">
                  <c:v>1446.45</c:v>
                </c:pt>
                <c:pt idx="38">
                  <c:v>1963.46</c:v>
                </c:pt>
                <c:pt idx="39">
                  <c:v>1891.33</c:v>
                </c:pt>
                <c:pt idx="40">
                  <c:v>1874.97</c:v>
                </c:pt>
                <c:pt idx="41">
                  <c:v>1066.74</c:v>
                </c:pt>
                <c:pt idx="42">
                  <c:v>1440.09</c:v>
                </c:pt>
                <c:pt idx="43">
                  <c:v>1977.85</c:v>
                </c:pt>
                <c:pt idx="44">
                  <c:v>1809.92</c:v>
                </c:pt>
                <c:pt idx="45">
                  <c:v>1966.3799999999999</c:v>
                </c:pt>
                <c:pt idx="46">
                  <c:v>2007.01</c:v>
                </c:pt>
                <c:pt idx="47">
                  <c:v>1529.86</c:v>
                </c:pt>
                <c:pt idx="48">
                  <c:v>1755.06</c:v>
                </c:pt>
                <c:pt idx="49">
                  <c:v>1927.97</c:v>
                </c:pt>
                <c:pt idx="50">
                  <c:v>1498.02</c:v>
                </c:pt>
                <c:pt idx="51">
                  <c:v>1439.05</c:v>
                </c:pt>
                <c:pt idx="52">
                  <c:v>1303.3</c:v>
                </c:pt>
                <c:pt idx="53">
                  <c:v>1275.8399999999999</c:v>
                </c:pt>
                <c:pt idx="54">
                  <c:v>1690.97</c:v>
                </c:pt>
                <c:pt idx="55">
                  <c:v>1837.94</c:v>
                </c:pt>
                <c:pt idx="56">
                  <c:v>1499.77</c:v>
                </c:pt>
                <c:pt idx="57">
                  <c:v>2158.21</c:v>
                </c:pt>
                <c:pt idx="58">
                  <c:v>2234.4100000000012</c:v>
                </c:pt>
                <c:pt idx="59">
                  <c:v>2216.38</c:v>
                </c:pt>
                <c:pt idx="60">
                  <c:v>2174.4299999999998</c:v>
                </c:pt>
                <c:pt idx="61">
                  <c:v>2238.88</c:v>
                </c:pt>
                <c:pt idx="62">
                  <c:v>2318.8700000000022</c:v>
                </c:pt>
                <c:pt idx="63">
                  <c:v>2339.4899999999998</c:v>
                </c:pt>
                <c:pt idx="64">
                  <c:v>2324.08</c:v>
                </c:pt>
                <c:pt idx="65">
                  <c:v>2155.9499999999998</c:v>
                </c:pt>
                <c:pt idx="66">
                  <c:v>2001.62</c:v>
                </c:pt>
                <c:pt idx="67">
                  <c:v>1783.95</c:v>
                </c:pt>
                <c:pt idx="68">
                  <c:v>2302.2599999999998</c:v>
                </c:pt>
                <c:pt idx="69">
                  <c:v>2173.44</c:v>
                </c:pt>
                <c:pt idx="70">
                  <c:v>1966.8799999999999</c:v>
                </c:pt>
                <c:pt idx="71">
                  <c:v>1927.11</c:v>
                </c:pt>
                <c:pt idx="72">
                  <c:v>1458.6599999999999</c:v>
                </c:pt>
                <c:pt idx="73">
                  <c:v>1876.98</c:v>
                </c:pt>
                <c:pt idx="74">
                  <c:v>1823.2</c:v>
                </c:pt>
                <c:pt idx="75">
                  <c:v>1987.31</c:v>
                </c:pt>
                <c:pt idx="76">
                  <c:v>2125.21</c:v>
                </c:pt>
                <c:pt idx="77">
                  <c:v>2186.48</c:v>
                </c:pt>
                <c:pt idx="78">
                  <c:v>2396.63</c:v>
                </c:pt>
                <c:pt idx="79">
                  <c:v>2468.73</c:v>
                </c:pt>
                <c:pt idx="80">
                  <c:v>1888</c:v>
                </c:pt>
                <c:pt idx="81">
                  <c:v>2346.2799999999997</c:v>
                </c:pt>
                <c:pt idx="82">
                  <c:v>2337.27</c:v>
                </c:pt>
                <c:pt idx="83">
                  <c:v>2328.3500000000022</c:v>
                </c:pt>
                <c:pt idx="84">
                  <c:v>2409.15</c:v>
                </c:pt>
                <c:pt idx="85">
                  <c:v>1965.58</c:v>
                </c:pt>
                <c:pt idx="86">
                  <c:v>2343.79</c:v>
                </c:pt>
                <c:pt idx="87">
                  <c:v>2377.3000000000002</c:v>
                </c:pt>
                <c:pt idx="88">
                  <c:v>2261.88</c:v>
                </c:pt>
                <c:pt idx="89">
                  <c:v>2161.52</c:v>
                </c:pt>
                <c:pt idx="90">
                  <c:v>2088.42</c:v>
                </c:pt>
                <c:pt idx="91">
                  <c:v>2037.84</c:v>
                </c:pt>
                <c:pt idx="92">
                  <c:v>1746.33</c:v>
                </c:pt>
                <c:pt idx="93">
                  <c:v>1813.59</c:v>
                </c:pt>
                <c:pt idx="94">
                  <c:v>1892.36</c:v>
                </c:pt>
                <c:pt idx="95">
                  <c:v>2020.52</c:v>
                </c:pt>
                <c:pt idx="96">
                  <c:v>1931.78</c:v>
                </c:pt>
                <c:pt idx="97">
                  <c:v>2148.71</c:v>
                </c:pt>
                <c:pt idx="98">
                  <c:v>2058.8300000000022</c:v>
                </c:pt>
                <c:pt idx="99">
                  <c:v>1898.74</c:v>
                </c:pt>
                <c:pt idx="100">
                  <c:v>1288.42</c:v>
                </c:pt>
                <c:pt idx="101">
                  <c:v>1211.25</c:v>
                </c:pt>
                <c:pt idx="102">
                  <c:v>943.9</c:v>
                </c:pt>
                <c:pt idx="103">
                  <c:v>943.9</c:v>
                </c:pt>
                <c:pt idx="104">
                  <c:v>1013.56</c:v>
                </c:pt>
                <c:pt idx="105">
                  <c:v>719.6</c:v>
                </c:pt>
                <c:pt idx="106">
                  <c:v>1565.97</c:v>
                </c:pt>
                <c:pt idx="107">
                  <c:v>1393.7</c:v>
                </c:pt>
                <c:pt idx="108">
                  <c:v>1398.76</c:v>
                </c:pt>
                <c:pt idx="109">
                  <c:v>2192.4499999999998</c:v>
                </c:pt>
                <c:pt idx="110">
                  <c:v>2247.16</c:v>
                </c:pt>
                <c:pt idx="111">
                  <c:v>1591.08</c:v>
                </c:pt>
                <c:pt idx="112">
                  <c:v>1420.8</c:v>
                </c:pt>
                <c:pt idx="113">
                  <c:v>1378.12</c:v>
                </c:pt>
                <c:pt idx="114">
                  <c:v>1499.22</c:v>
                </c:pt>
                <c:pt idx="115">
                  <c:v>1838.6399999999999</c:v>
                </c:pt>
                <c:pt idx="116">
                  <c:v>1996.1399999999999</c:v>
                </c:pt>
                <c:pt idx="117">
                  <c:v>1963.52</c:v>
                </c:pt>
                <c:pt idx="118">
                  <c:v>1754.55</c:v>
                </c:pt>
                <c:pt idx="119">
                  <c:v>1754.55</c:v>
                </c:pt>
                <c:pt idx="120">
                  <c:v>1724.07</c:v>
                </c:pt>
                <c:pt idx="121">
                  <c:v>1255.03</c:v>
                </c:pt>
                <c:pt idx="122">
                  <c:v>777.92</c:v>
                </c:pt>
                <c:pt idx="123">
                  <c:v>1065.92</c:v>
                </c:pt>
                <c:pt idx="124">
                  <c:v>1120.26</c:v>
                </c:pt>
                <c:pt idx="125">
                  <c:v>713.71</c:v>
                </c:pt>
                <c:pt idx="126">
                  <c:v>521.30999999999949</c:v>
                </c:pt>
                <c:pt idx="127">
                  <c:v>404.09</c:v>
                </c:pt>
                <c:pt idx="128">
                  <c:v>540.81999999999948</c:v>
                </c:pt>
                <c:pt idx="129">
                  <c:v>307.47000000000003</c:v>
                </c:pt>
                <c:pt idx="130">
                  <c:v>660.31</c:v>
                </c:pt>
                <c:pt idx="131">
                  <c:v>398.74</c:v>
                </c:pt>
                <c:pt idx="132">
                  <c:v>546.88</c:v>
                </c:pt>
                <c:pt idx="133">
                  <c:v>595.94999999999948</c:v>
                </c:pt>
                <c:pt idx="134">
                  <c:v>597.84999999999923</c:v>
                </c:pt>
                <c:pt idx="135">
                  <c:v>755.31</c:v>
                </c:pt>
                <c:pt idx="136">
                  <c:v>728.15</c:v>
                </c:pt>
                <c:pt idx="137">
                  <c:v>1257.56</c:v>
                </c:pt>
                <c:pt idx="138">
                  <c:v>1546.1499999999999</c:v>
                </c:pt>
                <c:pt idx="139">
                  <c:v>2182.3200000000002</c:v>
                </c:pt>
                <c:pt idx="140">
                  <c:v>2213.4699999999998</c:v>
                </c:pt>
                <c:pt idx="141">
                  <c:v>2405.58</c:v>
                </c:pt>
                <c:pt idx="142">
                  <c:v>1995.34</c:v>
                </c:pt>
                <c:pt idx="143">
                  <c:v>1193.75</c:v>
                </c:pt>
                <c:pt idx="144">
                  <c:v>996.87</c:v>
                </c:pt>
                <c:pt idx="145">
                  <c:v>901.81999999999948</c:v>
                </c:pt>
                <c:pt idx="146">
                  <c:v>1035.53</c:v>
                </c:pt>
                <c:pt idx="147">
                  <c:v>622.75</c:v>
                </c:pt>
                <c:pt idx="148">
                  <c:v>961.64</c:v>
                </c:pt>
                <c:pt idx="149">
                  <c:v>978.08</c:v>
                </c:pt>
                <c:pt idx="150">
                  <c:v>749.47</c:v>
                </c:pt>
                <c:pt idx="151">
                  <c:v>582.76</c:v>
                </c:pt>
                <c:pt idx="152">
                  <c:v>911.93</c:v>
                </c:pt>
                <c:pt idx="153">
                  <c:v>955.14</c:v>
                </c:pt>
                <c:pt idx="154">
                  <c:v>393.74</c:v>
                </c:pt>
                <c:pt idx="155">
                  <c:v>308.97999999999962</c:v>
                </c:pt>
                <c:pt idx="156">
                  <c:v>286.10000000000002</c:v>
                </c:pt>
                <c:pt idx="157">
                  <c:v>707.65</c:v>
                </c:pt>
                <c:pt idx="158">
                  <c:v>488.03</c:v>
                </c:pt>
                <c:pt idx="159">
                  <c:v>642.08000000000004</c:v>
                </c:pt>
                <c:pt idx="160">
                  <c:v>782.49</c:v>
                </c:pt>
                <c:pt idx="161">
                  <c:v>934.02</c:v>
                </c:pt>
                <c:pt idx="162">
                  <c:v>873.01</c:v>
                </c:pt>
                <c:pt idx="163">
                  <c:v>683.41</c:v>
                </c:pt>
                <c:pt idx="164">
                  <c:v>828.81999999999948</c:v>
                </c:pt>
                <c:pt idx="165">
                  <c:v>613.09</c:v>
                </c:pt>
                <c:pt idx="166">
                  <c:v>1019.1</c:v>
                </c:pt>
                <c:pt idx="167">
                  <c:v>1127.45</c:v>
                </c:pt>
                <c:pt idx="168">
                  <c:v>397.88</c:v>
                </c:pt>
                <c:pt idx="169">
                  <c:v>568.35999999999922</c:v>
                </c:pt>
                <c:pt idx="170">
                  <c:v>478.5</c:v>
                </c:pt>
                <c:pt idx="171">
                  <c:v>910.54</c:v>
                </c:pt>
                <c:pt idx="172">
                  <c:v>963.49</c:v>
                </c:pt>
                <c:pt idx="173">
                  <c:v>920.41</c:v>
                </c:pt>
                <c:pt idx="174">
                  <c:v>740.67000000000053</c:v>
                </c:pt>
                <c:pt idx="175">
                  <c:v>531.42999999999938</c:v>
                </c:pt>
                <c:pt idx="176">
                  <c:v>618.21</c:v>
                </c:pt>
                <c:pt idx="177">
                  <c:v>738.47</c:v>
                </c:pt>
                <c:pt idx="178">
                  <c:v>697.78000000000054</c:v>
                </c:pt>
                <c:pt idx="179">
                  <c:v>626.63</c:v>
                </c:pt>
                <c:pt idx="180">
                  <c:v>786.8</c:v>
                </c:pt>
                <c:pt idx="181">
                  <c:v>1059.76</c:v>
                </c:pt>
                <c:pt idx="182">
                  <c:v>1270.44</c:v>
                </c:pt>
                <c:pt idx="183">
                  <c:v>1264.58</c:v>
                </c:pt>
                <c:pt idx="184">
                  <c:v>825.95999999999947</c:v>
                </c:pt>
                <c:pt idx="185">
                  <c:v>1544.1899999999998</c:v>
                </c:pt>
                <c:pt idx="186">
                  <c:v>1369.95</c:v>
                </c:pt>
                <c:pt idx="187">
                  <c:v>1530.48</c:v>
                </c:pt>
                <c:pt idx="188">
                  <c:v>1445.6499999999999</c:v>
                </c:pt>
                <c:pt idx="189">
                  <c:v>678.19</c:v>
                </c:pt>
                <c:pt idx="190">
                  <c:v>609.58000000000004</c:v>
                </c:pt>
                <c:pt idx="191">
                  <c:v>460.32</c:v>
                </c:pt>
                <c:pt idx="192">
                  <c:v>927.35999999999922</c:v>
                </c:pt>
                <c:pt idx="193">
                  <c:v>897.13</c:v>
                </c:pt>
                <c:pt idx="194">
                  <c:v>740.7</c:v>
                </c:pt>
                <c:pt idx="195">
                  <c:v>319.39</c:v>
                </c:pt>
                <c:pt idx="196">
                  <c:v>377.56</c:v>
                </c:pt>
                <c:pt idx="197">
                  <c:v>463.47999999999962</c:v>
                </c:pt>
                <c:pt idx="198">
                  <c:v>592.75</c:v>
                </c:pt>
                <c:pt idx="199">
                  <c:v>802.56</c:v>
                </c:pt>
                <c:pt idx="200">
                  <c:v>716.44999999999948</c:v>
                </c:pt>
                <c:pt idx="201">
                  <c:v>406.4</c:v>
                </c:pt>
                <c:pt idx="202">
                  <c:v>554.99</c:v>
                </c:pt>
                <c:pt idx="203">
                  <c:v>661.05</c:v>
                </c:pt>
                <c:pt idx="204">
                  <c:v>1379.44</c:v>
                </c:pt>
                <c:pt idx="205">
                  <c:v>1387.81</c:v>
                </c:pt>
                <c:pt idx="206">
                  <c:v>550.71</c:v>
                </c:pt>
                <c:pt idx="207">
                  <c:v>714.09</c:v>
                </c:pt>
                <c:pt idx="208">
                  <c:v>964.21</c:v>
                </c:pt>
                <c:pt idx="209">
                  <c:v>476.3</c:v>
                </c:pt>
                <c:pt idx="210">
                  <c:v>808.87</c:v>
                </c:pt>
                <c:pt idx="211">
                  <c:v>1072.42</c:v>
                </c:pt>
                <c:pt idx="212">
                  <c:v>1258.06</c:v>
                </c:pt>
                <c:pt idx="213">
                  <c:v>1504.82</c:v>
                </c:pt>
                <c:pt idx="214">
                  <c:v>1590.54</c:v>
                </c:pt>
                <c:pt idx="215">
                  <c:v>1122.24</c:v>
                </c:pt>
                <c:pt idx="216">
                  <c:v>1058.02</c:v>
                </c:pt>
                <c:pt idx="217">
                  <c:v>415.81</c:v>
                </c:pt>
                <c:pt idx="218">
                  <c:v>442.9</c:v>
                </c:pt>
                <c:pt idx="219">
                  <c:v>757.94999999999948</c:v>
                </c:pt>
                <c:pt idx="220">
                  <c:v>948.14</c:v>
                </c:pt>
                <c:pt idx="221">
                  <c:v>1065.9100000000001</c:v>
                </c:pt>
                <c:pt idx="222">
                  <c:v>465.27</c:v>
                </c:pt>
                <c:pt idx="223">
                  <c:v>369.71</c:v>
                </c:pt>
                <c:pt idx="224">
                  <c:v>587.29999999999995</c:v>
                </c:pt>
                <c:pt idx="225">
                  <c:v>1198.1599999999999</c:v>
                </c:pt>
                <c:pt idx="226">
                  <c:v>1518.04</c:v>
                </c:pt>
                <c:pt idx="227">
                  <c:v>1734.77</c:v>
                </c:pt>
                <c:pt idx="228">
                  <c:v>1394</c:v>
                </c:pt>
                <c:pt idx="229">
                  <c:v>1395.27</c:v>
                </c:pt>
                <c:pt idx="230">
                  <c:v>987.95999999999947</c:v>
                </c:pt>
                <c:pt idx="231">
                  <c:v>894.01</c:v>
                </c:pt>
                <c:pt idx="232">
                  <c:v>888.32999999999947</c:v>
                </c:pt>
                <c:pt idx="233">
                  <c:v>1023.41</c:v>
                </c:pt>
                <c:pt idx="234">
                  <c:v>990.1</c:v>
                </c:pt>
                <c:pt idx="235">
                  <c:v>794.63</c:v>
                </c:pt>
                <c:pt idx="236">
                  <c:v>877.3</c:v>
                </c:pt>
                <c:pt idx="237">
                  <c:v>999.9</c:v>
                </c:pt>
                <c:pt idx="238">
                  <c:v>996.17000000000053</c:v>
                </c:pt>
                <c:pt idx="239">
                  <c:v>1008.62</c:v>
                </c:pt>
                <c:pt idx="240">
                  <c:v>766.59</c:v>
                </c:pt>
                <c:pt idx="241">
                  <c:v>798.49</c:v>
                </c:pt>
                <c:pt idx="242">
                  <c:v>296.97000000000003</c:v>
                </c:pt>
                <c:pt idx="243">
                  <c:v>259.69</c:v>
                </c:pt>
                <c:pt idx="244">
                  <c:v>476.97999999999962</c:v>
                </c:pt>
                <c:pt idx="245">
                  <c:v>622.16</c:v>
                </c:pt>
                <c:pt idx="246">
                  <c:v>605.09</c:v>
                </c:pt>
                <c:pt idx="247">
                  <c:v>354.55</c:v>
                </c:pt>
                <c:pt idx="248">
                  <c:v>635.91</c:v>
                </c:pt>
                <c:pt idx="249">
                  <c:v>981.03</c:v>
                </c:pt>
                <c:pt idx="250">
                  <c:v>1563.46</c:v>
                </c:pt>
                <c:pt idx="251">
                  <c:v>952.7</c:v>
                </c:pt>
                <c:pt idx="252">
                  <c:v>752.06</c:v>
                </c:pt>
                <c:pt idx="253">
                  <c:v>688.5</c:v>
                </c:pt>
                <c:pt idx="254">
                  <c:v>871.72</c:v>
                </c:pt>
                <c:pt idx="255">
                  <c:v>960.35999999999922</c:v>
                </c:pt>
                <c:pt idx="256">
                  <c:v>758.3</c:v>
                </c:pt>
                <c:pt idx="257">
                  <c:v>426.75</c:v>
                </c:pt>
                <c:pt idx="258">
                  <c:v>689.14</c:v>
                </c:pt>
                <c:pt idx="259">
                  <c:v>659.34999999999923</c:v>
                </c:pt>
                <c:pt idx="260">
                  <c:v>637.04999999999939</c:v>
                </c:pt>
                <c:pt idx="261">
                  <c:v>585.88</c:v>
                </c:pt>
                <c:pt idx="262">
                  <c:v>564.14</c:v>
                </c:pt>
                <c:pt idx="263">
                  <c:v>640.92999999999938</c:v>
                </c:pt>
                <c:pt idx="264">
                  <c:v>671.78000000000054</c:v>
                </c:pt>
                <c:pt idx="265">
                  <c:v>673.37</c:v>
                </c:pt>
                <c:pt idx="266">
                  <c:v>541.09</c:v>
                </c:pt>
                <c:pt idx="267">
                  <c:v>587.66</c:v>
                </c:pt>
                <c:pt idx="268">
                  <c:v>447.01</c:v>
                </c:pt>
                <c:pt idx="269">
                  <c:v>876.15</c:v>
                </c:pt>
                <c:pt idx="270">
                  <c:v>868.93999999999949</c:v>
                </c:pt>
                <c:pt idx="271">
                  <c:v>1119.6499999999999</c:v>
                </c:pt>
                <c:pt idx="272">
                  <c:v>826.63</c:v>
                </c:pt>
                <c:pt idx="273">
                  <c:v>924.02</c:v>
                </c:pt>
                <c:pt idx="274">
                  <c:v>196.95000000000007</c:v>
                </c:pt>
                <c:pt idx="275">
                  <c:v>189.25</c:v>
                </c:pt>
                <c:pt idx="276">
                  <c:v>189.25</c:v>
                </c:pt>
                <c:pt idx="277">
                  <c:v>759.22</c:v>
                </c:pt>
                <c:pt idx="278">
                  <c:v>1088.6499999999999</c:v>
                </c:pt>
                <c:pt idx="279">
                  <c:v>493.39</c:v>
                </c:pt>
                <c:pt idx="280">
                  <c:v>363.82</c:v>
                </c:pt>
                <c:pt idx="281">
                  <c:v>469.86</c:v>
                </c:pt>
                <c:pt idx="282">
                  <c:v>1483.91</c:v>
                </c:pt>
                <c:pt idx="283">
                  <c:v>1983.61</c:v>
                </c:pt>
                <c:pt idx="284">
                  <c:v>1160.73</c:v>
                </c:pt>
                <c:pt idx="285">
                  <c:v>396.04</c:v>
                </c:pt>
                <c:pt idx="286">
                  <c:v>985.73</c:v>
                </c:pt>
                <c:pt idx="287">
                  <c:v>1092.1099999999999</c:v>
                </c:pt>
                <c:pt idx="288">
                  <c:v>1185.71</c:v>
                </c:pt>
                <c:pt idx="289">
                  <c:v>1122.04</c:v>
                </c:pt>
                <c:pt idx="290">
                  <c:v>1372.6699999999998</c:v>
                </c:pt>
                <c:pt idx="291">
                  <c:v>1301.5999999999999</c:v>
                </c:pt>
                <c:pt idx="292">
                  <c:v>1870.22</c:v>
                </c:pt>
                <c:pt idx="293">
                  <c:v>1918.56</c:v>
                </c:pt>
                <c:pt idx="294">
                  <c:v>1603.8799999999999</c:v>
                </c:pt>
                <c:pt idx="295">
                  <c:v>2022.98</c:v>
                </c:pt>
                <c:pt idx="296">
                  <c:v>1319.27</c:v>
                </c:pt>
                <c:pt idx="297">
                  <c:v>1266.2</c:v>
                </c:pt>
                <c:pt idx="298">
                  <c:v>1099.33</c:v>
                </c:pt>
                <c:pt idx="299">
                  <c:v>1390.2</c:v>
                </c:pt>
                <c:pt idx="300">
                  <c:v>699.12</c:v>
                </c:pt>
                <c:pt idx="301">
                  <c:v>842.69</c:v>
                </c:pt>
                <c:pt idx="302">
                  <c:v>1010.92</c:v>
                </c:pt>
                <c:pt idx="303">
                  <c:v>1505.93</c:v>
                </c:pt>
                <c:pt idx="304">
                  <c:v>967.25</c:v>
                </c:pt>
                <c:pt idx="305">
                  <c:v>740.25</c:v>
                </c:pt>
                <c:pt idx="306">
                  <c:v>1536.28</c:v>
                </c:pt>
                <c:pt idx="307">
                  <c:v>1567.26</c:v>
                </c:pt>
                <c:pt idx="308">
                  <c:v>1736.78</c:v>
                </c:pt>
                <c:pt idx="309">
                  <c:v>1074.8499999999999</c:v>
                </c:pt>
                <c:pt idx="310">
                  <c:v>849.4</c:v>
                </c:pt>
                <c:pt idx="311">
                  <c:v>1103.4000000000001</c:v>
                </c:pt>
                <c:pt idx="312">
                  <c:v>765.53</c:v>
                </c:pt>
                <c:pt idx="313">
                  <c:v>852.57</c:v>
                </c:pt>
                <c:pt idx="314">
                  <c:v>837.31</c:v>
                </c:pt>
                <c:pt idx="315">
                  <c:v>678.26</c:v>
                </c:pt>
                <c:pt idx="316">
                  <c:v>1763.05</c:v>
                </c:pt>
                <c:pt idx="317">
                  <c:v>1433.7</c:v>
                </c:pt>
                <c:pt idx="318">
                  <c:v>1362.56</c:v>
                </c:pt>
                <c:pt idx="319">
                  <c:v>1342.32</c:v>
                </c:pt>
                <c:pt idx="320">
                  <c:v>1165.8399999999999</c:v>
                </c:pt>
                <c:pt idx="321">
                  <c:v>1286.29</c:v>
                </c:pt>
                <c:pt idx="322">
                  <c:v>677.14</c:v>
                </c:pt>
                <c:pt idx="323">
                  <c:v>1470.2</c:v>
                </c:pt>
                <c:pt idx="324">
                  <c:v>1297.7</c:v>
                </c:pt>
                <c:pt idx="325">
                  <c:v>1221.8599999999999</c:v>
                </c:pt>
                <c:pt idx="326">
                  <c:v>1648.74</c:v>
                </c:pt>
                <c:pt idx="327">
                  <c:v>1027.32</c:v>
                </c:pt>
                <c:pt idx="328">
                  <c:v>1541.86</c:v>
                </c:pt>
                <c:pt idx="329">
                  <c:v>786.42</c:v>
                </c:pt>
                <c:pt idx="330">
                  <c:v>762.39</c:v>
                </c:pt>
                <c:pt idx="331">
                  <c:v>890.4</c:v>
                </c:pt>
                <c:pt idx="332">
                  <c:v>834.31999999999948</c:v>
                </c:pt>
                <c:pt idx="333">
                  <c:v>1612.41</c:v>
                </c:pt>
                <c:pt idx="334">
                  <c:v>1181.6199999999999</c:v>
                </c:pt>
                <c:pt idx="335">
                  <c:v>1037.52</c:v>
                </c:pt>
                <c:pt idx="336">
                  <c:v>799.04</c:v>
                </c:pt>
                <c:pt idx="337">
                  <c:v>1032.9100000000001</c:v>
                </c:pt>
                <c:pt idx="338">
                  <c:v>554.47</c:v>
                </c:pt>
                <c:pt idx="339">
                  <c:v>1182.99</c:v>
                </c:pt>
                <c:pt idx="340">
                  <c:v>879.34999999999923</c:v>
                </c:pt>
                <c:pt idx="341">
                  <c:v>1463.34</c:v>
                </c:pt>
                <c:pt idx="342">
                  <c:v>2306.16</c:v>
                </c:pt>
                <c:pt idx="343">
                  <c:v>2068.8500000000022</c:v>
                </c:pt>
                <c:pt idx="344">
                  <c:v>1848.85</c:v>
                </c:pt>
                <c:pt idx="345">
                  <c:v>1619.08</c:v>
                </c:pt>
                <c:pt idx="346">
                  <c:v>1191.58</c:v>
                </c:pt>
                <c:pt idx="347">
                  <c:v>1016.8599999999992</c:v>
                </c:pt>
                <c:pt idx="348">
                  <c:v>1521.51</c:v>
                </c:pt>
                <c:pt idx="349">
                  <c:v>1517.75</c:v>
                </c:pt>
                <c:pt idx="350">
                  <c:v>1375.74</c:v>
                </c:pt>
              </c:numCache>
            </c:numRef>
          </c:val>
        </c:ser>
        <c:marker val="1"/>
        <c:axId val="83046784"/>
        <c:axId val="83048320"/>
      </c:lineChart>
      <c:catAx>
        <c:axId val="83046784"/>
        <c:scaling>
          <c:orientation val="minMax"/>
        </c:scaling>
        <c:axPos val="b"/>
        <c:numFmt formatCode="General" sourceLinked="1"/>
        <c:tickLblPos val="nextTo"/>
        <c:txPr>
          <a:bodyPr rot="5400000" vert="horz"/>
          <a:lstStyle/>
          <a:p>
            <a:pPr>
              <a:defRPr sz="1400" b="1"/>
            </a:pPr>
            <a:endParaRPr lang="en-US"/>
          </a:p>
        </c:txPr>
        <c:crossAx val="83048320"/>
        <c:crosses val="autoZero"/>
        <c:lblAlgn val="ctr"/>
        <c:lblOffset val="100"/>
        <c:tickLblSkip val="30"/>
      </c:catAx>
      <c:valAx>
        <c:axId val="8304832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830467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4626543209876608"/>
          <c:y val="3.0364259072063882E-4"/>
          <c:w val="0.29972222222222245"/>
          <c:h val="5.8032585716502737E-2"/>
        </c:manualLayout>
      </c:layout>
      <c:txPr>
        <a:bodyPr/>
        <a:lstStyle/>
        <a:p>
          <a:pPr>
            <a:defRPr sz="1100" b="1"/>
          </a:pPr>
          <a:endParaRPr lang="en-US"/>
        </a:p>
      </c:txPr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TOTAL WIND DEVIATION ON 25-04-2018</a:t>
            </a:r>
          </a:p>
        </c:rich>
      </c:tx>
      <c:layout>
        <c:manualLayout>
          <c:xMode val="edge"/>
          <c:yMode val="edge"/>
          <c:x val="1.8827282006415889E-2"/>
          <c:y val="3.0066226429312632E-2"/>
        </c:manualLayout>
      </c:layout>
    </c:title>
    <c:plotArea>
      <c:layout>
        <c:manualLayout>
          <c:layoutTarget val="inner"/>
          <c:xMode val="edge"/>
          <c:yMode val="edge"/>
          <c:x val="9.0987162598562876E-2"/>
          <c:y val="0.14977989677250075"/>
          <c:w val="0.89168493000874893"/>
          <c:h val="0.70484657304706111"/>
        </c:manualLayout>
      </c:layout>
      <c:lineChart>
        <c:grouping val="standard"/>
        <c:ser>
          <c:idx val="0"/>
          <c:order val="0"/>
          <c:tx>
            <c:v>WIND ACTUAL</c:v>
          </c:tx>
          <c:spPr>
            <a:ln w="50800"/>
          </c:spPr>
          <c:marker>
            <c:symbol val="none"/>
          </c:marker>
          <c:cat>
            <c:numRef>
              <c:f>'25.04.18'!$A$4:$A$99</c:f>
              <c:numCache>
                <c:formatCode>General</c:formatCode>
                <c:ptCount val="9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</c:numCache>
            </c:numRef>
          </c:cat>
          <c:val>
            <c:numRef>
              <c:f>'25.04.18'!$D$4:$D$99</c:f>
              <c:numCache>
                <c:formatCode>General</c:formatCode>
                <c:ptCount val="96"/>
                <c:pt idx="0">
                  <c:v>1305.3334063999978</c:v>
                </c:pt>
                <c:pt idx="1">
                  <c:v>1299.7831705999984</c:v>
                </c:pt>
                <c:pt idx="2">
                  <c:v>1312.9161946666682</c:v>
                </c:pt>
                <c:pt idx="3">
                  <c:v>1348.3935303333308</c:v>
                </c:pt>
                <c:pt idx="4">
                  <c:v>1357.3655518000016</c:v>
                </c:pt>
                <c:pt idx="5">
                  <c:v>1334.8529377333316</c:v>
                </c:pt>
                <c:pt idx="6">
                  <c:v>1286.4204019333329</c:v>
                </c:pt>
                <c:pt idx="7">
                  <c:v>1303.8591633333328</c:v>
                </c:pt>
                <c:pt idx="8">
                  <c:v>1325.7423095333315</c:v>
                </c:pt>
                <c:pt idx="9">
                  <c:v>1381.1263019999999</c:v>
                </c:pt>
                <c:pt idx="10">
                  <c:v>1391.3067384000001</c:v>
                </c:pt>
                <c:pt idx="11">
                  <c:v>1393.382714733332</c:v>
                </c:pt>
                <c:pt idx="12">
                  <c:v>1355.9578125333328</c:v>
                </c:pt>
                <c:pt idx="13">
                  <c:v>1315.9563476000001</c:v>
                </c:pt>
                <c:pt idx="14">
                  <c:v>1201.4768070000011</c:v>
                </c:pt>
                <c:pt idx="15">
                  <c:v>903.11677279999981</c:v>
                </c:pt>
                <c:pt idx="16">
                  <c:v>910.67663600000003</c:v>
                </c:pt>
                <c:pt idx="17">
                  <c:v>935.65004906666786</c:v>
                </c:pt>
                <c:pt idx="18">
                  <c:v>968.56247546666759</c:v>
                </c:pt>
                <c:pt idx="19">
                  <c:v>821.8116373999992</c:v>
                </c:pt>
                <c:pt idx="20">
                  <c:v>588.71503093333354</c:v>
                </c:pt>
                <c:pt idx="21">
                  <c:v>534.82814126666824</c:v>
                </c:pt>
                <c:pt idx="22">
                  <c:v>519.68674106666856</c:v>
                </c:pt>
                <c:pt idx="23">
                  <c:v>527.48318286666813</c:v>
                </c:pt>
                <c:pt idx="24">
                  <c:v>509.97990926666665</c:v>
                </c:pt>
                <c:pt idx="25">
                  <c:v>518.79982500000051</c:v>
                </c:pt>
                <c:pt idx="26">
                  <c:v>500.62391373333338</c:v>
                </c:pt>
                <c:pt idx="27">
                  <c:v>510.22218813333387</c:v>
                </c:pt>
                <c:pt idx="28">
                  <c:v>457.28329673333337</c:v>
                </c:pt>
                <c:pt idx="29">
                  <c:v>409.91952706666666</c:v>
                </c:pt>
                <c:pt idx="30">
                  <c:v>401.37264206666703</c:v>
                </c:pt>
                <c:pt idx="31">
                  <c:v>383.36033126666666</c:v>
                </c:pt>
                <c:pt idx="32">
                  <c:v>347.35293173333395</c:v>
                </c:pt>
                <c:pt idx="33">
                  <c:v>317.3485738</c:v>
                </c:pt>
                <c:pt idx="34">
                  <c:v>294.12256673333405</c:v>
                </c:pt>
                <c:pt idx="35">
                  <c:v>267.2552613333342</c:v>
                </c:pt>
                <c:pt idx="36">
                  <c:v>237.79016513333332</c:v>
                </c:pt>
                <c:pt idx="37">
                  <c:v>231.9701853333334</c:v>
                </c:pt>
                <c:pt idx="38">
                  <c:v>256.78866373333381</c:v>
                </c:pt>
                <c:pt idx="39">
                  <c:v>282.38586840000005</c:v>
                </c:pt>
                <c:pt idx="40">
                  <c:v>295.34595540000004</c:v>
                </c:pt>
                <c:pt idx="41">
                  <c:v>320.74113973333328</c:v>
                </c:pt>
                <c:pt idx="42">
                  <c:v>313.68468020000046</c:v>
                </c:pt>
                <c:pt idx="43">
                  <c:v>309.55006513333427</c:v>
                </c:pt>
                <c:pt idx="44">
                  <c:v>316.04686086666709</c:v>
                </c:pt>
                <c:pt idx="45">
                  <c:v>299.31399339999996</c:v>
                </c:pt>
                <c:pt idx="46">
                  <c:v>276.20219113333394</c:v>
                </c:pt>
                <c:pt idx="47">
                  <c:v>248.56212253333356</c:v>
                </c:pt>
                <c:pt idx="48">
                  <c:v>207.79874986666681</c:v>
                </c:pt>
                <c:pt idx="49">
                  <c:v>207.85225820000016</c:v>
                </c:pt>
                <c:pt idx="50">
                  <c:v>199.08583373333337</c:v>
                </c:pt>
                <c:pt idx="51">
                  <c:v>188.03615326666647</c:v>
                </c:pt>
                <c:pt idx="52">
                  <c:v>179.54299519999998</c:v>
                </c:pt>
                <c:pt idx="53">
                  <c:v>169.32249153333376</c:v>
                </c:pt>
                <c:pt idx="54">
                  <c:v>150.37963766666658</c:v>
                </c:pt>
                <c:pt idx="55">
                  <c:v>150.72884820000004</c:v>
                </c:pt>
                <c:pt idx="56">
                  <c:v>118.93965746666666</c:v>
                </c:pt>
                <c:pt idx="57">
                  <c:v>130.40637000000001</c:v>
                </c:pt>
                <c:pt idx="58">
                  <c:v>119.8090327999999</c:v>
                </c:pt>
                <c:pt idx="59">
                  <c:v>116.71405533333333</c:v>
                </c:pt>
                <c:pt idx="60">
                  <c:v>110.74400846666667</c:v>
                </c:pt>
                <c:pt idx="61">
                  <c:v>121.6573236000001</c:v>
                </c:pt>
                <c:pt idx="62">
                  <c:v>116.83258353333331</c:v>
                </c:pt>
                <c:pt idx="63">
                  <c:v>142.89437353333341</c:v>
                </c:pt>
                <c:pt idx="64">
                  <c:v>146.08404633333376</c:v>
                </c:pt>
                <c:pt idx="65">
                  <c:v>158.33923446666665</c:v>
                </c:pt>
                <c:pt idx="66">
                  <c:v>169.15016679999999</c:v>
                </c:pt>
                <c:pt idx="67">
                  <c:v>189.5038869333334</c:v>
                </c:pt>
                <c:pt idx="68">
                  <c:v>220.9434316</c:v>
                </c:pt>
                <c:pt idx="69">
                  <c:v>293.18232406666675</c:v>
                </c:pt>
                <c:pt idx="70">
                  <c:v>368.58305259999969</c:v>
                </c:pt>
                <c:pt idx="71">
                  <c:v>444.13540053333395</c:v>
                </c:pt>
                <c:pt idx="72">
                  <c:v>502.81423746666667</c:v>
                </c:pt>
                <c:pt idx="73">
                  <c:v>550.90754806666746</c:v>
                </c:pt>
                <c:pt idx="74">
                  <c:v>582.82965079999894</c:v>
                </c:pt>
                <c:pt idx="75">
                  <c:v>653.62554926666803</c:v>
                </c:pt>
                <c:pt idx="76">
                  <c:v>754.31243893333328</c:v>
                </c:pt>
                <c:pt idx="77">
                  <c:v>910.11735439999939</c:v>
                </c:pt>
                <c:pt idx="78">
                  <c:v>1107.8499145999983</c:v>
                </c:pt>
                <c:pt idx="79">
                  <c:v>1264.8942463999965</c:v>
                </c:pt>
                <c:pt idx="80">
                  <c:v>1139.1615152666668</c:v>
                </c:pt>
                <c:pt idx="81">
                  <c:v>1147.1894123999978</c:v>
                </c:pt>
                <c:pt idx="82">
                  <c:v>1300.7012124666667</c:v>
                </c:pt>
                <c:pt idx="83">
                  <c:v>1349.0974445999975</c:v>
                </c:pt>
                <c:pt idx="84">
                  <c:v>1380.4940265999978</c:v>
                </c:pt>
                <c:pt idx="85">
                  <c:v>1361.0717935333328</c:v>
                </c:pt>
                <c:pt idx="86">
                  <c:v>1356.6082193333318</c:v>
                </c:pt>
                <c:pt idx="87">
                  <c:v>1411.9149414666665</c:v>
                </c:pt>
                <c:pt idx="88">
                  <c:v>1482.0972979999999</c:v>
                </c:pt>
                <c:pt idx="89">
                  <c:v>1506.4312743999997</c:v>
                </c:pt>
                <c:pt idx="90">
                  <c:v>1476.7664630666684</c:v>
                </c:pt>
                <c:pt idx="91">
                  <c:v>1452.4563556666685</c:v>
                </c:pt>
                <c:pt idx="92">
                  <c:v>1437.4581053333336</c:v>
                </c:pt>
                <c:pt idx="93">
                  <c:v>1367.2186441333329</c:v>
                </c:pt>
                <c:pt idx="94">
                  <c:v>1342.4390706000011</c:v>
                </c:pt>
                <c:pt idx="95">
                  <c:v>1369.8532959999998</c:v>
                </c:pt>
              </c:numCache>
            </c:numRef>
          </c:val>
        </c:ser>
        <c:ser>
          <c:idx val="1"/>
          <c:order val="1"/>
          <c:tx>
            <c:v>WIND AvC</c:v>
          </c:tx>
          <c:spPr>
            <a:ln w="50800"/>
          </c:spPr>
          <c:marker>
            <c:symbol val="none"/>
          </c:marker>
          <c:cat>
            <c:numRef>
              <c:f>'25.04.18'!$A$4:$A$99</c:f>
              <c:numCache>
                <c:formatCode>General</c:formatCode>
                <c:ptCount val="9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</c:numCache>
            </c:numRef>
          </c:cat>
          <c:val>
            <c:numRef>
              <c:f>'25.04.18'!$F$4:$F$99</c:f>
              <c:numCache>
                <c:formatCode>General</c:formatCode>
                <c:ptCount val="96"/>
                <c:pt idx="0">
                  <c:v>4005.13</c:v>
                </c:pt>
                <c:pt idx="1">
                  <c:v>4005.13</c:v>
                </c:pt>
                <c:pt idx="2">
                  <c:v>4005.13</c:v>
                </c:pt>
                <c:pt idx="3">
                  <c:v>4005.13</c:v>
                </c:pt>
                <c:pt idx="4">
                  <c:v>4005.13</c:v>
                </c:pt>
                <c:pt idx="5">
                  <c:v>4005.13</c:v>
                </c:pt>
                <c:pt idx="6">
                  <c:v>4005.13</c:v>
                </c:pt>
                <c:pt idx="7">
                  <c:v>4005.13</c:v>
                </c:pt>
                <c:pt idx="8">
                  <c:v>4005.13</c:v>
                </c:pt>
                <c:pt idx="9">
                  <c:v>4005.13</c:v>
                </c:pt>
                <c:pt idx="10">
                  <c:v>4005.13</c:v>
                </c:pt>
                <c:pt idx="11">
                  <c:v>4005.13</c:v>
                </c:pt>
                <c:pt idx="12">
                  <c:v>4005.13</c:v>
                </c:pt>
                <c:pt idx="13">
                  <c:v>4005.13</c:v>
                </c:pt>
                <c:pt idx="14">
                  <c:v>4005.13</c:v>
                </c:pt>
                <c:pt idx="15">
                  <c:v>4005.13</c:v>
                </c:pt>
                <c:pt idx="16">
                  <c:v>4005.13</c:v>
                </c:pt>
                <c:pt idx="17">
                  <c:v>4005.13</c:v>
                </c:pt>
                <c:pt idx="18">
                  <c:v>4005.13</c:v>
                </c:pt>
                <c:pt idx="19">
                  <c:v>4005.13</c:v>
                </c:pt>
                <c:pt idx="20">
                  <c:v>4005.13</c:v>
                </c:pt>
                <c:pt idx="21">
                  <c:v>4005.13</c:v>
                </c:pt>
                <c:pt idx="22">
                  <c:v>4005.13</c:v>
                </c:pt>
                <c:pt idx="23">
                  <c:v>4005.13</c:v>
                </c:pt>
                <c:pt idx="24">
                  <c:v>4005.13</c:v>
                </c:pt>
                <c:pt idx="25">
                  <c:v>4005.13</c:v>
                </c:pt>
                <c:pt idx="26">
                  <c:v>4005.13</c:v>
                </c:pt>
                <c:pt idx="27">
                  <c:v>4005.13</c:v>
                </c:pt>
                <c:pt idx="28">
                  <c:v>4005.13</c:v>
                </c:pt>
                <c:pt idx="29">
                  <c:v>4005.13</c:v>
                </c:pt>
                <c:pt idx="30">
                  <c:v>4005.13</c:v>
                </c:pt>
                <c:pt idx="31">
                  <c:v>4005.13</c:v>
                </c:pt>
                <c:pt idx="32">
                  <c:v>4005.13</c:v>
                </c:pt>
                <c:pt idx="33">
                  <c:v>4005.13</c:v>
                </c:pt>
                <c:pt idx="34">
                  <c:v>4005.13</c:v>
                </c:pt>
                <c:pt idx="35">
                  <c:v>4005.13</c:v>
                </c:pt>
                <c:pt idx="36">
                  <c:v>4005.13</c:v>
                </c:pt>
                <c:pt idx="37">
                  <c:v>4005.13</c:v>
                </c:pt>
                <c:pt idx="38">
                  <c:v>4005.13</c:v>
                </c:pt>
                <c:pt idx="39">
                  <c:v>4005.13</c:v>
                </c:pt>
                <c:pt idx="40">
                  <c:v>4007.13</c:v>
                </c:pt>
                <c:pt idx="41">
                  <c:v>4007.13</c:v>
                </c:pt>
                <c:pt idx="42">
                  <c:v>3995.53</c:v>
                </c:pt>
                <c:pt idx="43">
                  <c:v>3945.53</c:v>
                </c:pt>
                <c:pt idx="44">
                  <c:v>3945.53</c:v>
                </c:pt>
                <c:pt idx="45">
                  <c:v>3945.53</c:v>
                </c:pt>
                <c:pt idx="46">
                  <c:v>3943.9300000000012</c:v>
                </c:pt>
                <c:pt idx="47">
                  <c:v>3943.9300000000012</c:v>
                </c:pt>
                <c:pt idx="48">
                  <c:v>3817.9300000000012</c:v>
                </c:pt>
                <c:pt idx="49">
                  <c:v>3817.9300000000012</c:v>
                </c:pt>
                <c:pt idx="50">
                  <c:v>3817.9300000000012</c:v>
                </c:pt>
                <c:pt idx="51">
                  <c:v>3817.9300000000012</c:v>
                </c:pt>
                <c:pt idx="52">
                  <c:v>3819.9300000000012</c:v>
                </c:pt>
                <c:pt idx="53">
                  <c:v>3819.9300000000012</c:v>
                </c:pt>
                <c:pt idx="54">
                  <c:v>3819.9300000000012</c:v>
                </c:pt>
                <c:pt idx="55">
                  <c:v>3819.9300000000012</c:v>
                </c:pt>
                <c:pt idx="56">
                  <c:v>3821.53</c:v>
                </c:pt>
                <c:pt idx="57">
                  <c:v>3821.53</c:v>
                </c:pt>
                <c:pt idx="58">
                  <c:v>3821.53</c:v>
                </c:pt>
                <c:pt idx="59">
                  <c:v>3821.53</c:v>
                </c:pt>
                <c:pt idx="60">
                  <c:v>3841.9300000000012</c:v>
                </c:pt>
                <c:pt idx="61">
                  <c:v>3841.9300000000012</c:v>
                </c:pt>
                <c:pt idx="62">
                  <c:v>3841.9300000000012</c:v>
                </c:pt>
                <c:pt idx="63">
                  <c:v>3841.9300000000012</c:v>
                </c:pt>
                <c:pt idx="64">
                  <c:v>3843.53</c:v>
                </c:pt>
                <c:pt idx="65">
                  <c:v>3843.53</c:v>
                </c:pt>
                <c:pt idx="66">
                  <c:v>3841.53</c:v>
                </c:pt>
                <c:pt idx="67">
                  <c:v>3841.53</c:v>
                </c:pt>
                <c:pt idx="68">
                  <c:v>3841.53</c:v>
                </c:pt>
                <c:pt idx="69">
                  <c:v>3841.53</c:v>
                </c:pt>
                <c:pt idx="70">
                  <c:v>3841.53</c:v>
                </c:pt>
                <c:pt idx="71">
                  <c:v>3841.53</c:v>
                </c:pt>
                <c:pt idx="72">
                  <c:v>3847.13</c:v>
                </c:pt>
                <c:pt idx="73">
                  <c:v>3847.13</c:v>
                </c:pt>
                <c:pt idx="74">
                  <c:v>3855.13</c:v>
                </c:pt>
                <c:pt idx="75">
                  <c:v>4007.13</c:v>
                </c:pt>
                <c:pt idx="76">
                  <c:v>4007.13</c:v>
                </c:pt>
                <c:pt idx="77">
                  <c:v>4007.13</c:v>
                </c:pt>
                <c:pt idx="78">
                  <c:v>3947.13</c:v>
                </c:pt>
                <c:pt idx="79">
                  <c:v>3947.13</c:v>
                </c:pt>
                <c:pt idx="80">
                  <c:v>3947.13</c:v>
                </c:pt>
                <c:pt idx="81">
                  <c:v>3947.13</c:v>
                </c:pt>
                <c:pt idx="82">
                  <c:v>3947.13</c:v>
                </c:pt>
                <c:pt idx="83">
                  <c:v>3947.13</c:v>
                </c:pt>
                <c:pt idx="84">
                  <c:v>3947.13</c:v>
                </c:pt>
                <c:pt idx="85">
                  <c:v>3947.13</c:v>
                </c:pt>
                <c:pt idx="86">
                  <c:v>3947.13</c:v>
                </c:pt>
                <c:pt idx="87">
                  <c:v>3947.13</c:v>
                </c:pt>
                <c:pt idx="88">
                  <c:v>3947.13</c:v>
                </c:pt>
                <c:pt idx="89">
                  <c:v>3947.13</c:v>
                </c:pt>
                <c:pt idx="90">
                  <c:v>3947.13</c:v>
                </c:pt>
                <c:pt idx="91">
                  <c:v>3947.13</c:v>
                </c:pt>
                <c:pt idx="92">
                  <c:v>3947.13</c:v>
                </c:pt>
                <c:pt idx="93">
                  <c:v>3947.13</c:v>
                </c:pt>
                <c:pt idx="94">
                  <c:v>3947.13</c:v>
                </c:pt>
                <c:pt idx="95">
                  <c:v>3946.3300000000022</c:v>
                </c:pt>
              </c:numCache>
            </c:numRef>
          </c:val>
        </c:ser>
        <c:ser>
          <c:idx val="2"/>
          <c:order val="2"/>
          <c:tx>
            <c:v>WIND IMP SCH</c:v>
          </c:tx>
          <c:spPr>
            <a:ln w="50800"/>
          </c:spPr>
          <c:marker>
            <c:symbol val="none"/>
          </c:marker>
          <c:cat>
            <c:numRef>
              <c:f>'25.04.18'!$A$4:$A$99</c:f>
              <c:numCache>
                <c:formatCode>General</c:formatCode>
                <c:ptCount val="9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</c:numCache>
            </c:numRef>
          </c:cat>
          <c:val>
            <c:numRef>
              <c:f>'25.04.18'!$G$4:$G$99</c:f>
              <c:numCache>
                <c:formatCode>General</c:formatCode>
                <c:ptCount val="96"/>
                <c:pt idx="0">
                  <c:v>1111.4552860873343</c:v>
                </c:pt>
                <c:pt idx="1">
                  <c:v>1099.9864056925301</c:v>
                </c:pt>
                <c:pt idx="2">
                  <c:v>1088.457684339865</c:v>
                </c:pt>
                <c:pt idx="3">
                  <c:v>1078.818115906286</c:v>
                </c:pt>
                <c:pt idx="4">
                  <c:v>1067.8233796095208</c:v>
                </c:pt>
                <c:pt idx="5">
                  <c:v>1062.3353843177608</c:v>
                </c:pt>
                <c:pt idx="6">
                  <c:v>1018.3710338599412</c:v>
                </c:pt>
                <c:pt idx="7">
                  <c:v>1076.0820005890728</c:v>
                </c:pt>
                <c:pt idx="8">
                  <c:v>1087.3346073103453</c:v>
                </c:pt>
                <c:pt idx="9">
                  <c:v>1087.0358579754929</c:v>
                </c:pt>
                <c:pt idx="10">
                  <c:v>1086.8734223068291</c:v>
                </c:pt>
                <c:pt idx="11">
                  <c:v>1075.624528663632</c:v>
                </c:pt>
                <c:pt idx="12">
                  <c:v>1042.4553655158529</c:v>
                </c:pt>
                <c:pt idx="13">
                  <c:v>1106.7844217502343</c:v>
                </c:pt>
                <c:pt idx="14">
                  <c:v>1084.4992481747997</c:v>
                </c:pt>
                <c:pt idx="15">
                  <c:v>1055.8830015488898</c:v>
                </c:pt>
                <c:pt idx="16">
                  <c:v>1034.8778611287751</c:v>
                </c:pt>
                <c:pt idx="17">
                  <c:v>1007.6461304471196</c:v>
                </c:pt>
                <c:pt idx="18">
                  <c:v>925.31663168831449</c:v>
                </c:pt>
                <c:pt idx="19">
                  <c:v>922.31058195580908</c:v>
                </c:pt>
                <c:pt idx="20">
                  <c:v>891.33681989592469</c:v>
                </c:pt>
                <c:pt idx="21">
                  <c:v>868.71348042179318</c:v>
                </c:pt>
                <c:pt idx="22">
                  <c:v>849.16769173585249</c:v>
                </c:pt>
                <c:pt idx="23">
                  <c:v>838.88828033701213</c:v>
                </c:pt>
                <c:pt idx="24">
                  <c:v>777.39613072921293</c:v>
                </c:pt>
                <c:pt idx="25">
                  <c:v>767.0514655644364</c:v>
                </c:pt>
                <c:pt idx="26">
                  <c:v>776.2103479439819</c:v>
                </c:pt>
                <c:pt idx="27">
                  <c:v>764.86679506255757</c:v>
                </c:pt>
                <c:pt idx="28">
                  <c:v>756.56231865348946</c:v>
                </c:pt>
                <c:pt idx="29">
                  <c:v>747.18816361660413</c:v>
                </c:pt>
                <c:pt idx="30">
                  <c:v>720.92576025240544</c:v>
                </c:pt>
                <c:pt idx="31">
                  <c:v>710.46068302686251</c:v>
                </c:pt>
                <c:pt idx="32">
                  <c:v>701.69011257396062</c:v>
                </c:pt>
                <c:pt idx="33">
                  <c:v>691.34592939056222</c:v>
                </c:pt>
                <c:pt idx="34">
                  <c:v>679.58406965842801</c:v>
                </c:pt>
                <c:pt idx="35">
                  <c:v>663.23851831880393</c:v>
                </c:pt>
                <c:pt idx="36">
                  <c:v>533.40131821771104</c:v>
                </c:pt>
                <c:pt idx="37">
                  <c:v>512.84204004377227</c:v>
                </c:pt>
                <c:pt idx="38">
                  <c:v>495.40971323055925</c:v>
                </c:pt>
                <c:pt idx="39">
                  <c:v>478.60501031804586</c:v>
                </c:pt>
                <c:pt idx="40">
                  <c:v>462.00225454393558</c:v>
                </c:pt>
                <c:pt idx="41">
                  <c:v>447.68412890910309</c:v>
                </c:pt>
                <c:pt idx="42">
                  <c:v>422.71147950867106</c:v>
                </c:pt>
                <c:pt idx="43">
                  <c:v>387.76722565593047</c:v>
                </c:pt>
                <c:pt idx="44">
                  <c:v>379.91883885869765</c:v>
                </c:pt>
                <c:pt idx="45">
                  <c:v>372.86033773976226</c:v>
                </c:pt>
                <c:pt idx="46">
                  <c:v>365.46464815693201</c:v>
                </c:pt>
                <c:pt idx="47">
                  <c:v>358.37002710436116</c:v>
                </c:pt>
                <c:pt idx="48">
                  <c:v>309.80676062042431</c:v>
                </c:pt>
                <c:pt idx="49">
                  <c:v>303.20061925366224</c:v>
                </c:pt>
                <c:pt idx="50">
                  <c:v>305.52317424603763</c:v>
                </c:pt>
                <c:pt idx="51">
                  <c:v>299.93809968948619</c:v>
                </c:pt>
                <c:pt idx="52">
                  <c:v>292.21602513293413</c:v>
                </c:pt>
                <c:pt idx="53">
                  <c:v>286.97895057638175</c:v>
                </c:pt>
                <c:pt idx="54">
                  <c:v>274.18181264688866</c:v>
                </c:pt>
                <c:pt idx="55">
                  <c:v>269.82401796729999</c:v>
                </c:pt>
                <c:pt idx="56">
                  <c:v>264.55422328771232</c:v>
                </c:pt>
                <c:pt idx="57">
                  <c:v>261.32642860812365</c:v>
                </c:pt>
                <c:pt idx="58">
                  <c:v>260.62628165220355</c:v>
                </c:pt>
                <c:pt idx="59">
                  <c:v>258.82329297254063</c:v>
                </c:pt>
                <c:pt idx="60">
                  <c:v>255.08699390904005</c:v>
                </c:pt>
                <c:pt idx="61">
                  <c:v>268.85750937468515</c:v>
                </c:pt>
                <c:pt idx="62">
                  <c:v>285.45072290111699</c:v>
                </c:pt>
                <c:pt idx="63">
                  <c:v>289.78552297356424</c:v>
                </c:pt>
                <c:pt idx="64">
                  <c:v>295.92105772665275</c:v>
                </c:pt>
                <c:pt idx="65">
                  <c:v>299.17441212477075</c:v>
                </c:pt>
                <c:pt idx="66">
                  <c:v>313.00925368700484</c:v>
                </c:pt>
                <c:pt idx="67">
                  <c:v>308.47626927994327</c:v>
                </c:pt>
                <c:pt idx="68">
                  <c:v>327.24708908455932</c:v>
                </c:pt>
                <c:pt idx="69">
                  <c:v>344.84556843179172</c:v>
                </c:pt>
                <c:pt idx="70">
                  <c:v>363.75289055672232</c:v>
                </c:pt>
                <c:pt idx="71">
                  <c:v>388.20373276758647</c:v>
                </c:pt>
                <c:pt idx="72">
                  <c:v>396.58010676044029</c:v>
                </c:pt>
                <c:pt idx="73">
                  <c:v>421.3940481968578</c:v>
                </c:pt>
                <c:pt idx="74">
                  <c:v>452.53620731700505</c:v>
                </c:pt>
                <c:pt idx="75">
                  <c:v>515.9464009542354</c:v>
                </c:pt>
                <c:pt idx="76">
                  <c:v>551.77552403705181</c:v>
                </c:pt>
                <c:pt idx="77">
                  <c:v>591.49187333367058</c:v>
                </c:pt>
                <c:pt idx="78">
                  <c:v>684.38708883760501</c:v>
                </c:pt>
                <c:pt idx="79">
                  <c:v>735.30120215945146</c:v>
                </c:pt>
                <c:pt idx="80">
                  <c:v>774.10943950191154</c:v>
                </c:pt>
                <c:pt idx="81">
                  <c:v>826.04938639923557</c:v>
                </c:pt>
                <c:pt idx="82">
                  <c:v>865.42654952005751</c:v>
                </c:pt>
                <c:pt idx="83">
                  <c:v>916.61387470390309</c:v>
                </c:pt>
                <c:pt idx="84">
                  <c:v>978.13346871911051</c:v>
                </c:pt>
                <c:pt idx="85">
                  <c:v>1001.1593009039605</c:v>
                </c:pt>
                <c:pt idx="86">
                  <c:v>1025.0015904754675</c:v>
                </c:pt>
                <c:pt idx="87">
                  <c:v>1053.9406470138449</c:v>
                </c:pt>
                <c:pt idx="88">
                  <c:v>1078.7369679553337</c:v>
                </c:pt>
                <c:pt idx="89">
                  <c:v>1117.0717598534068</c:v>
                </c:pt>
                <c:pt idx="90">
                  <c:v>1219.1379987497182</c:v>
                </c:pt>
                <c:pt idx="91">
                  <c:v>1361.3087299121567</c:v>
                </c:pt>
                <c:pt idx="92">
                  <c:v>1385.5110697698121</c:v>
                </c:pt>
                <c:pt idx="93">
                  <c:v>1400.6104015281649</c:v>
                </c:pt>
                <c:pt idx="94">
                  <c:v>1410.025238553942</c:v>
                </c:pt>
                <c:pt idx="95">
                  <c:v>1402.4371885389578</c:v>
                </c:pt>
              </c:numCache>
            </c:numRef>
          </c:val>
        </c:ser>
        <c:marker val="1"/>
        <c:axId val="83166720"/>
        <c:axId val="83168640"/>
      </c:lineChart>
      <c:catAx>
        <c:axId val="8316672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BLOCK</a:t>
                </a:r>
              </a:p>
            </c:rich>
          </c:tx>
          <c:layout>
            <c:manualLayout>
              <c:xMode val="edge"/>
              <c:yMode val="edge"/>
              <c:x val="0.49442080808275668"/>
              <c:y val="0.93612435482812861"/>
            </c:manualLayout>
          </c:layout>
        </c:title>
        <c:numFmt formatCode="General" sourceLinked="1"/>
        <c:tickLblPos val="nextTo"/>
        <c:txPr>
          <a:bodyPr rot="5400000" vert="horz"/>
          <a:lstStyle/>
          <a:p>
            <a:pPr>
              <a:defRPr/>
            </a:pPr>
            <a:endParaRPr lang="en-US"/>
          </a:p>
        </c:txPr>
        <c:crossAx val="83168640"/>
        <c:crosses val="autoZero"/>
        <c:lblAlgn val="ctr"/>
        <c:lblOffset val="100"/>
        <c:tickLblSkip val="4"/>
        <c:tickMarkSkip val="1"/>
      </c:catAx>
      <c:valAx>
        <c:axId val="83168640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MW</a:t>
                </a:r>
              </a:p>
            </c:rich>
          </c:tx>
          <c:layout>
            <c:manualLayout>
              <c:xMode val="edge"/>
              <c:yMode val="edge"/>
              <c:x val="2.4034344837356201E-2"/>
              <c:y val="0.4603529180213618"/>
            </c:manualLayout>
          </c:layout>
        </c:title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831667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2411876640419952"/>
          <c:y val="1.1013227703860345E-2"/>
          <c:w val="0.45871412948381451"/>
          <c:h val="0.11202845014743527"/>
        </c:manualLayout>
      </c:layout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TOTAL SOLAR DEVIATION ON 25-04-2018</a:t>
            </a:r>
          </a:p>
        </c:rich>
      </c:tx>
      <c:layout>
        <c:manualLayout>
          <c:xMode val="edge"/>
          <c:yMode val="edge"/>
          <c:x val="2.789620615604867E-2"/>
          <c:y val="3.0172349166001859E-2"/>
        </c:manualLayout>
      </c:layout>
    </c:title>
    <c:plotArea>
      <c:layout>
        <c:manualLayout>
          <c:layoutTarget val="inner"/>
          <c:xMode val="edge"/>
          <c:yMode val="edge"/>
          <c:x val="4.193039594448271E-2"/>
          <c:y val="0.16810344827586221"/>
          <c:w val="0.93591808306269897"/>
          <c:h val="0.71551724137931039"/>
        </c:manualLayout>
      </c:layout>
      <c:lineChart>
        <c:grouping val="standard"/>
        <c:ser>
          <c:idx val="0"/>
          <c:order val="0"/>
          <c:tx>
            <c:v>SOLAR ACTUAL</c:v>
          </c:tx>
          <c:spPr>
            <a:ln w="50800"/>
          </c:spPr>
          <c:marker>
            <c:symbol val="none"/>
          </c:marker>
          <c:cat>
            <c:numRef>
              <c:f>'25.04.18'!$A$4:$A$99</c:f>
              <c:numCache>
                <c:formatCode>General</c:formatCode>
                <c:ptCount val="9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</c:numCache>
            </c:numRef>
          </c:cat>
          <c:val>
            <c:numRef>
              <c:f>'25.04.18'!$E$4:$E$99</c:f>
              <c:numCache>
                <c:formatCode>General</c:formatCode>
                <c:ptCount val="9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8.6268312000000016</c:v>
                </c:pt>
                <c:pt idx="25">
                  <c:v>33.574605866666573</c:v>
                </c:pt>
                <c:pt idx="26">
                  <c:v>103.15710246666656</c:v>
                </c:pt>
                <c:pt idx="27">
                  <c:v>202.47736186666668</c:v>
                </c:pt>
                <c:pt idx="28">
                  <c:v>345.73848466666675</c:v>
                </c:pt>
                <c:pt idx="29">
                  <c:v>517.76956173333338</c:v>
                </c:pt>
                <c:pt idx="30">
                  <c:v>697.97424726666816</c:v>
                </c:pt>
                <c:pt idx="31">
                  <c:v>901.07639166666866</c:v>
                </c:pt>
                <c:pt idx="32">
                  <c:v>1102.3601114000001</c:v>
                </c:pt>
                <c:pt idx="33">
                  <c:v>1288.6707764666669</c:v>
                </c:pt>
                <c:pt idx="34">
                  <c:v>1447.6618001333318</c:v>
                </c:pt>
                <c:pt idx="35">
                  <c:v>1593.7653727333336</c:v>
                </c:pt>
                <c:pt idx="36">
                  <c:v>1734.424316333331</c:v>
                </c:pt>
                <c:pt idx="37">
                  <c:v>1867.8771809333318</c:v>
                </c:pt>
                <c:pt idx="38">
                  <c:v>1983.5760091333329</c:v>
                </c:pt>
                <c:pt idx="39">
                  <c:v>2075.0979653333352</c:v>
                </c:pt>
                <c:pt idx="40">
                  <c:v>2185.183789066662</c:v>
                </c:pt>
                <c:pt idx="41">
                  <c:v>2254.1100259333352</c:v>
                </c:pt>
                <c:pt idx="42">
                  <c:v>2287.0590819333329</c:v>
                </c:pt>
                <c:pt idx="43">
                  <c:v>2350.607698466662</c:v>
                </c:pt>
                <c:pt idx="44">
                  <c:v>2416.0192219333362</c:v>
                </c:pt>
                <c:pt idx="45">
                  <c:v>2426.8818685333367</c:v>
                </c:pt>
                <c:pt idx="46">
                  <c:v>2461.6414225333374</c:v>
                </c:pt>
                <c:pt idx="47">
                  <c:v>2472.5507324000027</c:v>
                </c:pt>
                <c:pt idx="48">
                  <c:v>2471.7515788666665</c:v>
                </c:pt>
                <c:pt idx="49">
                  <c:v>2502.0395508666666</c:v>
                </c:pt>
                <c:pt idx="50">
                  <c:v>2522.3469402666647</c:v>
                </c:pt>
                <c:pt idx="51">
                  <c:v>2496.9992187333369</c:v>
                </c:pt>
                <c:pt idx="52">
                  <c:v>2454.3381999333369</c:v>
                </c:pt>
                <c:pt idx="53">
                  <c:v>2292.3014974666667</c:v>
                </c:pt>
                <c:pt idx="54">
                  <c:v>2131.6646483333334</c:v>
                </c:pt>
                <c:pt idx="55">
                  <c:v>2065.0083171333363</c:v>
                </c:pt>
                <c:pt idx="56">
                  <c:v>2051.6163086000001</c:v>
                </c:pt>
                <c:pt idx="57">
                  <c:v>2127.9561035333395</c:v>
                </c:pt>
                <c:pt idx="58">
                  <c:v>1872.6209309999983</c:v>
                </c:pt>
                <c:pt idx="59">
                  <c:v>1630.4248698000001</c:v>
                </c:pt>
                <c:pt idx="60">
                  <c:v>1526.8064860000002</c:v>
                </c:pt>
                <c:pt idx="61">
                  <c:v>1428.8362386666658</c:v>
                </c:pt>
                <c:pt idx="62">
                  <c:v>1348.7262045333318</c:v>
                </c:pt>
                <c:pt idx="63">
                  <c:v>1260.2168537333353</c:v>
                </c:pt>
                <c:pt idx="64">
                  <c:v>1274.7554280666668</c:v>
                </c:pt>
                <c:pt idx="65">
                  <c:v>1151.7835777333335</c:v>
                </c:pt>
                <c:pt idx="66">
                  <c:v>945.7532308000001</c:v>
                </c:pt>
                <c:pt idx="67">
                  <c:v>787.04468193333344</c:v>
                </c:pt>
                <c:pt idx="68">
                  <c:v>615.85118013333249</c:v>
                </c:pt>
                <c:pt idx="69">
                  <c:v>483.59858199999945</c:v>
                </c:pt>
                <c:pt idx="70">
                  <c:v>344.64693600000004</c:v>
                </c:pt>
                <c:pt idx="71">
                  <c:v>194.80853586666666</c:v>
                </c:pt>
                <c:pt idx="72">
                  <c:v>83.51194693333332</c:v>
                </c:pt>
                <c:pt idx="73">
                  <c:v>33.095372333333387</c:v>
                </c:pt>
                <c:pt idx="74">
                  <c:v>10.236207200000001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</c:numCache>
            </c:numRef>
          </c:val>
        </c:ser>
        <c:ser>
          <c:idx val="1"/>
          <c:order val="1"/>
          <c:tx>
            <c:v>AvC SOLAR</c:v>
          </c:tx>
          <c:spPr>
            <a:ln w="50800"/>
          </c:spPr>
          <c:marker>
            <c:symbol val="none"/>
          </c:marker>
          <c:cat>
            <c:numRef>
              <c:f>'25.04.18'!$A$4:$A$99</c:f>
              <c:numCache>
                <c:formatCode>General</c:formatCode>
                <c:ptCount val="9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</c:numCache>
            </c:numRef>
          </c:cat>
          <c:val>
            <c:numRef>
              <c:f>'25.04.18'!$H$4:$H$99</c:f>
              <c:numCache>
                <c:formatCode>General</c:formatCode>
                <c:ptCount val="96"/>
                <c:pt idx="0">
                  <c:v>3185.8809999999999</c:v>
                </c:pt>
                <c:pt idx="1">
                  <c:v>3185.8809999999999</c:v>
                </c:pt>
                <c:pt idx="2">
                  <c:v>3185.8809999999999</c:v>
                </c:pt>
                <c:pt idx="3">
                  <c:v>3185.8809999999999</c:v>
                </c:pt>
                <c:pt idx="4">
                  <c:v>3185.8809999999999</c:v>
                </c:pt>
                <c:pt idx="5">
                  <c:v>3185.8809999999999</c:v>
                </c:pt>
                <c:pt idx="6">
                  <c:v>3185.8809999999999</c:v>
                </c:pt>
                <c:pt idx="7">
                  <c:v>3185.8809999999999</c:v>
                </c:pt>
                <c:pt idx="8">
                  <c:v>3185.8809999999999</c:v>
                </c:pt>
                <c:pt idx="9">
                  <c:v>3185.8809999999999</c:v>
                </c:pt>
                <c:pt idx="10">
                  <c:v>3185.8809999999999</c:v>
                </c:pt>
                <c:pt idx="11">
                  <c:v>3185.8809999999999</c:v>
                </c:pt>
                <c:pt idx="12">
                  <c:v>3185.8809999999999</c:v>
                </c:pt>
                <c:pt idx="13">
                  <c:v>3185.8809999999999</c:v>
                </c:pt>
                <c:pt idx="14">
                  <c:v>3185.8809999999999</c:v>
                </c:pt>
                <c:pt idx="15">
                  <c:v>3185.8809999999999</c:v>
                </c:pt>
                <c:pt idx="16">
                  <c:v>3185.8809999999999</c:v>
                </c:pt>
                <c:pt idx="17">
                  <c:v>3185.8809999999999</c:v>
                </c:pt>
                <c:pt idx="18">
                  <c:v>3185.8809999999999</c:v>
                </c:pt>
                <c:pt idx="19">
                  <c:v>3185.8809999999999</c:v>
                </c:pt>
                <c:pt idx="20">
                  <c:v>3185.8809999999999</c:v>
                </c:pt>
                <c:pt idx="21">
                  <c:v>3185.8809999999999</c:v>
                </c:pt>
                <c:pt idx="22">
                  <c:v>3185.8809999999999</c:v>
                </c:pt>
                <c:pt idx="23">
                  <c:v>3185.8809999999999</c:v>
                </c:pt>
                <c:pt idx="24">
                  <c:v>3185.8809999999999</c:v>
                </c:pt>
                <c:pt idx="25">
                  <c:v>3185.8809999999999</c:v>
                </c:pt>
                <c:pt idx="26">
                  <c:v>3185.8809999999999</c:v>
                </c:pt>
                <c:pt idx="27">
                  <c:v>3185.8809999999999</c:v>
                </c:pt>
                <c:pt idx="28">
                  <c:v>3195.8809999999999</c:v>
                </c:pt>
                <c:pt idx="29">
                  <c:v>3195.8809999999999</c:v>
                </c:pt>
                <c:pt idx="30">
                  <c:v>3185.6909999999998</c:v>
                </c:pt>
                <c:pt idx="31">
                  <c:v>3185.6909999999998</c:v>
                </c:pt>
                <c:pt idx="32">
                  <c:v>3185.6909999999998</c:v>
                </c:pt>
                <c:pt idx="33">
                  <c:v>3185.6909999999998</c:v>
                </c:pt>
                <c:pt idx="34">
                  <c:v>3185.6909999999998</c:v>
                </c:pt>
                <c:pt idx="35">
                  <c:v>3185.6909999999998</c:v>
                </c:pt>
                <c:pt idx="36">
                  <c:v>3185.6909999999998</c:v>
                </c:pt>
                <c:pt idx="37">
                  <c:v>3185.6909999999998</c:v>
                </c:pt>
                <c:pt idx="38">
                  <c:v>3185.6909999999998</c:v>
                </c:pt>
                <c:pt idx="39">
                  <c:v>3185.6909999999998</c:v>
                </c:pt>
                <c:pt idx="40">
                  <c:v>3185.6909999999998</c:v>
                </c:pt>
                <c:pt idx="41">
                  <c:v>3185.6909999999998</c:v>
                </c:pt>
                <c:pt idx="42">
                  <c:v>3185.6909999999998</c:v>
                </c:pt>
                <c:pt idx="43">
                  <c:v>3176.6909999999998</c:v>
                </c:pt>
                <c:pt idx="44">
                  <c:v>3173.6909999999998</c:v>
                </c:pt>
                <c:pt idx="45">
                  <c:v>3173.6909999999998</c:v>
                </c:pt>
                <c:pt idx="46">
                  <c:v>3173.6909999999998</c:v>
                </c:pt>
                <c:pt idx="47">
                  <c:v>3173.6909999999998</c:v>
                </c:pt>
                <c:pt idx="48">
                  <c:v>3180.1909999999998</c:v>
                </c:pt>
                <c:pt idx="49">
                  <c:v>3180.1909999999998</c:v>
                </c:pt>
                <c:pt idx="50">
                  <c:v>3180.1909999999998</c:v>
                </c:pt>
                <c:pt idx="51">
                  <c:v>3180.1909999999998</c:v>
                </c:pt>
                <c:pt idx="52">
                  <c:v>3180.1909999999998</c:v>
                </c:pt>
                <c:pt idx="53">
                  <c:v>3180.1909999999998</c:v>
                </c:pt>
                <c:pt idx="54">
                  <c:v>3146.3809999999999</c:v>
                </c:pt>
                <c:pt idx="55">
                  <c:v>3146.3809999999999</c:v>
                </c:pt>
                <c:pt idx="56">
                  <c:v>3146.3809999999999</c:v>
                </c:pt>
                <c:pt idx="57">
                  <c:v>3146.3809999999999</c:v>
                </c:pt>
                <c:pt idx="58">
                  <c:v>3146.3809999999999</c:v>
                </c:pt>
                <c:pt idx="59">
                  <c:v>3146.3809999999999</c:v>
                </c:pt>
                <c:pt idx="60">
                  <c:v>3136.3809999999999</c:v>
                </c:pt>
                <c:pt idx="61">
                  <c:v>3129.3809999999999</c:v>
                </c:pt>
                <c:pt idx="62">
                  <c:v>3129.3809999999999</c:v>
                </c:pt>
                <c:pt idx="63">
                  <c:v>3129.3809999999999</c:v>
                </c:pt>
                <c:pt idx="64">
                  <c:v>3129.3809999999999</c:v>
                </c:pt>
                <c:pt idx="65">
                  <c:v>3139.3809999999999</c:v>
                </c:pt>
                <c:pt idx="66">
                  <c:v>3139.3809999999999</c:v>
                </c:pt>
                <c:pt idx="67">
                  <c:v>3139.3809999999999</c:v>
                </c:pt>
                <c:pt idx="68">
                  <c:v>3139.3809999999999</c:v>
                </c:pt>
                <c:pt idx="69">
                  <c:v>3149.3809999999999</c:v>
                </c:pt>
                <c:pt idx="70">
                  <c:v>3149.3809999999999</c:v>
                </c:pt>
                <c:pt idx="71">
                  <c:v>3149.3809999999999</c:v>
                </c:pt>
                <c:pt idx="72">
                  <c:v>3182.3809999999999</c:v>
                </c:pt>
                <c:pt idx="73">
                  <c:v>3182.3809999999999</c:v>
                </c:pt>
                <c:pt idx="74">
                  <c:v>3172.3809999999999</c:v>
                </c:pt>
                <c:pt idx="75">
                  <c:v>3172.3809999999999</c:v>
                </c:pt>
                <c:pt idx="76">
                  <c:v>3181.3809999999999</c:v>
                </c:pt>
                <c:pt idx="77">
                  <c:v>3192.1909999999998</c:v>
                </c:pt>
                <c:pt idx="78">
                  <c:v>3182.1909999999998</c:v>
                </c:pt>
                <c:pt idx="79">
                  <c:v>3182.1909999999998</c:v>
                </c:pt>
                <c:pt idx="80">
                  <c:v>3182.1909999999998</c:v>
                </c:pt>
                <c:pt idx="81">
                  <c:v>3182.1909999999998</c:v>
                </c:pt>
                <c:pt idx="82">
                  <c:v>3182.1909999999998</c:v>
                </c:pt>
                <c:pt idx="83">
                  <c:v>3182.1909999999998</c:v>
                </c:pt>
                <c:pt idx="84">
                  <c:v>3182.1909999999998</c:v>
                </c:pt>
                <c:pt idx="85">
                  <c:v>3182.1909999999998</c:v>
                </c:pt>
                <c:pt idx="86">
                  <c:v>3182.1909999999998</c:v>
                </c:pt>
                <c:pt idx="87">
                  <c:v>3182.1909999999998</c:v>
                </c:pt>
                <c:pt idx="88">
                  <c:v>3182.1909999999998</c:v>
                </c:pt>
                <c:pt idx="89">
                  <c:v>3182.1909999999998</c:v>
                </c:pt>
                <c:pt idx="90">
                  <c:v>3182.1909999999998</c:v>
                </c:pt>
                <c:pt idx="91">
                  <c:v>3182.1909999999998</c:v>
                </c:pt>
                <c:pt idx="92">
                  <c:v>3182.1909999999998</c:v>
                </c:pt>
                <c:pt idx="93">
                  <c:v>3182.1909999999998</c:v>
                </c:pt>
                <c:pt idx="94">
                  <c:v>3182.1909999999998</c:v>
                </c:pt>
                <c:pt idx="95">
                  <c:v>3177.1909999999998</c:v>
                </c:pt>
              </c:numCache>
            </c:numRef>
          </c:val>
        </c:ser>
        <c:ser>
          <c:idx val="2"/>
          <c:order val="2"/>
          <c:tx>
            <c:v>SOLAR IMP SCH</c:v>
          </c:tx>
          <c:spPr>
            <a:ln w="50800"/>
          </c:spPr>
          <c:marker>
            <c:symbol val="none"/>
          </c:marker>
          <c:cat>
            <c:numRef>
              <c:f>'25.04.18'!$A$4:$A$99</c:f>
              <c:numCache>
                <c:formatCode>General</c:formatCode>
                <c:ptCount val="9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</c:numCache>
            </c:numRef>
          </c:cat>
          <c:val>
            <c:numRef>
              <c:f>'25.04.18'!$I$4:$I$99</c:f>
              <c:numCache>
                <c:formatCode>General</c:formatCode>
                <c:ptCount val="9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2.583529411764705</c:v>
                </c:pt>
                <c:pt idx="17">
                  <c:v>5.4195294117647137</c:v>
                </c:pt>
                <c:pt idx="18">
                  <c:v>9.4465294117647058</c:v>
                </c:pt>
                <c:pt idx="19">
                  <c:v>16.841529411764689</c:v>
                </c:pt>
                <c:pt idx="20">
                  <c:v>27.47352941176467</c:v>
                </c:pt>
                <c:pt idx="21">
                  <c:v>43.961529411764637</c:v>
                </c:pt>
                <c:pt idx="22">
                  <c:v>64.699383150767588</c:v>
                </c:pt>
                <c:pt idx="23">
                  <c:v>88.294236889770701</c:v>
                </c:pt>
                <c:pt idx="24">
                  <c:v>140.63178524477132</c:v>
                </c:pt>
                <c:pt idx="25">
                  <c:v>197.42081488199378</c:v>
                </c:pt>
                <c:pt idx="26">
                  <c:v>282.51088274629399</c:v>
                </c:pt>
                <c:pt idx="27">
                  <c:v>388.26070265120359</c:v>
                </c:pt>
                <c:pt idx="28">
                  <c:v>508.71253540484713</c:v>
                </c:pt>
                <c:pt idx="29">
                  <c:v>656.18699193089924</c:v>
                </c:pt>
                <c:pt idx="30">
                  <c:v>832.61872474923359</c:v>
                </c:pt>
                <c:pt idx="31">
                  <c:v>1011.1322091366142</c:v>
                </c:pt>
                <c:pt idx="32">
                  <c:v>1194.5906496491721</c:v>
                </c:pt>
                <c:pt idx="33">
                  <c:v>1372.4484042975628</c:v>
                </c:pt>
                <c:pt idx="34">
                  <c:v>1556.7827849441062</c:v>
                </c:pt>
                <c:pt idx="35">
                  <c:v>1732.6836991301559</c:v>
                </c:pt>
                <c:pt idx="36">
                  <c:v>1895.9855729355299</c:v>
                </c:pt>
                <c:pt idx="37">
                  <c:v>2035.5308108017114</c:v>
                </c:pt>
                <c:pt idx="38">
                  <c:v>2162.4799529091542</c:v>
                </c:pt>
                <c:pt idx="39">
                  <c:v>2284.9923009206582</c:v>
                </c:pt>
                <c:pt idx="40">
                  <c:v>2382.7739961226439</c:v>
                </c:pt>
                <c:pt idx="41">
                  <c:v>2465.3758272745049</c:v>
                </c:pt>
                <c:pt idx="42">
                  <c:v>2565.8018866779962</c:v>
                </c:pt>
                <c:pt idx="43">
                  <c:v>2623.7095857282729</c:v>
                </c:pt>
                <c:pt idx="44">
                  <c:v>2681.6640923899399</c:v>
                </c:pt>
                <c:pt idx="45">
                  <c:v>2728.2173554163619</c:v>
                </c:pt>
                <c:pt idx="46">
                  <c:v>2748.8530791448611</c:v>
                </c:pt>
                <c:pt idx="47">
                  <c:v>2771.1437991124753</c:v>
                </c:pt>
                <c:pt idx="48">
                  <c:v>2779.6008834095587</c:v>
                </c:pt>
                <c:pt idx="49">
                  <c:v>2785.54382258033</c:v>
                </c:pt>
                <c:pt idx="50">
                  <c:v>2786.519817750645</c:v>
                </c:pt>
                <c:pt idx="51">
                  <c:v>2783.5936242832072</c:v>
                </c:pt>
                <c:pt idx="52">
                  <c:v>2768.6552174533422</c:v>
                </c:pt>
                <c:pt idx="53">
                  <c:v>2735.8984953458908</c:v>
                </c:pt>
                <c:pt idx="54">
                  <c:v>2682.2310219757906</c:v>
                </c:pt>
                <c:pt idx="55">
                  <c:v>2637.4525066111523</c:v>
                </c:pt>
                <c:pt idx="56">
                  <c:v>2580.6971891479047</c:v>
                </c:pt>
                <c:pt idx="57">
                  <c:v>2496.7813741653117</c:v>
                </c:pt>
                <c:pt idx="58">
                  <c:v>2393.8171428510027</c:v>
                </c:pt>
                <c:pt idx="59">
                  <c:v>2284.9470011958947</c:v>
                </c:pt>
                <c:pt idx="60">
                  <c:v>2141.9880078551296</c:v>
                </c:pt>
                <c:pt idx="61">
                  <c:v>1823.6318119709208</c:v>
                </c:pt>
                <c:pt idx="62">
                  <c:v>1713.4175260418651</c:v>
                </c:pt>
                <c:pt idx="63">
                  <c:v>1573.0100680210717</c:v>
                </c:pt>
                <c:pt idx="64">
                  <c:v>1453.1267471522801</c:v>
                </c:pt>
                <c:pt idx="65">
                  <c:v>1306.2659183444359</c:v>
                </c:pt>
                <c:pt idx="66">
                  <c:v>1154.1294483521992</c:v>
                </c:pt>
                <c:pt idx="67">
                  <c:v>1003.2536048613365</c:v>
                </c:pt>
                <c:pt idx="68">
                  <c:v>846.75266173337639</c:v>
                </c:pt>
                <c:pt idx="69">
                  <c:v>696.56636569198815</c:v>
                </c:pt>
                <c:pt idx="70">
                  <c:v>558.46937667592033</c:v>
                </c:pt>
                <c:pt idx="71">
                  <c:v>429.87697638673018</c:v>
                </c:pt>
                <c:pt idx="72">
                  <c:v>290.99569902805024</c:v>
                </c:pt>
                <c:pt idx="73">
                  <c:v>195.54391636555422</c:v>
                </c:pt>
                <c:pt idx="74">
                  <c:v>137.75417744232524</c:v>
                </c:pt>
                <c:pt idx="75">
                  <c:v>83.833119037835743</c:v>
                </c:pt>
                <c:pt idx="76">
                  <c:v>61.000119037835809</c:v>
                </c:pt>
                <c:pt idx="77">
                  <c:v>43.390119037835817</c:v>
                </c:pt>
                <c:pt idx="78">
                  <c:v>29.912779411764689</c:v>
                </c:pt>
                <c:pt idx="79">
                  <c:v>19.841779411764687</c:v>
                </c:pt>
                <c:pt idx="80">
                  <c:v>11.702529411764704</c:v>
                </c:pt>
                <c:pt idx="81">
                  <c:v>4.3295294117647094</c:v>
                </c:pt>
                <c:pt idx="82">
                  <c:v>1.5205294117647059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</c:numCache>
            </c:numRef>
          </c:val>
        </c:ser>
        <c:marker val="1"/>
        <c:axId val="83214336"/>
        <c:axId val="83216256"/>
      </c:lineChart>
      <c:catAx>
        <c:axId val="8321433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BLOCK</a:t>
                </a:r>
              </a:p>
            </c:rich>
          </c:tx>
          <c:layout>
            <c:manualLayout>
              <c:xMode val="edge"/>
              <c:yMode val="edge"/>
              <c:x val="0.49050651859583588"/>
              <c:y val="0.93965517241379537"/>
            </c:manualLayout>
          </c:layout>
        </c:title>
        <c:numFmt formatCode="General" sourceLinked="1"/>
        <c:tickLblPos val="nextTo"/>
        <c:txPr>
          <a:bodyPr rot="-5400000" vert="horz"/>
          <a:lstStyle/>
          <a:p>
            <a:pPr>
              <a:defRPr/>
            </a:pPr>
            <a:endParaRPr lang="en-US"/>
          </a:p>
        </c:txPr>
        <c:crossAx val="83216256"/>
        <c:crosses val="autoZero"/>
        <c:auto val="1"/>
        <c:lblAlgn val="ctr"/>
        <c:lblOffset val="100"/>
        <c:tickLblSkip val="2"/>
        <c:tickMarkSkip val="1"/>
      </c:catAx>
      <c:valAx>
        <c:axId val="83216256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MW</a:t>
                </a:r>
              </a:p>
            </c:rich>
          </c:tx>
          <c:layout>
            <c:manualLayout>
              <c:xMode val="edge"/>
              <c:yMode val="edge"/>
              <c:x val="3.9556977306115845E-3"/>
              <c:y val="0.49568965517241448"/>
            </c:manualLayout>
          </c:layout>
        </c:title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832143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8080310474011265"/>
          <c:y val="4.9692701657053323E-4"/>
          <c:w val="0.40653902236579403"/>
          <c:h val="0.11023703055636563"/>
        </c:manualLayout>
      </c:layout>
    </c:legend>
    <c:plotVisOnly val="1"/>
    <c:dispBlanksAs val="gap"/>
  </c:chart>
  <c:txPr>
    <a:bodyPr/>
    <a:lstStyle/>
    <a:p>
      <a:pPr>
        <a:defRPr sz="1800"/>
      </a:pPr>
      <a:endParaRPr lang="en-US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FBD704-E6F0-4032-AEE9-0EC242AA9272}" type="datetimeFigureOut">
              <a:rPr lang="en-US" smtClean="0"/>
              <a:pPr/>
              <a:t>02/05/2018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CF22F2-E4B6-4CE4-A4EC-CDC9DD95D66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DAA1F9-7577-41BC-A67C-FA1738BBE182}" type="slidenum">
              <a:rPr lang="de-CH" smtClean="0"/>
              <a:pPr/>
              <a:t>5</a:t>
            </a:fld>
            <a:endParaRPr lang="de-CH" smtClean="0"/>
          </a:p>
        </p:txBody>
      </p:sp>
      <p:sp>
        <p:nvSpPr>
          <p:cNvPr id="58371" name="Rectangle 7"/>
          <p:cNvSpPr txBox="1">
            <a:spLocks noGrp="1" noChangeArrowheads="1"/>
          </p:cNvSpPr>
          <p:nvPr/>
        </p:nvSpPr>
        <p:spPr bwMode="auto">
          <a:xfrm>
            <a:off x="3883852" y="8684826"/>
            <a:ext cx="2972547" cy="457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B871D9E-94A4-4F16-8893-21617BB9B35B}" type="slidenum">
              <a:rPr lang="en-US" sz="1200"/>
              <a:pPr algn="r"/>
              <a:t>5</a:t>
            </a:fld>
            <a:endParaRPr lang="en-US" sz="1200" dirty="0"/>
          </a:p>
        </p:txBody>
      </p:sp>
      <p:sp>
        <p:nvSpPr>
          <p:cNvPr id="583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83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480" y="4343144"/>
            <a:ext cx="5487041" cy="4115019"/>
          </a:xfrm>
          <a:noFill/>
          <a:ln/>
        </p:spPr>
        <p:txBody>
          <a:bodyPr lIns="91440" tIns="45720" rIns="91440" bIns="45720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CF22F2-E4B6-4CE4-A4EC-CDC9DD95D66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32148-1B21-4E71-BD94-B13D03384F48}" type="datetimeFigureOut">
              <a:rPr lang="en-US" smtClean="0"/>
              <a:pPr/>
              <a:t>02/05/2018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9F1AD-B037-4B03-82B2-6B37891732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32148-1B21-4E71-BD94-B13D03384F48}" type="datetimeFigureOut">
              <a:rPr lang="en-US" smtClean="0"/>
              <a:pPr/>
              <a:t>02/05/2018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9F1AD-B037-4B03-82B2-6B37891732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32148-1B21-4E71-BD94-B13D03384F48}" type="datetimeFigureOut">
              <a:rPr lang="en-US" smtClean="0"/>
              <a:pPr/>
              <a:t>02/05/2018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9F1AD-B037-4B03-82B2-6B37891732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32148-1B21-4E71-BD94-B13D03384F48}" type="datetimeFigureOut">
              <a:rPr lang="en-US" smtClean="0"/>
              <a:pPr/>
              <a:t>02/05/2018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9F1AD-B037-4B03-82B2-6B37891732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32148-1B21-4E71-BD94-B13D03384F48}" type="datetimeFigureOut">
              <a:rPr lang="en-US" smtClean="0"/>
              <a:pPr/>
              <a:t>02/05/2018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9F1AD-B037-4B03-82B2-6B37891732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32148-1B21-4E71-BD94-B13D03384F48}" type="datetimeFigureOut">
              <a:rPr lang="en-US" smtClean="0"/>
              <a:pPr/>
              <a:t>02/05/2018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9F1AD-B037-4B03-82B2-6B37891732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32148-1B21-4E71-BD94-B13D03384F48}" type="datetimeFigureOut">
              <a:rPr lang="en-US" smtClean="0"/>
              <a:pPr/>
              <a:t>02/05/2018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9F1AD-B037-4B03-82B2-6B37891732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32148-1B21-4E71-BD94-B13D03384F48}" type="datetimeFigureOut">
              <a:rPr lang="en-US" smtClean="0"/>
              <a:pPr/>
              <a:t>02/05/2018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9F1AD-B037-4B03-82B2-6B37891732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32148-1B21-4E71-BD94-B13D03384F48}" type="datetimeFigureOut">
              <a:rPr lang="en-US" smtClean="0"/>
              <a:pPr/>
              <a:t>02/05/2018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9F1AD-B037-4B03-82B2-6B37891732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32148-1B21-4E71-BD94-B13D03384F48}" type="datetimeFigureOut">
              <a:rPr lang="en-US" smtClean="0"/>
              <a:pPr/>
              <a:t>02/05/2018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9F1AD-B037-4B03-82B2-6B37891732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32148-1B21-4E71-BD94-B13D03384F48}" type="datetimeFigureOut">
              <a:rPr lang="en-US" smtClean="0"/>
              <a:pPr/>
              <a:t>02/05/2018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9F1AD-B037-4B03-82B2-6B37891732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932148-1B21-4E71-BD94-B13D03384F48}" type="datetimeFigureOut">
              <a:rPr lang="en-US" smtClean="0"/>
              <a:pPr/>
              <a:t>02/05/2018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A9F1AD-B037-4B03-82B2-6B37891732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.jpeg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9144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6000" dirty="0" smtClean="0">
                <a:solidFill>
                  <a:srgbClr val="0000FF"/>
                </a:solidFill>
                <a:latin typeface="Baskerville Old Face" pitchFamily="18" charset="0"/>
              </a:rPr>
              <a:t>Renewable Scenario in Karnataka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                      </a:t>
            </a:r>
            <a:endParaRPr lang="en-US" sz="3600" b="1" dirty="0">
              <a:solidFill>
                <a:srgbClr val="008000"/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400" b="1" dirty="0" err="1" smtClean="0">
                <a:solidFill>
                  <a:schemeClr val="accent2">
                    <a:lumMod val="75000"/>
                  </a:schemeClr>
                </a:solidFill>
              </a:rPr>
              <a:t>Er</a:t>
            </a:r>
            <a:r>
              <a:rPr lang="en-US" sz="3400" b="1" dirty="0" smtClean="0">
                <a:solidFill>
                  <a:schemeClr val="accent2">
                    <a:lumMod val="75000"/>
                  </a:schemeClr>
                </a:solidFill>
              </a:rPr>
              <a:t>. </a:t>
            </a:r>
            <a:r>
              <a:rPr lang="en-US" sz="3400" b="1" dirty="0" err="1" smtClean="0">
                <a:solidFill>
                  <a:schemeClr val="accent2">
                    <a:lumMod val="75000"/>
                  </a:schemeClr>
                </a:solidFill>
              </a:rPr>
              <a:t>Dilip</a:t>
            </a:r>
            <a:r>
              <a:rPr lang="en-US" sz="3400" b="1" dirty="0" smtClean="0">
                <a:solidFill>
                  <a:schemeClr val="accent2">
                    <a:lumMod val="75000"/>
                  </a:schemeClr>
                </a:solidFill>
              </a:rPr>
              <a:t> Kumar R.V</a:t>
            </a:r>
          </a:p>
          <a:p>
            <a:r>
              <a:rPr lang="en-US" sz="3400" dirty="0" smtClean="0">
                <a:solidFill>
                  <a:schemeClr val="accent2">
                    <a:lumMod val="75000"/>
                  </a:schemeClr>
                </a:solidFill>
              </a:rPr>
              <a:t>Chief Engineer(</a:t>
            </a:r>
            <a:r>
              <a:rPr lang="en-US" sz="3400" dirty="0" err="1" smtClean="0">
                <a:solidFill>
                  <a:schemeClr val="accent2">
                    <a:lumMod val="75000"/>
                  </a:schemeClr>
                </a:solidFill>
              </a:rPr>
              <a:t>Ele</a:t>
            </a:r>
            <a:r>
              <a:rPr lang="en-US" sz="3400" dirty="0" smtClean="0">
                <a:solidFill>
                  <a:schemeClr val="accent2">
                    <a:lumMod val="75000"/>
                  </a:schemeClr>
                </a:solidFill>
              </a:rPr>
              <a:t>.)</a:t>
            </a:r>
          </a:p>
          <a:p>
            <a:r>
              <a:rPr lang="en-US" sz="3400" dirty="0" smtClean="0">
                <a:solidFill>
                  <a:schemeClr val="accent2">
                    <a:lumMod val="75000"/>
                  </a:schemeClr>
                </a:solidFill>
              </a:rPr>
              <a:t>SLDC,Karnataka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48736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C00000"/>
                </a:solidFill>
              </a:rPr>
              <a:t>Pavagada Solar park : </a:t>
            </a:r>
            <a:r>
              <a:rPr lang="en-US" sz="2700" b="1" dirty="0" smtClean="0">
                <a:solidFill>
                  <a:schemeClr val="accent3">
                    <a:lumMod val="50000"/>
                  </a:schemeClr>
                </a:solidFill>
              </a:rPr>
              <a:t>2000MW(Commissioned 600MW)</a:t>
            </a:r>
            <a:endParaRPr lang="en-US" sz="31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3810000"/>
            <a:ext cx="4572000" cy="3022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5025" y="3834228"/>
            <a:ext cx="4498975" cy="3023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609600"/>
            <a:ext cx="82296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68362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</a:rPr>
              <a:t>Solar generation injection to STATE GRID</a:t>
            </a:r>
            <a:endParaRPr lang="en-US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762000"/>
            <a:ext cx="9144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Oval 3"/>
          <p:cNvSpPr/>
          <p:nvPr/>
        </p:nvSpPr>
        <p:spPr>
          <a:xfrm>
            <a:off x="2667000" y="1981200"/>
            <a:ext cx="990600" cy="1524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295400" y="4724400"/>
            <a:ext cx="3276600" cy="1828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</a:rPr>
              <a:t>Solar Generation in BESCOM Area</a:t>
            </a:r>
            <a:endParaRPr lang="en-US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762000"/>
            <a:ext cx="9144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accent2">
                    <a:lumMod val="75000"/>
                  </a:schemeClr>
                </a:solidFill>
              </a:rPr>
              <a:t>Wind Generation in HESCOM Area</a:t>
            </a:r>
            <a:endParaRPr lang="en-US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990600"/>
            <a:ext cx="83058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rgbClr val="003399"/>
                </a:solidFill>
              </a:rPr>
              <a:t>Solar Daily Peak Curve</a:t>
            </a:r>
            <a:endParaRPr lang="en-US" sz="4000" dirty="0">
              <a:solidFill>
                <a:srgbClr val="003399"/>
              </a:solidFill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half" idx="2"/>
          </p:nvPr>
        </p:nvGraphicFramePr>
        <p:xfrm>
          <a:off x="0" y="609600"/>
          <a:ext cx="9144000" cy="601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792162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003399"/>
                </a:solidFill>
              </a:rPr>
              <a:t>Wind Daily Peak Curve</a:t>
            </a:r>
            <a:endParaRPr lang="en-US" sz="4000" dirty="0">
              <a:solidFill>
                <a:srgbClr val="003399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</p:nvPr>
        </p:nvGraphicFramePr>
        <p:xfrm>
          <a:off x="0" y="990600"/>
          <a:ext cx="9144000" cy="586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en-IN" b="1" dirty="0" smtClean="0">
                <a:latin typeface="Calibri" pitchFamily="34" charset="0"/>
              </a:rPr>
              <a:t/>
            </a:r>
            <a:br>
              <a:rPr lang="en-IN" b="1" dirty="0" smtClean="0">
                <a:latin typeface="Calibri" pitchFamily="34" charset="0"/>
              </a:rPr>
            </a:br>
            <a:r>
              <a:rPr lang="en-IN" b="1" dirty="0" smtClean="0">
                <a:latin typeface="Calibri" pitchFamily="34" charset="0"/>
              </a:rPr>
              <a:t/>
            </a:r>
            <a:br>
              <a:rPr lang="en-IN" b="1" dirty="0" smtClean="0">
                <a:latin typeface="Calibri" pitchFamily="34" charset="0"/>
              </a:rPr>
            </a:br>
            <a:r>
              <a:rPr lang="en-IN" b="1" dirty="0" smtClean="0">
                <a:latin typeface="Calibri" pitchFamily="34" charset="0"/>
              </a:rPr>
              <a:t/>
            </a:r>
            <a:br>
              <a:rPr lang="en-IN" b="1" dirty="0" smtClean="0">
                <a:latin typeface="Calibri" pitchFamily="34" charset="0"/>
              </a:rPr>
            </a:br>
            <a:r>
              <a:rPr lang="en-IN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KERC Regulations 2015</a:t>
            </a:r>
            <a:br>
              <a:rPr lang="en-IN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85800" y="381000"/>
            <a:ext cx="7696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3200" b="1" dirty="0" smtClean="0">
                <a:solidFill>
                  <a:srgbClr val="003399"/>
                </a:solidFill>
                <a:latin typeface="Calibri" pitchFamily="34" charset="0"/>
              </a:rPr>
              <a:t>Implementation of Forecasting, Scheduling, Deviation settlement Mechanism of Wind and Solar</a:t>
            </a:r>
            <a:endParaRPr lang="en-US" sz="3200" dirty="0">
              <a:solidFill>
                <a:srgbClr val="00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00200"/>
            <a:ext cx="8077200" cy="4525963"/>
          </a:xfrm>
        </p:spPr>
        <p:txBody>
          <a:bodyPr>
            <a:normAutofit/>
          </a:bodyPr>
          <a:lstStyle/>
          <a:p>
            <a:r>
              <a:rPr lang="en-IN" dirty="0" smtClean="0"/>
              <a:t>Notification issued on 31</a:t>
            </a:r>
            <a:r>
              <a:rPr lang="en-IN" baseline="30000" dirty="0" smtClean="0"/>
              <a:t>st</a:t>
            </a:r>
            <a:r>
              <a:rPr lang="en-IN" dirty="0" smtClean="0"/>
              <a:t> May 2016</a:t>
            </a:r>
          </a:p>
          <a:p>
            <a:r>
              <a:rPr lang="en-IN" dirty="0" smtClean="0"/>
              <a:t>Regulations come into force with commercial implication from 1-June-2017</a:t>
            </a:r>
          </a:p>
          <a:p>
            <a:r>
              <a:rPr lang="en-IN" b="1" dirty="0" smtClean="0">
                <a:solidFill>
                  <a:srgbClr val="C00000"/>
                </a:solidFill>
              </a:rPr>
              <a:t>All Wind Generators above 10 MW and all Solar Generators above 5 MW at the pooling station level come under the purview of these regulations</a:t>
            </a:r>
          </a:p>
          <a:p>
            <a:r>
              <a:rPr lang="en-IN" dirty="0" smtClean="0"/>
              <a:t>Wind and solar generators coming under the purview of the regulations, either by themselves or through their Aggregator/QCA, are providing week ahead, day ahead schedules to SLDC, with a provision of revising the schedules 16 times intra-day.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sz="3200" b="1" dirty="0" smtClean="0">
                <a:solidFill>
                  <a:srgbClr val="003399"/>
                </a:solidFill>
                <a:latin typeface="Calibri" pitchFamily="34" charset="0"/>
              </a:rPr>
              <a:t>Main points of KERC regulations on Wind and Solar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7AFA93-F472-4791-BD51-B6F2C1F6B597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57346" name="Title 1"/>
          <p:cNvSpPr>
            <a:spLocks noGrp="1"/>
          </p:cNvSpPr>
          <p:nvPr>
            <p:ph type="title" idx="4294967295"/>
          </p:nvPr>
        </p:nvSpPr>
        <p:spPr>
          <a:xfrm>
            <a:off x="685801" y="258763"/>
            <a:ext cx="7648576" cy="912812"/>
          </a:xfrm>
        </p:spPr>
        <p:txBody>
          <a:bodyPr>
            <a:normAutofit fontScale="90000"/>
          </a:bodyPr>
          <a:lstStyle/>
          <a:p>
            <a:pPr algn="ctr"/>
            <a:r>
              <a:rPr lang="en-IN" altLang="en-US" sz="2800" b="1" dirty="0" smtClean="0">
                <a:solidFill>
                  <a:srgbClr val="003399"/>
                </a:solidFill>
              </a:rPr>
              <a:t>Coverage and Status of RE-DSM Mechanism</a:t>
            </a:r>
            <a:r>
              <a:rPr lang="en-US" altLang="en-US" sz="2800" b="1" dirty="0" smtClean="0">
                <a:solidFill>
                  <a:srgbClr val="003399"/>
                </a:solidFill>
              </a:rPr>
              <a:t> (Schedule being received)</a:t>
            </a:r>
            <a:r>
              <a:rPr lang="en-IN" altLang="en-US" sz="2800" b="1" dirty="0" smtClean="0">
                <a:solidFill>
                  <a:srgbClr val="003399"/>
                </a:solidFill>
              </a:rPr>
              <a:t> as on 10.04.2018</a:t>
            </a:r>
          </a:p>
        </p:txBody>
      </p:sp>
      <p:graphicFrame>
        <p:nvGraphicFramePr>
          <p:cNvPr id="57380" name="Group 36"/>
          <p:cNvGraphicFramePr>
            <a:graphicFrameLocks noGrp="1"/>
          </p:cNvGraphicFramePr>
          <p:nvPr>
            <p:ph idx="4294967295"/>
          </p:nvPr>
        </p:nvGraphicFramePr>
        <p:xfrm>
          <a:off x="228597" y="1443039"/>
          <a:ext cx="8458202" cy="4348161"/>
        </p:xfrm>
        <a:graphic>
          <a:graphicData uri="http://schemas.openxmlformats.org/drawingml/2006/table">
            <a:tbl>
              <a:tblPr/>
              <a:tblGrid>
                <a:gridCol w="1617255"/>
                <a:gridCol w="1735548"/>
                <a:gridCol w="1645227"/>
                <a:gridCol w="1730086"/>
                <a:gridCol w="1730086"/>
              </a:tblGrid>
              <a:tr h="1980438"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Pooling stations</a:t>
                      </a:r>
                    </a:p>
                  </a:txBody>
                  <a:tcPr marL="7145" marR="7145" marT="9526" marB="0" anchor="ctr" horzOverflow="overflow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Under regulations</a:t>
                      </a:r>
                    </a:p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Nos</a:t>
                      </a:r>
                    </a:p>
                  </a:txBody>
                  <a:tcPr marL="7145" marR="7145" marT="9526" marB="0" anchor="ctr" horzOverflow="overflow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Schedules received</a:t>
                      </a:r>
                    </a:p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Nos</a:t>
                      </a:r>
                    </a:p>
                  </a:txBody>
                  <a:tcPr marL="7145" marR="7145" marT="9526" marB="0" anchor="ctr" horzOverflow="overflow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Capacity for schedules received MW</a:t>
                      </a:r>
                    </a:p>
                  </a:txBody>
                  <a:tcPr marL="7145" marR="7145" marT="9526" marB="0" anchor="ctr" horzOverflow="overflow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Total Capacity MW</a:t>
                      </a:r>
                    </a:p>
                  </a:txBody>
                  <a:tcPr marL="7145" marR="7145" marT="9526" marB="0" anchor="ctr" horzOverflow="overflow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DED"/>
                    </a:solidFill>
                  </a:tcPr>
                </a:tc>
              </a:tr>
              <a:tr h="789241"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Wind</a:t>
                      </a:r>
                    </a:p>
                  </a:txBody>
                  <a:tcPr marL="7145" marR="7145" marT="9526" marB="0" anchor="ctr" horzOverflow="overflow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76</a:t>
                      </a:r>
                    </a:p>
                  </a:txBody>
                  <a:tcPr marL="7145" marR="7145" marT="9526" marB="0" anchor="ctr" horzOverflow="overflow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73</a:t>
                      </a:r>
                    </a:p>
                  </a:txBody>
                  <a:tcPr marL="7145" marR="7145" marT="9526" marB="0" anchor="ctr" horzOverflow="overflow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3849.28</a:t>
                      </a:r>
                    </a:p>
                  </a:txBody>
                  <a:tcPr marL="7145" marR="7145" marT="9526" marB="0" anchor="ctr" horzOverflow="overflow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3998.68</a:t>
                      </a:r>
                    </a:p>
                  </a:txBody>
                  <a:tcPr marL="7145" marR="7145" marT="9526" marB="0" anchor="ctr" horzOverflow="overflow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9241"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Solar</a:t>
                      </a:r>
                    </a:p>
                  </a:txBody>
                  <a:tcPr marL="7145" marR="7145" marT="9526" marB="0" anchor="ctr" horzOverflow="overflow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108</a:t>
                      </a:r>
                    </a:p>
                  </a:txBody>
                  <a:tcPr marL="7145" marR="7145" marT="9526" marB="0" anchor="ctr" horzOverflow="overflow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103</a:t>
                      </a:r>
                    </a:p>
                  </a:txBody>
                  <a:tcPr marL="7145" marR="7145" marT="9526" marB="0" anchor="ctr" horzOverflow="overflow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3203.88</a:t>
                      </a:r>
                    </a:p>
                  </a:txBody>
                  <a:tcPr marL="7145" marR="7145" marT="9526" marB="0" anchor="ctr" horzOverflow="overflow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3258.88</a:t>
                      </a:r>
                    </a:p>
                  </a:txBody>
                  <a:tcPr marL="7145" marR="7145" marT="9526" marB="0" anchor="ctr" horzOverflow="overflow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DED"/>
                    </a:solidFill>
                  </a:tcPr>
                </a:tc>
              </a:tr>
              <a:tr h="626553"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Total</a:t>
                      </a:r>
                    </a:p>
                  </a:txBody>
                  <a:tcPr marL="7145" marR="7145" marT="9526" marB="0" anchor="ctr" horzOverflow="overflow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184</a:t>
                      </a:r>
                    </a:p>
                  </a:txBody>
                  <a:tcPr marL="7145" marR="7145" marT="9526" marB="0" anchor="ctr" horzOverflow="overflow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176</a:t>
                      </a:r>
                    </a:p>
                  </a:txBody>
                  <a:tcPr marL="7145" marR="7145" marT="9526" marB="0" anchor="ctr" horzOverflow="overflow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7053.16</a:t>
                      </a:r>
                    </a:p>
                  </a:txBody>
                  <a:tcPr marL="7145" marR="7145" marT="9526" marB="0" anchor="ctr" horzOverflow="overflow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I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7257.56</a:t>
                      </a:r>
                    </a:p>
                  </a:txBody>
                  <a:tcPr marL="7145" marR="7145" marT="9526" marB="0" anchor="ctr" horzOverflow="overflow">
                    <a:lnL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5A5A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7379" name="Title 1"/>
          <p:cNvSpPr txBox="1">
            <a:spLocks/>
          </p:cNvSpPr>
          <p:nvPr/>
        </p:nvSpPr>
        <p:spPr bwMode="auto">
          <a:xfrm>
            <a:off x="381000" y="5883276"/>
            <a:ext cx="7723585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IN" altLang="en-US" sz="1600" b="1" i="1" dirty="0">
                <a:solidFill>
                  <a:srgbClr val="C00000"/>
                </a:solidFill>
                <a:latin typeface="Century Gothic" pitchFamily="34" charset="0"/>
              </a:rPr>
              <a:t>No. of Aggregators : 10</a:t>
            </a:r>
          </a:p>
          <a:p>
            <a:r>
              <a:rPr lang="en-US" altLang="en-US" sz="1600" b="1" i="1" dirty="0">
                <a:solidFill>
                  <a:srgbClr val="C00000"/>
                </a:solidFill>
                <a:latin typeface="Century Gothic" pitchFamily="34" charset="0"/>
              </a:rPr>
              <a:t>(The above numbers are for wind pooling station of 10MW and above and solar pooling station of 5 MW and above)</a:t>
            </a:r>
            <a:endParaRPr lang="en-IN" altLang="en-US" sz="1600" b="1" i="1" dirty="0">
              <a:solidFill>
                <a:srgbClr val="C00000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</a:rPr>
              <a:t>KARNATAKA GENERATION DETAILS</a:t>
            </a:r>
            <a:endParaRPr lang="en-US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838204"/>
          <a:ext cx="5394960" cy="58983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2438400"/>
                <a:gridCol w="2042160"/>
              </a:tblGrid>
              <a:tr h="60959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 dirty="0" err="1">
                          <a:solidFill>
                            <a:srgbClr val="FFFFFF"/>
                          </a:solidFill>
                          <a:latin typeface="Calibri"/>
                        </a:rPr>
                        <a:t>Sl</a:t>
                      </a:r>
                      <a:r>
                        <a:rPr lang="en-US" sz="2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 No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Generation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Installed Capacity(MW) </a:t>
                      </a:r>
                    </a:p>
                  </a:txBody>
                  <a:tcPr marL="0" marR="0" marT="0" marB="0" anchor="ctr"/>
                </a:tc>
              </a:tr>
              <a:tr h="66172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KPCL-THERMAL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5020</a:t>
                      </a:r>
                    </a:p>
                  </a:txBody>
                  <a:tcPr marL="0" marR="0" marT="0" marB="0" anchor="ctr"/>
                </a:tc>
              </a:tr>
              <a:tr h="66172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KPCL-MAJOR HYDRO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2395</a:t>
                      </a:r>
                    </a:p>
                  </a:txBody>
                  <a:tcPr marL="0" marR="0" marT="0" marB="0" anchor="ctr"/>
                </a:tc>
              </a:tr>
              <a:tr h="66172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KPCL- MINOR HYDRO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1393</a:t>
                      </a:r>
                    </a:p>
                  </a:txBody>
                  <a:tcPr marL="0" marR="0" marT="0" marB="0" anchor="ctr"/>
                </a:tc>
              </a:tr>
              <a:tr h="5950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CGS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3693</a:t>
                      </a:r>
                    </a:p>
                  </a:txBody>
                  <a:tcPr marL="0" marR="0" marT="0" marB="0" anchor="ctr"/>
                </a:tc>
              </a:tr>
              <a:tr h="5950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UPCL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1200</a:t>
                      </a:r>
                    </a:p>
                  </a:txBody>
                  <a:tcPr marL="0" marR="0" marT="0" marB="0" anchor="ctr"/>
                </a:tc>
              </a:tr>
              <a:tr h="66172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SMALL THERMAL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929</a:t>
                      </a:r>
                    </a:p>
                  </a:txBody>
                  <a:tcPr marL="0" marR="0" marT="0" marB="0" anchor="ctr"/>
                </a:tc>
              </a:tr>
              <a:tr h="5950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NCEP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11740.2</a:t>
                      </a:r>
                    </a:p>
                  </a:txBody>
                  <a:tcPr marL="0" marR="0" marT="0" marB="0" anchor="ctr"/>
                </a:tc>
              </a:tr>
              <a:tr h="595082">
                <a:tc>
                  <a:txBody>
                    <a:bodyPr/>
                    <a:lstStyle/>
                    <a:p>
                      <a:pPr algn="ctr" fontAlgn="ctr"/>
                      <a:endParaRPr lang="en-US" sz="2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26370.2</a:t>
                      </a: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graphicFrame>
        <p:nvGraphicFramePr>
          <p:cNvPr id="5" name="Chart 4"/>
          <p:cNvGraphicFramePr/>
          <p:nvPr/>
        </p:nvGraphicFramePr>
        <p:xfrm>
          <a:off x="5181600" y="838200"/>
          <a:ext cx="3962400" cy="601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0B7B24-03DC-489A-B2C8-140AB30957C9}" type="datetime5">
              <a:rPr lang="en-US"/>
              <a:pPr>
                <a:defRPr/>
              </a:pPr>
              <a:t>2-May-18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6BC7F4-1475-4318-BA58-AC9BBD035C98}" type="slidenum">
              <a:rPr lang="en-US"/>
              <a:pPr>
                <a:defRPr/>
              </a:pPr>
              <a:t>20</a:t>
            </a:fld>
            <a:endParaRPr lang="en-US"/>
          </a:p>
        </p:txBody>
      </p:sp>
      <p:sp>
        <p:nvSpPr>
          <p:cNvPr id="115714" name="Title 1"/>
          <p:cNvSpPr>
            <a:spLocks noGrp="1"/>
          </p:cNvSpPr>
          <p:nvPr>
            <p:ph type="title" idx="4294967295"/>
          </p:nvPr>
        </p:nvSpPr>
        <p:spPr>
          <a:xfrm>
            <a:off x="762000" y="225425"/>
            <a:ext cx="8228410" cy="666750"/>
          </a:xfrm>
        </p:spPr>
        <p:txBody>
          <a:bodyPr>
            <a:normAutofit/>
          </a:bodyPr>
          <a:lstStyle/>
          <a:p>
            <a:pPr algn="ctr"/>
            <a:r>
              <a:rPr lang="en-IN" sz="3600" b="1" dirty="0" smtClean="0">
                <a:solidFill>
                  <a:srgbClr val="003399"/>
                </a:solidFill>
                <a:latin typeface="Calibri" pitchFamily="34" charset="0"/>
              </a:rPr>
              <a:t>Deviation Settlement Mechanism</a:t>
            </a:r>
            <a:endParaRPr lang="en-IN" sz="3600" i="1" dirty="0" smtClean="0">
              <a:solidFill>
                <a:srgbClr val="003399"/>
              </a:solidFill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1000" y="1143000"/>
            <a:ext cx="8508206" cy="5454651"/>
          </a:xfrm>
        </p:spPr>
        <p:txBody>
          <a:bodyPr>
            <a:noAutofit/>
          </a:bodyPr>
          <a:lstStyle/>
          <a:p>
            <a:r>
              <a:rPr lang="en-IN" sz="2200" dirty="0" smtClean="0"/>
              <a:t>All Wind generators above 10 MW and Solar generators above 5 MW at the pooling station level come under the purview of DSM.</a:t>
            </a:r>
          </a:p>
          <a:p>
            <a:r>
              <a:rPr lang="en-IN" sz="2200" dirty="0" smtClean="0">
                <a:solidFill>
                  <a:schemeClr val="tx1"/>
                </a:solidFill>
              </a:rPr>
              <a:t>% error (deviation) to be calculated as under</a:t>
            </a:r>
          </a:p>
          <a:p>
            <a:pPr marL="457200" lvl="1" indent="0">
              <a:buFont typeface="Wingdings 3" pitchFamily="18" charset="2"/>
              <a:buNone/>
            </a:pPr>
            <a:r>
              <a:rPr lang="en-IN" sz="2200" dirty="0" smtClean="0">
                <a:solidFill>
                  <a:schemeClr val="tx1"/>
                </a:solidFill>
              </a:rPr>
              <a:t>%  error (deviation)=   </a:t>
            </a:r>
            <a:r>
              <a:rPr lang="en-IN" sz="2200" u="sng" dirty="0" smtClean="0">
                <a:solidFill>
                  <a:schemeClr val="tx1"/>
                </a:solidFill>
              </a:rPr>
              <a:t>(Act Gen – Sch Gen) x 100)</a:t>
            </a:r>
          </a:p>
          <a:p>
            <a:pPr marL="457200" lvl="1" indent="0">
              <a:buFont typeface="Wingdings 3" pitchFamily="18" charset="2"/>
              <a:buNone/>
            </a:pPr>
            <a:r>
              <a:rPr lang="en-IN" sz="2200" dirty="0" smtClean="0">
                <a:solidFill>
                  <a:schemeClr val="tx1"/>
                </a:solidFill>
              </a:rPr>
              <a:t>                                                Available capacity (</a:t>
            </a:r>
            <a:r>
              <a:rPr lang="en-IN" sz="2200" dirty="0" err="1" smtClean="0">
                <a:solidFill>
                  <a:schemeClr val="tx1"/>
                </a:solidFill>
              </a:rPr>
              <a:t>AvC</a:t>
            </a:r>
            <a:r>
              <a:rPr lang="en-IN" sz="2200" dirty="0" smtClean="0">
                <a:solidFill>
                  <a:schemeClr val="tx1"/>
                </a:solidFill>
              </a:rPr>
              <a:t>)</a:t>
            </a:r>
          </a:p>
          <a:p>
            <a:r>
              <a:rPr lang="en-IN" sz="2200" dirty="0" smtClean="0">
                <a:solidFill>
                  <a:schemeClr val="tx1"/>
                </a:solidFill>
              </a:rPr>
              <a:t>The details of </a:t>
            </a:r>
            <a:r>
              <a:rPr lang="en-IN" sz="2200" dirty="0" err="1" smtClean="0">
                <a:solidFill>
                  <a:schemeClr val="tx1"/>
                </a:solidFill>
              </a:rPr>
              <a:t>AvC</a:t>
            </a:r>
            <a:r>
              <a:rPr lang="en-IN" sz="2200" dirty="0" smtClean="0">
                <a:solidFill>
                  <a:schemeClr val="tx1"/>
                </a:solidFill>
              </a:rPr>
              <a:t> shall be provided by the Generators or their aggregator as per the formats prescribed by SLDC</a:t>
            </a:r>
          </a:p>
          <a:p>
            <a:r>
              <a:rPr lang="en-IN" sz="2200" dirty="0" smtClean="0">
                <a:solidFill>
                  <a:schemeClr val="tx1"/>
                </a:solidFill>
              </a:rPr>
              <a:t>Permissible deviation is + or – 15% (85% to 115% allowable)</a:t>
            </a:r>
          </a:p>
          <a:p>
            <a:r>
              <a:rPr lang="en-IN" sz="2200" dirty="0" smtClean="0">
                <a:solidFill>
                  <a:schemeClr val="tx1"/>
                </a:solidFill>
              </a:rPr>
              <a:t>Energy charges payable</a:t>
            </a:r>
          </a:p>
          <a:p>
            <a:pPr marL="457200" lvl="1" indent="0"/>
            <a:r>
              <a:rPr lang="en-IN" sz="2200" dirty="0" smtClean="0">
                <a:solidFill>
                  <a:schemeClr val="tx1"/>
                </a:solidFill>
              </a:rPr>
              <a:t>As per actual Energy supplied irrespective of schedule for Intra State transactions</a:t>
            </a:r>
          </a:p>
          <a:p>
            <a:pPr marL="457200" lvl="1" indent="0"/>
            <a:r>
              <a:rPr lang="en-IN" sz="2200" dirty="0" smtClean="0">
                <a:solidFill>
                  <a:schemeClr val="tx1"/>
                </a:solidFill>
              </a:rPr>
              <a:t>As per scheduled Energy for Inter State transactions which are governed by CERC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B7C393-4528-43E1-AF68-73C995943879}" type="slidenum">
              <a:rPr lang="en-US"/>
              <a:pPr>
                <a:defRPr/>
              </a:pPr>
              <a:t>21</a:t>
            </a:fld>
            <a:endParaRPr lang="en-US"/>
          </a:p>
        </p:txBody>
      </p:sp>
      <p:sp>
        <p:nvSpPr>
          <p:cNvPr id="116738" name="Title 1"/>
          <p:cNvSpPr>
            <a:spLocks noGrp="1"/>
          </p:cNvSpPr>
          <p:nvPr>
            <p:ph type="title" idx="4294967295"/>
          </p:nvPr>
        </p:nvSpPr>
        <p:spPr>
          <a:xfrm>
            <a:off x="838200" y="152400"/>
            <a:ext cx="7630715" cy="838200"/>
          </a:xfrm>
        </p:spPr>
        <p:txBody>
          <a:bodyPr>
            <a:normAutofit/>
          </a:bodyPr>
          <a:lstStyle/>
          <a:p>
            <a:r>
              <a:rPr lang="en-IN" sz="4000" b="1" dirty="0" smtClean="0">
                <a:solidFill>
                  <a:srgbClr val="003399"/>
                </a:solidFill>
                <a:latin typeface="Calibri" pitchFamily="34" charset="0"/>
              </a:rPr>
              <a:t>DSM charges</a:t>
            </a:r>
            <a:endParaRPr lang="en-IN" sz="4000" i="1" dirty="0" smtClean="0">
              <a:solidFill>
                <a:srgbClr val="003399"/>
              </a:solidFill>
              <a:latin typeface="Calibri" pitchFamily="34" charset="0"/>
            </a:endParaRPr>
          </a:p>
        </p:txBody>
      </p:sp>
      <p:sp>
        <p:nvSpPr>
          <p:cNvPr id="116739" name="Content Placeholder 2"/>
          <p:cNvSpPr>
            <a:spLocks noGrp="1"/>
          </p:cNvSpPr>
          <p:nvPr>
            <p:ph idx="4294967295"/>
          </p:nvPr>
        </p:nvSpPr>
        <p:spPr>
          <a:xfrm>
            <a:off x="914400" y="914400"/>
            <a:ext cx="7198519" cy="5726113"/>
          </a:xfrm>
        </p:spPr>
        <p:txBody>
          <a:bodyPr>
            <a:normAutofit fontScale="92500" lnSpcReduction="10000"/>
          </a:bodyPr>
          <a:lstStyle/>
          <a:p>
            <a:pPr marL="0" indent="0">
              <a:buFont typeface="Wingdings 3" pitchFamily="18" charset="2"/>
              <a:buNone/>
            </a:pPr>
            <a:r>
              <a:rPr lang="en-IN" sz="2400" b="1" dirty="0" smtClean="0">
                <a:solidFill>
                  <a:schemeClr val="tx1"/>
                </a:solidFill>
                <a:latin typeface="Calibri" pitchFamily="34" charset="0"/>
              </a:rPr>
              <a:t>    Deviation range                    Payment by Gen to DSM account</a:t>
            </a:r>
          </a:p>
          <a:p>
            <a:pPr marL="0" indent="0">
              <a:buFont typeface="Wingdings 3" pitchFamily="18" charset="2"/>
              <a:buNone/>
            </a:pPr>
            <a:r>
              <a:rPr lang="en-IN" sz="2400" i="1" dirty="0" smtClean="0">
                <a:solidFill>
                  <a:schemeClr val="tx1"/>
                </a:solidFill>
                <a:latin typeface="Calibri" pitchFamily="34" charset="0"/>
              </a:rPr>
              <a:t>    &gt; ± 15%  and ≤ ± 25%                 Rs.0.50 per kWh</a:t>
            </a:r>
          </a:p>
          <a:p>
            <a:pPr marL="0" indent="0">
              <a:buFont typeface="Wingdings 3" pitchFamily="18" charset="2"/>
              <a:buNone/>
            </a:pPr>
            <a:endParaRPr lang="en-IN" sz="2400" i="1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0" indent="0">
              <a:buFont typeface="Wingdings 3" pitchFamily="18" charset="2"/>
              <a:buNone/>
            </a:pPr>
            <a:r>
              <a:rPr lang="en-IN" sz="2400" i="1" dirty="0" smtClean="0">
                <a:solidFill>
                  <a:schemeClr val="tx1"/>
                </a:solidFill>
                <a:latin typeface="Calibri" pitchFamily="34" charset="0"/>
              </a:rPr>
              <a:t>    &gt; ± 25%  and ≤ ± 35%                Rs.0.50 per kWh </a:t>
            </a:r>
            <a:r>
              <a:rPr lang="en-IN" sz="2400" i="1" dirty="0" err="1" smtClean="0">
                <a:solidFill>
                  <a:schemeClr val="tx1"/>
                </a:solidFill>
                <a:latin typeface="Calibri" pitchFamily="34" charset="0"/>
              </a:rPr>
              <a:t>upto</a:t>
            </a:r>
            <a:r>
              <a:rPr lang="en-IN" sz="2400" i="1" dirty="0" smtClean="0">
                <a:solidFill>
                  <a:schemeClr val="tx1"/>
                </a:solidFill>
                <a:latin typeface="Calibri" pitchFamily="34" charset="0"/>
              </a:rPr>
              <a:t> ± 25%             	                                                           +						Rs.1.00 per </a:t>
            </a:r>
            <a:r>
              <a:rPr lang="en-IN" sz="2400" i="1" dirty="0" err="1" smtClean="0">
                <a:solidFill>
                  <a:schemeClr val="tx1"/>
                </a:solidFill>
                <a:latin typeface="Calibri" pitchFamily="34" charset="0"/>
              </a:rPr>
              <a:t>kWH</a:t>
            </a:r>
            <a:r>
              <a:rPr lang="en-IN" sz="2400" i="1" dirty="0" smtClean="0">
                <a:solidFill>
                  <a:schemeClr val="tx1"/>
                </a:solidFill>
                <a:latin typeface="Calibri" pitchFamily="34" charset="0"/>
              </a:rPr>
              <a:t> for balance</a:t>
            </a:r>
          </a:p>
          <a:p>
            <a:pPr marL="0" indent="0">
              <a:buFont typeface="Wingdings 3" pitchFamily="18" charset="2"/>
              <a:buNone/>
            </a:pPr>
            <a:r>
              <a:rPr lang="en-IN" sz="2400" i="1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</a:p>
          <a:p>
            <a:pPr marL="0" indent="0">
              <a:buFont typeface="Wingdings 3" pitchFamily="18" charset="2"/>
              <a:buNone/>
            </a:pPr>
            <a:r>
              <a:rPr lang="en-IN" sz="2400" i="1" dirty="0" smtClean="0">
                <a:solidFill>
                  <a:schemeClr val="tx1"/>
                </a:solidFill>
                <a:latin typeface="Calibri" pitchFamily="34" charset="0"/>
              </a:rPr>
              <a:t>    &gt; ± 35% 						           	                                           Rs.0.50 per kWh </a:t>
            </a:r>
            <a:r>
              <a:rPr lang="en-IN" sz="2400" i="1" dirty="0" err="1" smtClean="0">
                <a:solidFill>
                  <a:schemeClr val="tx1"/>
                </a:solidFill>
                <a:latin typeface="Calibri" pitchFamily="34" charset="0"/>
              </a:rPr>
              <a:t>upto</a:t>
            </a:r>
            <a:r>
              <a:rPr lang="en-IN" sz="2400" i="1" dirty="0" smtClean="0">
                <a:solidFill>
                  <a:schemeClr val="tx1"/>
                </a:solidFill>
                <a:latin typeface="Calibri" pitchFamily="34" charset="0"/>
              </a:rPr>
              <a:t> ± 25%                      	                                                          +					</a:t>
            </a:r>
            <a:r>
              <a:rPr lang="en-IN" sz="2400" i="1" dirty="0" smtClean="0">
                <a:latin typeface="Calibri" pitchFamily="34" charset="0"/>
              </a:rPr>
              <a:t>              </a:t>
            </a:r>
            <a:r>
              <a:rPr lang="en-IN" sz="2400" i="1" dirty="0" smtClean="0">
                <a:solidFill>
                  <a:schemeClr val="tx1"/>
                </a:solidFill>
                <a:latin typeface="Calibri" pitchFamily="34" charset="0"/>
              </a:rPr>
              <a:t>Rs.1.00 per </a:t>
            </a:r>
            <a:r>
              <a:rPr lang="en-IN" sz="2400" i="1" dirty="0" err="1" smtClean="0">
                <a:solidFill>
                  <a:schemeClr val="tx1"/>
                </a:solidFill>
                <a:latin typeface="Calibri" pitchFamily="34" charset="0"/>
              </a:rPr>
              <a:t>kWH</a:t>
            </a:r>
            <a:r>
              <a:rPr lang="en-IN" sz="2400" i="1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en-IN" sz="2400" i="1" dirty="0" err="1" smtClean="0">
                <a:solidFill>
                  <a:schemeClr val="tx1"/>
                </a:solidFill>
                <a:latin typeface="Calibri" pitchFamily="34" charset="0"/>
              </a:rPr>
              <a:t>upto</a:t>
            </a:r>
            <a:r>
              <a:rPr lang="en-IN" sz="2400" i="1" dirty="0" smtClean="0">
                <a:solidFill>
                  <a:schemeClr val="tx1"/>
                </a:solidFill>
                <a:latin typeface="Calibri" pitchFamily="34" charset="0"/>
              </a:rPr>
              <a:t> ± 35%  					+</a:t>
            </a:r>
          </a:p>
          <a:p>
            <a:pPr marL="0" indent="0">
              <a:buFont typeface="Wingdings 3" pitchFamily="18" charset="2"/>
              <a:buNone/>
            </a:pPr>
            <a:r>
              <a:rPr lang="en-IN" sz="2400" i="1" dirty="0" smtClean="0">
                <a:solidFill>
                  <a:schemeClr val="tx1"/>
                </a:solidFill>
                <a:latin typeface="Calibri" pitchFamily="34" charset="0"/>
              </a:rPr>
              <a:t>			</a:t>
            </a:r>
            <a:r>
              <a:rPr lang="en-IN" sz="2400" i="1" dirty="0" smtClean="0">
                <a:latin typeface="Calibri" pitchFamily="34" charset="0"/>
              </a:rPr>
              <a:t>              </a:t>
            </a:r>
            <a:r>
              <a:rPr lang="en-IN" sz="2400" i="1" dirty="0" smtClean="0">
                <a:solidFill>
                  <a:schemeClr val="tx1"/>
                </a:solidFill>
                <a:latin typeface="Calibri" pitchFamily="34" charset="0"/>
              </a:rPr>
              <a:t>Rs.1.50 per </a:t>
            </a:r>
            <a:r>
              <a:rPr lang="en-IN" sz="2400" i="1" dirty="0" err="1" smtClean="0">
                <a:solidFill>
                  <a:schemeClr val="tx1"/>
                </a:solidFill>
                <a:latin typeface="Calibri" pitchFamily="34" charset="0"/>
              </a:rPr>
              <a:t>kWH</a:t>
            </a:r>
            <a:r>
              <a:rPr lang="en-IN" sz="2400" i="1" dirty="0" smtClean="0">
                <a:solidFill>
                  <a:schemeClr val="tx1"/>
                </a:solidFill>
                <a:latin typeface="Calibri" pitchFamily="34" charset="0"/>
              </a:rPr>
              <a:t> for balance</a:t>
            </a:r>
          </a:p>
          <a:p>
            <a:pPr marL="0" indent="0">
              <a:buFont typeface="Wingdings 3" pitchFamily="18" charset="2"/>
              <a:buNone/>
            </a:pPr>
            <a:endParaRPr lang="en-IN" sz="2400" i="1" dirty="0" smtClean="0">
              <a:solidFill>
                <a:schemeClr val="tx1"/>
              </a:solidFill>
              <a:latin typeface="Calibri" pitchFamily="34" charset="0"/>
            </a:endParaRPr>
          </a:p>
          <a:p>
            <a:pPr marL="0" indent="0">
              <a:buFont typeface="Wingdings 3" pitchFamily="18" charset="2"/>
              <a:buNone/>
            </a:pPr>
            <a:r>
              <a:rPr lang="en-IN" sz="2400" b="1" i="1" dirty="0" smtClean="0">
                <a:solidFill>
                  <a:srgbClr val="C00000"/>
                </a:solidFill>
                <a:latin typeface="Calibri" pitchFamily="34" charset="0"/>
              </a:rPr>
              <a:t>SLDC to maintain pool of DSM charges</a:t>
            </a:r>
          </a:p>
          <a:p>
            <a:pPr marL="457200" lvl="1" indent="0">
              <a:buFont typeface="Wingdings 3" pitchFamily="18" charset="2"/>
              <a:buNone/>
            </a:pPr>
            <a:endParaRPr lang="en-IN" sz="2000" i="1" dirty="0" smtClean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3399"/>
                </a:solidFill>
              </a:rPr>
              <a:t>Wind Deviation Trend</a:t>
            </a:r>
            <a:endParaRPr lang="en-US" dirty="0">
              <a:solidFill>
                <a:srgbClr val="003399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685801"/>
          <a:ext cx="9144000" cy="617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3399"/>
                </a:solidFill>
              </a:rPr>
              <a:t>Solar Deviation Trend</a:t>
            </a:r>
            <a:endParaRPr lang="en-US" dirty="0">
              <a:solidFill>
                <a:srgbClr val="003399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0" y="685800"/>
          <a:ext cx="8915400" cy="617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667000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i="1" dirty="0" smtClean="0">
                <a:solidFill>
                  <a:schemeClr val="accent5">
                    <a:lumMod val="50000"/>
                  </a:schemeClr>
                </a:solidFill>
                <a:latin typeface="Algerian" pitchFamily="82" charset="0"/>
              </a:rPr>
              <a:t>Thank You</a:t>
            </a:r>
            <a:endParaRPr lang="en-US" sz="5400" i="1" dirty="0">
              <a:solidFill>
                <a:schemeClr val="accent5">
                  <a:lumMod val="50000"/>
                </a:schemeClr>
              </a:solidFill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</a:rPr>
              <a:t>NCEP Details-KARNATAKA</a:t>
            </a:r>
            <a:endParaRPr lang="en-US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half" idx="2"/>
          </p:nvPr>
        </p:nvGraphicFramePr>
        <p:xfrm>
          <a:off x="457200" y="838199"/>
          <a:ext cx="3886200" cy="51193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1295400"/>
                <a:gridCol w="1295400"/>
              </a:tblGrid>
              <a:tr h="1143001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4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NCEP</a:t>
                      </a:r>
                    </a:p>
                    <a:p>
                      <a:pPr algn="ctr" rtl="0" fontAlgn="t"/>
                      <a:r>
                        <a:rPr lang="en-US" sz="24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TYPE </a:t>
                      </a:r>
                      <a:endParaRPr lang="en-US" sz="24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4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No. of Plants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Installed </a:t>
                      </a:r>
                      <a:r>
                        <a:rPr lang="en-US" sz="24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Capacity</a:t>
                      </a:r>
                    </a:p>
                    <a:p>
                      <a:pPr algn="ctr" rtl="0" fontAlgn="t"/>
                      <a:r>
                        <a:rPr lang="en-US" sz="24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(</a:t>
                      </a:r>
                      <a:r>
                        <a:rPr lang="en-US" sz="2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MW) </a:t>
                      </a:r>
                    </a:p>
                  </a:txBody>
                  <a:tcPr marL="0" marR="0" marT="0" marB="0"/>
                </a:tc>
              </a:tr>
              <a:tr h="648970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Mini Hydel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815.085</a:t>
                      </a:r>
                    </a:p>
                  </a:txBody>
                  <a:tcPr marL="0" marR="0" marT="0" marB="0"/>
                </a:tc>
              </a:tr>
              <a:tr h="648970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Biomass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136.86</a:t>
                      </a:r>
                    </a:p>
                  </a:txBody>
                  <a:tcPr marL="0" marR="0" marT="0" marB="0"/>
                </a:tc>
              </a:tr>
              <a:tr h="648970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Co-gen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1520</a:t>
                      </a:r>
                    </a:p>
                  </a:txBody>
                  <a:tcPr marL="0" marR="0" marT="0" marB="0"/>
                </a:tc>
              </a:tr>
              <a:tr h="648970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Solar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284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4848.56</a:t>
                      </a:r>
                    </a:p>
                  </a:txBody>
                  <a:tcPr marL="0" marR="0" marT="0" marB="0"/>
                </a:tc>
              </a:tr>
              <a:tr h="648970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Wind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4419.695</a:t>
                      </a:r>
                    </a:p>
                  </a:txBody>
                  <a:tcPr marL="0" marR="0" marT="0" marB="0"/>
                </a:tc>
              </a:tr>
              <a:tr h="648970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 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549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2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11740.2</a:t>
                      </a:r>
                    </a:p>
                  </a:txBody>
                  <a:tcPr marL="0" marR="0" marT="0" marB="0"/>
                </a:tc>
              </a:tr>
            </a:tbl>
          </a:graphicData>
        </a:graphic>
      </p:graphicFrame>
      <p:graphicFrame>
        <p:nvGraphicFramePr>
          <p:cNvPr id="9" name="Chart 8"/>
          <p:cNvGraphicFramePr/>
          <p:nvPr/>
        </p:nvGraphicFramePr>
        <p:xfrm>
          <a:off x="4343400" y="838200"/>
          <a:ext cx="45720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1401762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</a:rPr>
              <a:t>Wind &amp; Solar Installed Capacity Details</a:t>
            </a:r>
            <a:br>
              <a:rPr lang="en-US" sz="36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</a:t>
            </a:r>
            <a:r>
              <a:rPr lang="en-US" sz="3100" dirty="0" smtClean="0">
                <a:solidFill>
                  <a:schemeClr val="accent3">
                    <a:lumMod val="50000"/>
                  </a:schemeClr>
                </a:solidFill>
              </a:rPr>
              <a:t>-Voltage wise Capacity</a:t>
            </a:r>
            <a:endParaRPr lang="en-US" sz="3100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half" idx="2"/>
          </p:nvPr>
        </p:nvGraphicFramePr>
        <p:xfrm>
          <a:off x="-1" y="2209800"/>
          <a:ext cx="9144002" cy="215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0405"/>
                <a:gridCol w="859796"/>
                <a:gridCol w="1066800"/>
                <a:gridCol w="1066800"/>
                <a:gridCol w="914400"/>
                <a:gridCol w="762000"/>
                <a:gridCol w="1143000"/>
                <a:gridCol w="1295400"/>
                <a:gridCol w="1295401"/>
              </a:tblGrid>
              <a:tr h="83820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NCEP Type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220kV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110kV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66kV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33kV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11kV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Total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SCADA connected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%SCADA integrated</a:t>
                      </a:r>
                      <a:endParaRPr lang="en-US" sz="1800" dirty="0"/>
                    </a:p>
                  </a:txBody>
                  <a:tcPr/>
                </a:tc>
              </a:tr>
              <a:tr h="65878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Solar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1354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1524.675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1473.88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230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266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4848.56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4409.55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90.95</a:t>
                      </a:r>
                      <a:endParaRPr lang="en-US" sz="2000" dirty="0"/>
                    </a:p>
                  </a:txBody>
                  <a:tcPr/>
                </a:tc>
              </a:tr>
              <a:tr h="65878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Wind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1855.9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1306.65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966.395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269.61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21.14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4419.695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4398.895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99.53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011738" y="3667126"/>
            <a:ext cx="431800" cy="663575"/>
            <a:chOff x="4303" y="1717"/>
            <a:chExt cx="304" cy="509"/>
          </a:xfrm>
        </p:grpSpPr>
        <p:sp>
          <p:nvSpPr>
            <p:cNvPr id="23267" name="Freeform 4"/>
            <p:cNvSpPr>
              <a:spLocks/>
            </p:cNvSpPr>
            <p:nvPr/>
          </p:nvSpPr>
          <p:spPr bwMode="auto">
            <a:xfrm>
              <a:off x="4356" y="1722"/>
              <a:ext cx="168" cy="303"/>
            </a:xfrm>
            <a:custGeom>
              <a:avLst/>
              <a:gdLst>
                <a:gd name="T0" fmla="*/ 0 w 168"/>
                <a:gd name="T1" fmla="*/ 302 h 303"/>
                <a:gd name="T2" fmla="*/ 3 w 168"/>
                <a:gd name="T3" fmla="*/ 291 h 303"/>
                <a:gd name="T4" fmla="*/ 5 w 168"/>
                <a:gd name="T5" fmla="*/ 280 h 303"/>
                <a:gd name="T6" fmla="*/ 7 w 168"/>
                <a:gd name="T7" fmla="*/ 269 h 303"/>
                <a:gd name="T8" fmla="*/ 11 w 168"/>
                <a:gd name="T9" fmla="*/ 259 h 303"/>
                <a:gd name="T10" fmla="*/ 11 w 168"/>
                <a:gd name="T11" fmla="*/ 250 h 303"/>
                <a:gd name="T12" fmla="*/ 16 w 168"/>
                <a:gd name="T13" fmla="*/ 240 h 303"/>
                <a:gd name="T14" fmla="*/ 20 w 168"/>
                <a:gd name="T15" fmla="*/ 229 h 303"/>
                <a:gd name="T16" fmla="*/ 24 w 168"/>
                <a:gd name="T17" fmla="*/ 219 h 303"/>
                <a:gd name="T18" fmla="*/ 27 w 168"/>
                <a:gd name="T19" fmla="*/ 210 h 303"/>
                <a:gd name="T20" fmla="*/ 32 w 168"/>
                <a:gd name="T21" fmla="*/ 198 h 303"/>
                <a:gd name="T22" fmla="*/ 34 w 168"/>
                <a:gd name="T23" fmla="*/ 190 h 303"/>
                <a:gd name="T24" fmla="*/ 38 w 168"/>
                <a:gd name="T25" fmla="*/ 179 h 303"/>
                <a:gd name="T26" fmla="*/ 45 w 168"/>
                <a:gd name="T27" fmla="*/ 170 h 303"/>
                <a:gd name="T28" fmla="*/ 49 w 168"/>
                <a:gd name="T29" fmla="*/ 162 h 303"/>
                <a:gd name="T30" fmla="*/ 54 w 168"/>
                <a:gd name="T31" fmla="*/ 151 h 303"/>
                <a:gd name="T32" fmla="*/ 59 w 168"/>
                <a:gd name="T33" fmla="*/ 140 h 303"/>
                <a:gd name="T34" fmla="*/ 66 w 168"/>
                <a:gd name="T35" fmla="*/ 132 h 303"/>
                <a:gd name="T36" fmla="*/ 70 w 168"/>
                <a:gd name="T37" fmla="*/ 123 h 303"/>
                <a:gd name="T38" fmla="*/ 75 w 168"/>
                <a:gd name="T39" fmla="*/ 113 h 303"/>
                <a:gd name="T40" fmla="*/ 82 w 168"/>
                <a:gd name="T41" fmla="*/ 103 h 303"/>
                <a:gd name="T42" fmla="*/ 88 w 168"/>
                <a:gd name="T43" fmla="*/ 95 h 303"/>
                <a:gd name="T44" fmla="*/ 95 w 168"/>
                <a:gd name="T45" fmla="*/ 87 h 303"/>
                <a:gd name="T46" fmla="*/ 99 w 168"/>
                <a:gd name="T47" fmla="*/ 75 h 303"/>
                <a:gd name="T48" fmla="*/ 115 w 168"/>
                <a:gd name="T49" fmla="*/ 59 h 303"/>
                <a:gd name="T50" fmla="*/ 122 w 168"/>
                <a:gd name="T51" fmla="*/ 49 h 303"/>
                <a:gd name="T52" fmla="*/ 127 w 168"/>
                <a:gd name="T53" fmla="*/ 41 h 303"/>
                <a:gd name="T54" fmla="*/ 136 w 168"/>
                <a:gd name="T55" fmla="*/ 33 h 303"/>
                <a:gd name="T56" fmla="*/ 149 w 168"/>
                <a:gd name="T57" fmla="*/ 15 h 303"/>
                <a:gd name="T58" fmla="*/ 158 w 168"/>
                <a:gd name="T59" fmla="*/ 9 h 303"/>
                <a:gd name="T60" fmla="*/ 167 w 168"/>
                <a:gd name="T61" fmla="*/ 0 h 303"/>
                <a:gd name="T62" fmla="*/ 163 w 168"/>
                <a:gd name="T63" fmla="*/ 0 h 30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68"/>
                <a:gd name="T97" fmla="*/ 0 h 303"/>
                <a:gd name="T98" fmla="*/ 168 w 168"/>
                <a:gd name="T99" fmla="*/ 303 h 30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68" h="303">
                  <a:moveTo>
                    <a:pt x="0" y="302"/>
                  </a:moveTo>
                  <a:lnTo>
                    <a:pt x="3" y="291"/>
                  </a:lnTo>
                  <a:lnTo>
                    <a:pt x="5" y="280"/>
                  </a:lnTo>
                  <a:lnTo>
                    <a:pt x="7" y="269"/>
                  </a:lnTo>
                  <a:lnTo>
                    <a:pt x="11" y="259"/>
                  </a:lnTo>
                  <a:lnTo>
                    <a:pt x="11" y="250"/>
                  </a:lnTo>
                  <a:lnTo>
                    <a:pt x="16" y="240"/>
                  </a:lnTo>
                  <a:lnTo>
                    <a:pt x="20" y="229"/>
                  </a:lnTo>
                  <a:lnTo>
                    <a:pt x="24" y="219"/>
                  </a:lnTo>
                  <a:lnTo>
                    <a:pt x="27" y="210"/>
                  </a:lnTo>
                  <a:lnTo>
                    <a:pt x="32" y="198"/>
                  </a:lnTo>
                  <a:lnTo>
                    <a:pt x="34" y="190"/>
                  </a:lnTo>
                  <a:lnTo>
                    <a:pt x="38" y="179"/>
                  </a:lnTo>
                  <a:lnTo>
                    <a:pt x="45" y="170"/>
                  </a:lnTo>
                  <a:lnTo>
                    <a:pt x="49" y="162"/>
                  </a:lnTo>
                  <a:lnTo>
                    <a:pt x="54" y="151"/>
                  </a:lnTo>
                  <a:lnTo>
                    <a:pt x="59" y="140"/>
                  </a:lnTo>
                  <a:lnTo>
                    <a:pt x="66" y="132"/>
                  </a:lnTo>
                  <a:lnTo>
                    <a:pt x="70" y="123"/>
                  </a:lnTo>
                  <a:lnTo>
                    <a:pt x="75" y="113"/>
                  </a:lnTo>
                  <a:lnTo>
                    <a:pt x="82" y="103"/>
                  </a:lnTo>
                  <a:lnTo>
                    <a:pt x="88" y="95"/>
                  </a:lnTo>
                  <a:lnTo>
                    <a:pt x="95" y="87"/>
                  </a:lnTo>
                  <a:lnTo>
                    <a:pt x="99" y="75"/>
                  </a:lnTo>
                  <a:lnTo>
                    <a:pt x="115" y="59"/>
                  </a:lnTo>
                  <a:lnTo>
                    <a:pt x="122" y="49"/>
                  </a:lnTo>
                  <a:lnTo>
                    <a:pt x="127" y="41"/>
                  </a:lnTo>
                  <a:lnTo>
                    <a:pt x="136" y="33"/>
                  </a:lnTo>
                  <a:lnTo>
                    <a:pt x="149" y="15"/>
                  </a:lnTo>
                  <a:lnTo>
                    <a:pt x="158" y="9"/>
                  </a:lnTo>
                  <a:lnTo>
                    <a:pt x="167" y="0"/>
                  </a:lnTo>
                  <a:lnTo>
                    <a:pt x="163" y="0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268" name="Freeform 5"/>
            <p:cNvSpPr>
              <a:spLocks/>
            </p:cNvSpPr>
            <p:nvPr/>
          </p:nvSpPr>
          <p:spPr bwMode="auto">
            <a:xfrm>
              <a:off x="4512" y="1717"/>
              <a:ext cx="26" cy="173"/>
            </a:xfrm>
            <a:custGeom>
              <a:avLst/>
              <a:gdLst>
                <a:gd name="T0" fmla="*/ 21 w 26"/>
                <a:gd name="T1" fmla="*/ 2 h 173"/>
                <a:gd name="T2" fmla="*/ 21 w 26"/>
                <a:gd name="T3" fmla="*/ 0 h 173"/>
                <a:gd name="T4" fmla="*/ 21 w 26"/>
                <a:gd name="T5" fmla="*/ 4 h 173"/>
                <a:gd name="T6" fmla="*/ 23 w 26"/>
                <a:gd name="T7" fmla="*/ 14 h 173"/>
                <a:gd name="T8" fmla="*/ 25 w 26"/>
                <a:gd name="T9" fmla="*/ 18 h 173"/>
                <a:gd name="T10" fmla="*/ 25 w 26"/>
                <a:gd name="T11" fmla="*/ 90 h 173"/>
                <a:gd name="T12" fmla="*/ 23 w 26"/>
                <a:gd name="T13" fmla="*/ 96 h 173"/>
                <a:gd name="T14" fmla="*/ 21 w 26"/>
                <a:gd name="T15" fmla="*/ 101 h 173"/>
                <a:gd name="T16" fmla="*/ 21 w 26"/>
                <a:gd name="T17" fmla="*/ 119 h 173"/>
                <a:gd name="T18" fmla="*/ 19 w 26"/>
                <a:gd name="T19" fmla="*/ 125 h 173"/>
                <a:gd name="T20" fmla="*/ 17 w 26"/>
                <a:gd name="T21" fmla="*/ 132 h 173"/>
                <a:gd name="T22" fmla="*/ 15 w 26"/>
                <a:gd name="T23" fmla="*/ 136 h 173"/>
                <a:gd name="T24" fmla="*/ 12 w 26"/>
                <a:gd name="T25" fmla="*/ 143 h 173"/>
                <a:gd name="T26" fmla="*/ 10 w 26"/>
                <a:gd name="T27" fmla="*/ 146 h 173"/>
                <a:gd name="T28" fmla="*/ 7 w 26"/>
                <a:gd name="T29" fmla="*/ 153 h 173"/>
                <a:gd name="T30" fmla="*/ 5 w 26"/>
                <a:gd name="T31" fmla="*/ 160 h 173"/>
                <a:gd name="T32" fmla="*/ 3 w 26"/>
                <a:gd name="T33" fmla="*/ 165 h 173"/>
                <a:gd name="T34" fmla="*/ 0 w 26"/>
                <a:gd name="T35" fmla="*/ 172 h 173"/>
                <a:gd name="T36" fmla="*/ 0 w 26"/>
                <a:gd name="T37" fmla="*/ 169 h 17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6"/>
                <a:gd name="T58" fmla="*/ 0 h 173"/>
                <a:gd name="T59" fmla="*/ 26 w 26"/>
                <a:gd name="T60" fmla="*/ 173 h 17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6" h="173">
                  <a:moveTo>
                    <a:pt x="21" y="2"/>
                  </a:moveTo>
                  <a:lnTo>
                    <a:pt x="21" y="0"/>
                  </a:lnTo>
                  <a:lnTo>
                    <a:pt x="21" y="4"/>
                  </a:lnTo>
                  <a:lnTo>
                    <a:pt x="23" y="14"/>
                  </a:lnTo>
                  <a:lnTo>
                    <a:pt x="25" y="18"/>
                  </a:lnTo>
                  <a:lnTo>
                    <a:pt x="25" y="90"/>
                  </a:lnTo>
                  <a:lnTo>
                    <a:pt x="23" y="96"/>
                  </a:lnTo>
                  <a:lnTo>
                    <a:pt x="21" y="101"/>
                  </a:lnTo>
                  <a:lnTo>
                    <a:pt x="21" y="119"/>
                  </a:lnTo>
                  <a:lnTo>
                    <a:pt x="19" y="125"/>
                  </a:lnTo>
                  <a:lnTo>
                    <a:pt x="17" y="132"/>
                  </a:lnTo>
                  <a:lnTo>
                    <a:pt x="15" y="136"/>
                  </a:lnTo>
                  <a:lnTo>
                    <a:pt x="12" y="143"/>
                  </a:lnTo>
                  <a:lnTo>
                    <a:pt x="10" y="146"/>
                  </a:lnTo>
                  <a:lnTo>
                    <a:pt x="7" y="153"/>
                  </a:lnTo>
                  <a:lnTo>
                    <a:pt x="5" y="160"/>
                  </a:lnTo>
                  <a:lnTo>
                    <a:pt x="3" y="165"/>
                  </a:lnTo>
                  <a:lnTo>
                    <a:pt x="0" y="172"/>
                  </a:lnTo>
                  <a:lnTo>
                    <a:pt x="0" y="169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4303" y="1727"/>
              <a:ext cx="304" cy="499"/>
              <a:chOff x="4303" y="1727"/>
              <a:chExt cx="304" cy="499"/>
            </a:xfrm>
          </p:grpSpPr>
          <p:sp>
            <p:nvSpPr>
              <p:cNvPr id="23270" name="Freeform 7"/>
              <p:cNvSpPr>
                <a:spLocks/>
              </p:cNvSpPr>
              <p:nvPr/>
            </p:nvSpPr>
            <p:spPr bwMode="auto">
              <a:xfrm>
                <a:off x="4498" y="1889"/>
                <a:ext cx="88" cy="105"/>
              </a:xfrm>
              <a:custGeom>
                <a:avLst/>
                <a:gdLst>
                  <a:gd name="T0" fmla="*/ 48 w 88"/>
                  <a:gd name="T1" fmla="*/ 0 h 105"/>
                  <a:gd name="T2" fmla="*/ 60 w 88"/>
                  <a:gd name="T3" fmla="*/ 2 h 105"/>
                  <a:gd name="T4" fmla="*/ 62 w 88"/>
                  <a:gd name="T5" fmla="*/ 7 h 105"/>
                  <a:gd name="T6" fmla="*/ 77 w 88"/>
                  <a:gd name="T7" fmla="*/ 19 h 105"/>
                  <a:gd name="T8" fmla="*/ 79 w 88"/>
                  <a:gd name="T9" fmla="*/ 21 h 105"/>
                  <a:gd name="T10" fmla="*/ 82 w 88"/>
                  <a:gd name="T11" fmla="*/ 22 h 105"/>
                  <a:gd name="T12" fmla="*/ 82 w 88"/>
                  <a:gd name="T13" fmla="*/ 24 h 105"/>
                  <a:gd name="T14" fmla="*/ 85 w 88"/>
                  <a:gd name="T15" fmla="*/ 33 h 105"/>
                  <a:gd name="T16" fmla="*/ 87 w 88"/>
                  <a:gd name="T17" fmla="*/ 38 h 105"/>
                  <a:gd name="T18" fmla="*/ 85 w 88"/>
                  <a:gd name="T19" fmla="*/ 69 h 105"/>
                  <a:gd name="T20" fmla="*/ 82 w 88"/>
                  <a:gd name="T21" fmla="*/ 71 h 105"/>
                  <a:gd name="T22" fmla="*/ 82 w 88"/>
                  <a:gd name="T23" fmla="*/ 80 h 105"/>
                  <a:gd name="T24" fmla="*/ 79 w 88"/>
                  <a:gd name="T25" fmla="*/ 82 h 105"/>
                  <a:gd name="T26" fmla="*/ 77 w 88"/>
                  <a:gd name="T27" fmla="*/ 86 h 105"/>
                  <a:gd name="T28" fmla="*/ 66 w 88"/>
                  <a:gd name="T29" fmla="*/ 98 h 105"/>
                  <a:gd name="T30" fmla="*/ 60 w 88"/>
                  <a:gd name="T31" fmla="*/ 101 h 105"/>
                  <a:gd name="T32" fmla="*/ 48 w 88"/>
                  <a:gd name="T33" fmla="*/ 104 h 105"/>
                  <a:gd name="T34" fmla="*/ 39 w 88"/>
                  <a:gd name="T35" fmla="*/ 101 h 105"/>
                  <a:gd name="T36" fmla="*/ 25 w 88"/>
                  <a:gd name="T37" fmla="*/ 98 h 105"/>
                  <a:gd name="T38" fmla="*/ 10 w 88"/>
                  <a:gd name="T39" fmla="*/ 89 h 105"/>
                  <a:gd name="T40" fmla="*/ 8 w 88"/>
                  <a:gd name="T41" fmla="*/ 84 h 105"/>
                  <a:gd name="T42" fmla="*/ 5 w 88"/>
                  <a:gd name="T43" fmla="*/ 77 h 105"/>
                  <a:gd name="T44" fmla="*/ 3 w 88"/>
                  <a:gd name="T45" fmla="*/ 67 h 105"/>
                  <a:gd name="T46" fmla="*/ 0 w 88"/>
                  <a:gd name="T47" fmla="*/ 65 h 105"/>
                  <a:gd name="T48" fmla="*/ 3 w 88"/>
                  <a:gd name="T49" fmla="*/ 43 h 105"/>
                  <a:gd name="T50" fmla="*/ 5 w 88"/>
                  <a:gd name="T51" fmla="*/ 38 h 105"/>
                  <a:gd name="T52" fmla="*/ 8 w 88"/>
                  <a:gd name="T53" fmla="*/ 24 h 105"/>
                  <a:gd name="T54" fmla="*/ 10 w 88"/>
                  <a:gd name="T55" fmla="*/ 21 h 105"/>
                  <a:gd name="T56" fmla="*/ 21 w 88"/>
                  <a:gd name="T57" fmla="*/ 7 h 105"/>
                  <a:gd name="T58" fmla="*/ 27 w 88"/>
                  <a:gd name="T59" fmla="*/ 4 h 105"/>
                  <a:gd name="T60" fmla="*/ 30 w 88"/>
                  <a:gd name="T61" fmla="*/ 2 h 105"/>
                  <a:gd name="T62" fmla="*/ 39 w 88"/>
                  <a:gd name="T63" fmla="*/ 0 h 105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88"/>
                  <a:gd name="T97" fmla="*/ 0 h 105"/>
                  <a:gd name="T98" fmla="*/ 88 w 88"/>
                  <a:gd name="T99" fmla="*/ 105 h 105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88" h="105">
                    <a:moveTo>
                      <a:pt x="44" y="0"/>
                    </a:moveTo>
                    <a:lnTo>
                      <a:pt x="48" y="0"/>
                    </a:lnTo>
                    <a:lnTo>
                      <a:pt x="50" y="2"/>
                    </a:lnTo>
                    <a:lnTo>
                      <a:pt x="60" y="2"/>
                    </a:lnTo>
                    <a:lnTo>
                      <a:pt x="60" y="4"/>
                    </a:lnTo>
                    <a:lnTo>
                      <a:pt x="62" y="7"/>
                    </a:lnTo>
                    <a:lnTo>
                      <a:pt x="66" y="9"/>
                    </a:lnTo>
                    <a:lnTo>
                      <a:pt x="77" y="19"/>
                    </a:lnTo>
                    <a:lnTo>
                      <a:pt x="77" y="21"/>
                    </a:lnTo>
                    <a:lnTo>
                      <a:pt x="79" y="21"/>
                    </a:lnTo>
                    <a:lnTo>
                      <a:pt x="79" y="22"/>
                    </a:lnTo>
                    <a:lnTo>
                      <a:pt x="82" y="22"/>
                    </a:lnTo>
                    <a:lnTo>
                      <a:pt x="82" y="24"/>
                    </a:lnTo>
                    <a:lnTo>
                      <a:pt x="82" y="33"/>
                    </a:lnTo>
                    <a:lnTo>
                      <a:pt x="85" y="33"/>
                    </a:lnTo>
                    <a:lnTo>
                      <a:pt x="85" y="38"/>
                    </a:lnTo>
                    <a:lnTo>
                      <a:pt x="87" y="38"/>
                    </a:lnTo>
                    <a:lnTo>
                      <a:pt x="87" y="67"/>
                    </a:lnTo>
                    <a:lnTo>
                      <a:pt x="85" y="69"/>
                    </a:lnTo>
                    <a:lnTo>
                      <a:pt x="85" y="71"/>
                    </a:lnTo>
                    <a:lnTo>
                      <a:pt x="82" y="71"/>
                    </a:lnTo>
                    <a:lnTo>
                      <a:pt x="82" y="77"/>
                    </a:lnTo>
                    <a:lnTo>
                      <a:pt x="82" y="80"/>
                    </a:lnTo>
                    <a:lnTo>
                      <a:pt x="82" y="82"/>
                    </a:lnTo>
                    <a:lnTo>
                      <a:pt x="79" y="82"/>
                    </a:lnTo>
                    <a:lnTo>
                      <a:pt x="79" y="84"/>
                    </a:lnTo>
                    <a:lnTo>
                      <a:pt x="77" y="86"/>
                    </a:lnTo>
                    <a:lnTo>
                      <a:pt x="77" y="89"/>
                    </a:lnTo>
                    <a:lnTo>
                      <a:pt x="66" y="98"/>
                    </a:lnTo>
                    <a:lnTo>
                      <a:pt x="62" y="98"/>
                    </a:lnTo>
                    <a:lnTo>
                      <a:pt x="60" y="101"/>
                    </a:lnTo>
                    <a:lnTo>
                      <a:pt x="50" y="101"/>
                    </a:lnTo>
                    <a:lnTo>
                      <a:pt x="48" y="104"/>
                    </a:lnTo>
                    <a:lnTo>
                      <a:pt x="39" y="104"/>
                    </a:lnTo>
                    <a:lnTo>
                      <a:pt x="39" y="101"/>
                    </a:lnTo>
                    <a:lnTo>
                      <a:pt x="27" y="101"/>
                    </a:lnTo>
                    <a:lnTo>
                      <a:pt x="25" y="98"/>
                    </a:lnTo>
                    <a:lnTo>
                      <a:pt x="21" y="98"/>
                    </a:lnTo>
                    <a:lnTo>
                      <a:pt x="10" y="89"/>
                    </a:lnTo>
                    <a:lnTo>
                      <a:pt x="10" y="86"/>
                    </a:lnTo>
                    <a:lnTo>
                      <a:pt x="8" y="84"/>
                    </a:lnTo>
                    <a:lnTo>
                      <a:pt x="8" y="80"/>
                    </a:lnTo>
                    <a:lnTo>
                      <a:pt x="5" y="77"/>
                    </a:lnTo>
                    <a:lnTo>
                      <a:pt x="5" y="69"/>
                    </a:lnTo>
                    <a:lnTo>
                      <a:pt x="3" y="67"/>
                    </a:lnTo>
                    <a:lnTo>
                      <a:pt x="3" y="65"/>
                    </a:lnTo>
                    <a:lnTo>
                      <a:pt x="0" y="65"/>
                    </a:lnTo>
                    <a:lnTo>
                      <a:pt x="0" y="43"/>
                    </a:lnTo>
                    <a:lnTo>
                      <a:pt x="3" y="43"/>
                    </a:lnTo>
                    <a:lnTo>
                      <a:pt x="3" y="38"/>
                    </a:lnTo>
                    <a:lnTo>
                      <a:pt x="5" y="38"/>
                    </a:lnTo>
                    <a:lnTo>
                      <a:pt x="5" y="24"/>
                    </a:lnTo>
                    <a:lnTo>
                      <a:pt x="8" y="24"/>
                    </a:lnTo>
                    <a:lnTo>
                      <a:pt x="8" y="21"/>
                    </a:lnTo>
                    <a:lnTo>
                      <a:pt x="10" y="21"/>
                    </a:lnTo>
                    <a:lnTo>
                      <a:pt x="10" y="19"/>
                    </a:lnTo>
                    <a:lnTo>
                      <a:pt x="21" y="7"/>
                    </a:lnTo>
                    <a:lnTo>
                      <a:pt x="25" y="7"/>
                    </a:lnTo>
                    <a:lnTo>
                      <a:pt x="27" y="4"/>
                    </a:lnTo>
                    <a:lnTo>
                      <a:pt x="30" y="4"/>
                    </a:lnTo>
                    <a:lnTo>
                      <a:pt x="30" y="2"/>
                    </a:lnTo>
                    <a:lnTo>
                      <a:pt x="39" y="2"/>
                    </a:lnTo>
                    <a:lnTo>
                      <a:pt x="39" y="0"/>
                    </a:lnTo>
                    <a:lnTo>
                      <a:pt x="44" y="0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271" name="Freeform 8"/>
              <p:cNvSpPr>
                <a:spLocks/>
              </p:cNvSpPr>
              <p:nvPr/>
            </p:nvSpPr>
            <p:spPr bwMode="auto">
              <a:xfrm>
                <a:off x="4307" y="2140"/>
                <a:ext cx="295" cy="49"/>
              </a:xfrm>
              <a:custGeom>
                <a:avLst/>
                <a:gdLst>
                  <a:gd name="T0" fmla="*/ 294 w 295"/>
                  <a:gd name="T1" fmla="*/ 48 h 49"/>
                  <a:gd name="T2" fmla="*/ 5 w 295"/>
                  <a:gd name="T3" fmla="*/ 48 h 49"/>
                  <a:gd name="T4" fmla="*/ 5 w 295"/>
                  <a:gd name="T5" fmla="*/ 0 h 49"/>
                  <a:gd name="T6" fmla="*/ 0 w 295"/>
                  <a:gd name="T7" fmla="*/ 0 h 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5"/>
                  <a:gd name="T13" fmla="*/ 0 h 49"/>
                  <a:gd name="T14" fmla="*/ 295 w 295"/>
                  <a:gd name="T15" fmla="*/ 49 h 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5" h="49">
                    <a:moveTo>
                      <a:pt x="294" y="48"/>
                    </a:moveTo>
                    <a:lnTo>
                      <a:pt x="5" y="48"/>
                    </a:ln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272" name="Freeform 9"/>
              <p:cNvSpPr>
                <a:spLocks/>
              </p:cNvSpPr>
              <p:nvPr/>
            </p:nvSpPr>
            <p:spPr bwMode="auto">
              <a:xfrm>
                <a:off x="4310" y="2148"/>
                <a:ext cx="33" cy="1"/>
              </a:xfrm>
              <a:custGeom>
                <a:avLst/>
                <a:gdLst>
                  <a:gd name="T0" fmla="*/ 0 w 33"/>
                  <a:gd name="T1" fmla="*/ 0 h 1"/>
                  <a:gd name="T2" fmla="*/ 32 w 33"/>
                  <a:gd name="T3" fmla="*/ 0 h 1"/>
                  <a:gd name="T4" fmla="*/ 30 w 3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3"/>
                  <a:gd name="T10" fmla="*/ 0 h 1"/>
                  <a:gd name="T11" fmla="*/ 33 w 3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3" h="1">
                    <a:moveTo>
                      <a:pt x="0" y="0"/>
                    </a:moveTo>
                    <a:lnTo>
                      <a:pt x="32" y="0"/>
                    </a:lnTo>
                    <a:lnTo>
                      <a:pt x="30" y="0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273" name="Freeform 10"/>
              <p:cNvSpPr>
                <a:spLocks/>
              </p:cNvSpPr>
              <p:nvPr/>
            </p:nvSpPr>
            <p:spPr bwMode="auto">
              <a:xfrm>
                <a:off x="4310" y="2172"/>
                <a:ext cx="235" cy="1"/>
              </a:xfrm>
              <a:custGeom>
                <a:avLst/>
                <a:gdLst>
                  <a:gd name="T0" fmla="*/ 0 w 235"/>
                  <a:gd name="T1" fmla="*/ 0 h 1"/>
                  <a:gd name="T2" fmla="*/ 234 w 235"/>
                  <a:gd name="T3" fmla="*/ 0 h 1"/>
                  <a:gd name="T4" fmla="*/ 232 w 235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35"/>
                  <a:gd name="T10" fmla="*/ 0 h 1"/>
                  <a:gd name="T11" fmla="*/ 235 w 235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5" h="1">
                    <a:moveTo>
                      <a:pt x="0" y="0"/>
                    </a:moveTo>
                    <a:lnTo>
                      <a:pt x="234" y="0"/>
                    </a:lnTo>
                    <a:lnTo>
                      <a:pt x="232" y="0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274" name="Freeform 11"/>
              <p:cNvSpPr>
                <a:spLocks/>
              </p:cNvSpPr>
              <p:nvPr/>
            </p:nvSpPr>
            <p:spPr bwMode="auto">
              <a:xfrm>
                <a:off x="4310" y="2179"/>
                <a:ext cx="292" cy="47"/>
              </a:xfrm>
              <a:custGeom>
                <a:avLst/>
                <a:gdLst>
                  <a:gd name="T0" fmla="*/ 0 w 292"/>
                  <a:gd name="T1" fmla="*/ 0 h 47"/>
                  <a:gd name="T2" fmla="*/ 0 w 292"/>
                  <a:gd name="T3" fmla="*/ 46 h 47"/>
                  <a:gd name="T4" fmla="*/ 291 w 292"/>
                  <a:gd name="T5" fmla="*/ 46 h 47"/>
                  <a:gd name="T6" fmla="*/ 0 60000 65536"/>
                  <a:gd name="T7" fmla="*/ 0 60000 65536"/>
                  <a:gd name="T8" fmla="*/ 0 60000 65536"/>
                  <a:gd name="T9" fmla="*/ 0 w 292"/>
                  <a:gd name="T10" fmla="*/ 0 h 47"/>
                  <a:gd name="T11" fmla="*/ 292 w 292"/>
                  <a:gd name="T12" fmla="*/ 47 h 4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92" h="47">
                    <a:moveTo>
                      <a:pt x="0" y="0"/>
                    </a:moveTo>
                    <a:lnTo>
                      <a:pt x="0" y="46"/>
                    </a:lnTo>
                    <a:lnTo>
                      <a:pt x="291" y="46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275" name="Freeform 12"/>
              <p:cNvSpPr>
                <a:spLocks/>
              </p:cNvSpPr>
              <p:nvPr/>
            </p:nvSpPr>
            <p:spPr bwMode="auto">
              <a:xfrm>
                <a:off x="4512" y="2095"/>
                <a:ext cx="33" cy="1"/>
              </a:xfrm>
              <a:custGeom>
                <a:avLst/>
                <a:gdLst>
                  <a:gd name="T0" fmla="*/ 0 w 33"/>
                  <a:gd name="T1" fmla="*/ 0 h 1"/>
                  <a:gd name="T2" fmla="*/ 32 w 33"/>
                  <a:gd name="T3" fmla="*/ 0 h 1"/>
                  <a:gd name="T4" fmla="*/ 30 w 3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3"/>
                  <a:gd name="T10" fmla="*/ 0 h 1"/>
                  <a:gd name="T11" fmla="*/ 33 w 3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3" h="1">
                    <a:moveTo>
                      <a:pt x="0" y="0"/>
                    </a:moveTo>
                    <a:lnTo>
                      <a:pt x="32" y="0"/>
                    </a:lnTo>
                    <a:lnTo>
                      <a:pt x="30" y="0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276" name="Freeform 13"/>
              <p:cNvSpPr>
                <a:spLocks/>
              </p:cNvSpPr>
              <p:nvPr/>
            </p:nvSpPr>
            <p:spPr bwMode="auto">
              <a:xfrm>
                <a:off x="4479" y="1999"/>
                <a:ext cx="17" cy="84"/>
              </a:xfrm>
              <a:custGeom>
                <a:avLst/>
                <a:gdLst>
                  <a:gd name="T0" fmla="*/ 16 w 17"/>
                  <a:gd name="T1" fmla="*/ 0 h 84"/>
                  <a:gd name="T2" fmla="*/ 16 w 17"/>
                  <a:gd name="T3" fmla="*/ 83 h 84"/>
                  <a:gd name="T4" fmla="*/ 0 w 17"/>
                  <a:gd name="T5" fmla="*/ 83 h 84"/>
                  <a:gd name="T6" fmla="*/ 0 60000 65536"/>
                  <a:gd name="T7" fmla="*/ 0 60000 65536"/>
                  <a:gd name="T8" fmla="*/ 0 60000 65536"/>
                  <a:gd name="T9" fmla="*/ 0 w 17"/>
                  <a:gd name="T10" fmla="*/ 0 h 84"/>
                  <a:gd name="T11" fmla="*/ 17 w 17"/>
                  <a:gd name="T12" fmla="*/ 84 h 8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" h="84">
                    <a:moveTo>
                      <a:pt x="16" y="0"/>
                    </a:moveTo>
                    <a:lnTo>
                      <a:pt x="16" y="83"/>
                    </a:lnTo>
                    <a:lnTo>
                      <a:pt x="0" y="83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277" name="Freeform 14"/>
              <p:cNvSpPr>
                <a:spLocks/>
              </p:cNvSpPr>
              <p:nvPr/>
            </p:nvSpPr>
            <p:spPr bwMode="auto">
              <a:xfrm>
                <a:off x="4362" y="1945"/>
                <a:ext cx="120" cy="99"/>
              </a:xfrm>
              <a:custGeom>
                <a:avLst/>
                <a:gdLst>
                  <a:gd name="T0" fmla="*/ 119 w 120"/>
                  <a:gd name="T1" fmla="*/ 0 h 99"/>
                  <a:gd name="T2" fmla="*/ 115 w 120"/>
                  <a:gd name="T3" fmla="*/ 4 h 99"/>
                  <a:gd name="T4" fmla="*/ 115 w 120"/>
                  <a:gd name="T5" fmla="*/ 11 h 99"/>
                  <a:gd name="T6" fmla="*/ 111 w 120"/>
                  <a:gd name="T7" fmla="*/ 13 h 99"/>
                  <a:gd name="T8" fmla="*/ 108 w 120"/>
                  <a:gd name="T9" fmla="*/ 17 h 99"/>
                  <a:gd name="T10" fmla="*/ 106 w 120"/>
                  <a:gd name="T11" fmla="*/ 18 h 99"/>
                  <a:gd name="T12" fmla="*/ 100 w 120"/>
                  <a:gd name="T13" fmla="*/ 27 h 99"/>
                  <a:gd name="T14" fmla="*/ 93 w 120"/>
                  <a:gd name="T15" fmla="*/ 34 h 99"/>
                  <a:gd name="T16" fmla="*/ 92 w 120"/>
                  <a:gd name="T17" fmla="*/ 38 h 99"/>
                  <a:gd name="T18" fmla="*/ 88 w 120"/>
                  <a:gd name="T19" fmla="*/ 38 h 99"/>
                  <a:gd name="T20" fmla="*/ 79 w 120"/>
                  <a:gd name="T21" fmla="*/ 48 h 99"/>
                  <a:gd name="T22" fmla="*/ 63 w 120"/>
                  <a:gd name="T23" fmla="*/ 63 h 99"/>
                  <a:gd name="T24" fmla="*/ 61 w 120"/>
                  <a:gd name="T25" fmla="*/ 67 h 99"/>
                  <a:gd name="T26" fmla="*/ 54 w 120"/>
                  <a:gd name="T27" fmla="*/ 73 h 99"/>
                  <a:gd name="T28" fmla="*/ 50 w 120"/>
                  <a:gd name="T29" fmla="*/ 73 h 99"/>
                  <a:gd name="T30" fmla="*/ 48 w 120"/>
                  <a:gd name="T31" fmla="*/ 75 h 99"/>
                  <a:gd name="T32" fmla="*/ 43 w 120"/>
                  <a:gd name="T33" fmla="*/ 77 h 99"/>
                  <a:gd name="T34" fmla="*/ 40 w 120"/>
                  <a:gd name="T35" fmla="*/ 81 h 99"/>
                  <a:gd name="T36" fmla="*/ 36 w 120"/>
                  <a:gd name="T37" fmla="*/ 84 h 99"/>
                  <a:gd name="T38" fmla="*/ 32 w 120"/>
                  <a:gd name="T39" fmla="*/ 86 h 99"/>
                  <a:gd name="T40" fmla="*/ 27 w 120"/>
                  <a:gd name="T41" fmla="*/ 88 h 99"/>
                  <a:gd name="T42" fmla="*/ 25 w 120"/>
                  <a:gd name="T43" fmla="*/ 90 h 99"/>
                  <a:gd name="T44" fmla="*/ 21 w 120"/>
                  <a:gd name="T45" fmla="*/ 90 h 99"/>
                  <a:gd name="T46" fmla="*/ 18 w 120"/>
                  <a:gd name="T47" fmla="*/ 91 h 99"/>
                  <a:gd name="T48" fmla="*/ 16 w 120"/>
                  <a:gd name="T49" fmla="*/ 93 h 99"/>
                  <a:gd name="T50" fmla="*/ 11 w 120"/>
                  <a:gd name="T51" fmla="*/ 93 h 99"/>
                  <a:gd name="T52" fmla="*/ 5 w 120"/>
                  <a:gd name="T53" fmla="*/ 98 h 99"/>
                  <a:gd name="T54" fmla="*/ 0 w 120"/>
                  <a:gd name="T55" fmla="*/ 98 h 99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0"/>
                  <a:gd name="T85" fmla="*/ 0 h 99"/>
                  <a:gd name="T86" fmla="*/ 120 w 120"/>
                  <a:gd name="T87" fmla="*/ 99 h 99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0" h="99">
                    <a:moveTo>
                      <a:pt x="119" y="0"/>
                    </a:moveTo>
                    <a:lnTo>
                      <a:pt x="115" y="4"/>
                    </a:lnTo>
                    <a:lnTo>
                      <a:pt x="115" y="11"/>
                    </a:lnTo>
                    <a:lnTo>
                      <a:pt x="111" y="13"/>
                    </a:lnTo>
                    <a:lnTo>
                      <a:pt x="108" y="17"/>
                    </a:lnTo>
                    <a:lnTo>
                      <a:pt x="106" y="18"/>
                    </a:lnTo>
                    <a:lnTo>
                      <a:pt x="100" y="27"/>
                    </a:lnTo>
                    <a:lnTo>
                      <a:pt x="93" y="34"/>
                    </a:lnTo>
                    <a:lnTo>
                      <a:pt x="92" y="38"/>
                    </a:lnTo>
                    <a:lnTo>
                      <a:pt x="88" y="38"/>
                    </a:lnTo>
                    <a:lnTo>
                      <a:pt x="79" y="48"/>
                    </a:lnTo>
                    <a:lnTo>
                      <a:pt x="63" y="63"/>
                    </a:lnTo>
                    <a:lnTo>
                      <a:pt x="61" y="67"/>
                    </a:lnTo>
                    <a:lnTo>
                      <a:pt x="54" y="73"/>
                    </a:lnTo>
                    <a:lnTo>
                      <a:pt x="50" y="73"/>
                    </a:lnTo>
                    <a:lnTo>
                      <a:pt x="48" y="75"/>
                    </a:lnTo>
                    <a:lnTo>
                      <a:pt x="43" y="77"/>
                    </a:lnTo>
                    <a:lnTo>
                      <a:pt x="40" y="81"/>
                    </a:lnTo>
                    <a:lnTo>
                      <a:pt x="36" y="84"/>
                    </a:lnTo>
                    <a:lnTo>
                      <a:pt x="32" y="86"/>
                    </a:lnTo>
                    <a:lnTo>
                      <a:pt x="27" y="88"/>
                    </a:lnTo>
                    <a:lnTo>
                      <a:pt x="25" y="90"/>
                    </a:lnTo>
                    <a:lnTo>
                      <a:pt x="21" y="90"/>
                    </a:lnTo>
                    <a:lnTo>
                      <a:pt x="18" y="91"/>
                    </a:lnTo>
                    <a:lnTo>
                      <a:pt x="16" y="93"/>
                    </a:lnTo>
                    <a:lnTo>
                      <a:pt x="11" y="93"/>
                    </a:lnTo>
                    <a:lnTo>
                      <a:pt x="5" y="98"/>
                    </a:lnTo>
                    <a:lnTo>
                      <a:pt x="0" y="98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278" name="Freeform 15"/>
              <p:cNvSpPr>
                <a:spLocks/>
              </p:cNvSpPr>
              <p:nvPr/>
            </p:nvSpPr>
            <p:spPr bwMode="auto">
              <a:xfrm>
                <a:off x="4359" y="1727"/>
                <a:ext cx="174" cy="314"/>
              </a:xfrm>
              <a:custGeom>
                <a:avLst/>
                <a:gdLst>
                  <a:gd name="T0" fmla="*/ 173 w 174"/>
                  <a:gd name="T1" fmla="*/ 0 h 314"/>
                  <a:gd name="T2" fmla="*/ 171 w 174"/>
                  <a:gd name="T3" fmla="*/ 7 h 314"/>
                  <a:gd name="T4" fmla="*/ 171 w 174"/>
                  <a:gd name="T5" fmla="*/ 45 h 314"/>
                  <a:gd name="T6" fmla="*/ 166 w 174"/>
                  <a:gd name="T7" fmla="*/ 52 h 314"/>
                  <a:gd name="T8" fmla="*/ 166 w 174"/>
                  <a:gd name="T9" fmla="*/ 58 h 314"/>
                  <a:gd name="T10" fmla="*/ 164 w 174"/>
                  <a:gd name="T11" fmla="*/ 64 h 314"/>
                  <a:gd name="T12" fmla="*/ 164 w 174"/>
                  <a:gd name="T13" fmla="*/ 75 h 314"/>
                  <a:gd name="T14" fmla="*/ 160 w 174"/>
                  <a:gd name="T15" fmla="*/ 82 h 314"/>
                  <a:gd name="T16" fmla="*/ 160 w 174"/>
                  <a:gd name="T17" fmla="*/ 87 h 314"/>
                  <a:gd name="T18" fmla="*/ 156 w 174"/>
                  <a:gd name="T19" fmla="*/ 96 h 314"/>
                  <a:gd name="T20" fmla="*/ 156 w 174"/>
                  <a:gd name="T21" fmla="*/ 108 h 314"/>
                  <a:gd name="T22" fmla="*/ 153 w 174"/>
                  <a:gd name="T23" fmla="*/ 111 h 314"/>
                  <a:gd name="T24" fmla="*/ 149 w 174"/>
                  <a:gd name="T25" fmla="*/ 120 h 314"/>
                  <a:gd name="T26" fmla="*/ 149 w 174"/>
                  <a:gd name="T27" fmla="*/ 125 h 314"/>
                  <a:gd name="T28" fmla="*/ 146 w 174"/>
                  <a:gd name="T29" fmla="*/ 131 h 314"/>
                  <a:gd name="T30" fmla="*/ 146 w 174"/>
                  <a:gd name="T31" fmla="*/ 134 h 314"/>
                  <a:gd name="T32" fmla="*/ 141 w 174"/>
                  <a:gd name="T33" fmla="*/ 141 h 314"/>
                  <a:gd name="T34" fmla="*/ 139 w 174"/>
                  <a:gd name="T35" fmla="*/ 150 h 314"/>
                  <a:gd name="T36" fmla="*/ 137 w 174"/>
                  <a:gd name="T37" fmla="*/ 152 h 314"/>
                  <a:gd name="T38" fmla="*/ 135 w 174"/>
                  <a:gd name="T39" fmla="*/ 160 h 314"/>
                  <a:gd name="T40" fmla="*/ 133 w 174"/>
                  <a:gd name="T41" fmla="*/ 165 h 314"/>
                  <a:gd name="T42" fmla="*/ 128 w 174"/>
                  <a:gd name="T43" fmla="*/ 171 h 314"/>
                  <a:gd name="T44" fmla="*/ 128 w 174"/>
                  <a:gd name="T45" fmla="*/ 176 h 314"/>
                  <a:gd name="T46" fmla="*/ 124 w 174"/>
                  <a:gd name="T47" fmla="*/ 183 h 314"/>
                  <a:gd name="T48" fmla="*/ 123 w 174"/>
                  <a:gd name="T49" fmla="*/ 188 h 314"/>
                  <a:gd name="T50" fmla="*/ 118 w 174"/>
                  <a:gd name="T51" fmla="*/ 191 h 314"/>
                  <a:gd name="T52" fmla="*/ 114 w 174"/>
                  <a:gd name="T53" fmla="*/ 197 h 314"/>
                  <a:gd name="T54" fmla="*/ 112 w 174"/>
                  <a:gd name="T55" fmla="*/ 204 h 314"/>
                  <a:gd name="T56" fmla="*/ 107 w 174"/>
                  <a:gd name="T57" fmla="*/ 206 h 314"/>
                  <a:gd name="T58" fmla="*/ 105 w 174"/>
                  <a:gd name="T59" fmla="*/ 212 h 314"/>
                  <a:gd name="T60" fmla="*/ 101 w 174"/>
                  <a:gd name="T61" fmla="*/ 216 h 314"/>
                  <a:gd name="T62" fmla="*/ 99 w 174"/>
                  <a:gd name="T63" fmla="*/ 223 h 314"/>
                  <a:gd name="T64" fmla="*/ 91 w 174"/>
                  <a:gd name="T65" fmla="*/ 232 h 314"/>
                  <a:gd name="T66" fmla="*/ 87 w 174"/>
                  <a:gd name="T67" fmla="*/ 237 h 314"/>
                  <a:gd name="T68" fmla="*/ 84 w 174"/>
                  <a:gd name="T69" fmla="*/ 240 h 314"/>
                  <a:gd name="T70" fmla="*/ 72 w 174"/>
                  <a:gd name="T71" fmla="*/ 256 h 314"/>
                  <a:gd name="T72" fmla="*/ 70 w 174"/>
                  <a:gd name="T73" fmla="*/ 260 h 314"/>
                  <a:gd name="T74" fmla="*/ 64 w 174"/>
                  <a:gd name="T75" fmla="*/ 263 h 314"/>
                  <a:gd name="T76" fmla="*/ 53 w 174"/>
                  <a:gd name="T77" fmla="*/ 275 h 314"/>
                  <a:gd name="T78" fmla="*/ 48 w 174"/>
                  <a:gd name="T79" fmla="*/ 281 h 314"/>
                  <a:gd name="T80" fmla="*/ 43 w 174"/>
                  <a:gd name="T81" fmla="*/ 286 h 314"/>
                  <a:gd name="T82" fmla="*/ 41 w 174"/>
                  <a:gd name="T83" fmla="*/ 287 h 314"/>
                  <a:gd name="T84" fmla="*/ 34 w 174"/>
                  <a:gd name="T85" fmla="*/ 289 h 314"/>
                  <a:gd name="T86" fmla="*/ 30 w 174"/>
                  <a:gd name="T87" fmla="*/ 296 h 314"/>
                  <a:gd name="T88" fmla="*/ 25 w 174"/>
                  <a:gd name="T89" fmla="*/ 298 h 314"/>
                  <a:gd name="T90" fmla="*/ 20 w 174"/>
                  <a:gd name="T91" fmla="*/ 302 h 314"/>
                  <a:gd name="T92" fmla="*/ 16 w 174"/>
                  <a:gd name="T93" fmla="*/ 305 h 314"/>
                  <a:gd name="T94" fmla="*/ 11 w 174"/>
                  <a:gd name="T95" fmla="*/ 309 h 314"/>
                  <a:gd name="T96" fmla="*/ 7 w 174"/>
                  <a:gd name="T97" fmla="*/ 309 h 314"/>
                  <a:gd name="T98" fmla="*/ 3 w 174"/>
                  <a:gd name="T99" fmla="*/ 313 h 314"/>
                  <a:gd name="T100" fmla="*/ 0 w 174"/>
                  <a:gd name="T101" fmla="*/ 313 h 314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174"/>
                  <a:gd name="T154" fmla="*/ 0 h 314"/>
                  <a:gd name="T155" fmla="*/ 174 w 174"/>
                  <a:gd name="T156" fmla="*/ 314 h 314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174" h="314">
                    <a:moveTo>
                      <a:pt x="173" y="0"/>
                    </a:moveTo>
                    <a:lnTo>
                      <a:pt x="171" y="7"/>
                    </a:lnTo>
                    <a:lnTo>
                      <a:pt x="171" y="45"/>
                    </a:lnTo>
                    <a:lnTo>
                      <a:pt x="166" y="52"/>
                    </a:lnTo>
                    <a:lnTo>
                      <a:pt x="166" y="58"/>
                    </a:lnTo>
                    <a:lnTo>
                      <a:pt x="164" y="64"/>
                    </a:lnTo>
                    <a:lnTo>
                      <a:pt x="164" y="75"/>
                    </a:lnTo>
                    <a:lnTo>
                      <a:pt x="160" y="82"/>
                    </a:lnTo>
                    <a:lnTo>
                      <a:pt x="160" y="87"/>
                    </a:lnTo>
                    <a:lnTo>
                      <a:pt x="156" y="96"/>
                    </a:lnTo>
                    <a:lnTo>
                      <a:pt x="156" y="108"/>
                    </a:lnTo>
                    <a:lnTo>
                      <a:pt x="153" y="111"/>
                    </a:lnTo>
                    <a:lnTo>
                      <a:pt x="149" y="120"/>
                    </a:lnTo>
                    <a:lnTo>
                      <a:pt x="149" y="125"/>
                    </a:lnTo>
                    <a:lnTo>
                      <a:pt x="146" y="131"/>
                    </a:lnTo>
                    <a:lnTo>
                      <a:pt x="146" y="134"/>
                    </a:lnTo>
                    <a:lnTo>
                      <a:pt x="141" y="141"/>
                    </a:lnTo>
                    <a:lnTo>
                      <a:pt x="139" y="150"/>
                    </a:lnTo>
                    <a:lnTo>
                      <a:pt x="137" y="152"/>
                    </a:lnTo>
                    <a:lnTo>
                      <a:pt x="135" y="160"/>
                    </a:lnTo>
                    <a:lnTo>
                      <a:pt x="133" y="165"/>
                    </a:lnTo>
                    <a:lnTo>
                      <a:pt x="128" y="171"/>
                    </a:lnTo>
                    <a:lnTo>
                      <a:pt x="128" y="176"/>
                    </a:lnTo>
                    <a:lnTo>
                      <a:pt x="124" y="183"/>
                    </a:lnTo>
                    <a:lnTo>
                      <a:pt x="123" y="188"/>
                    </a:lnTo>
                    <a:lnTo>
                      <a:pt x="118" y="191"/>
                    </a:lnTo>
                    <a:lnTo>
                      <a:pt x="114" y="197"/>
                    </a:lnTo>
                    <a:lnTo>
                      <a:pt x="112" y="204"/>
                    </a:lnTo>
                    <a:lnTo>
                      <a:pt x="107" y="206"/>
                    </a:lnTo>
                    <a:lnTo>
                      <a:pt x="105" y="212"/>
                    </a:lnTo>
                    <a:lnTo>
                      <a:pt x="101" y="216"/>
                    </a:lnTo>
                    <a:lnTo>
                      <a:pt x="99" y="223"/>
                    </a:lnTo>
                    <a:lnTo>
                      <a:pt x="91" y="232"/>
                    </a:lnTo>
                    <a:lnTo>
                      <a:pt x="87" y="237"/>
                    </a:lnTo>
                    <a:lnTo>
                      <a:pt x="84" y="240"/>
                    </a:lnTo>
                    <a:lnTo>
                      <a:pt x="72" y="256"/>
                    </a:lnTo>
                    <a:lnTo>
                      <a:pt x="70" y="260"/>
                    </a:lnTo>
                    <a:lnTo>
                      <a:pt x="64" y="263"/>
                    </a:lnTo>
                    <a:lnTo>
                      <a:pt x="53" y="275"/>
                    </a:lnTo>
                    <a:lnTo>
                      <a:pt x="48" y="281"/>
                    </a:lnTo>
                    <a:lnTo>
                      <a:pt x="43" y="286"/>
                    </a:lnTo>
                    <a:lnTo>
                      <a:pt x="41" y="287"/>
                    </a:lnTo>
                    <a:lnTo>
                      <a:pt x="34" y="289"/>
                    </a:lnTo>
                    <a:lnTo>
                      <a:pt x="30" y="296"/>
                    </a:lnTo>
                    <a:lnTo>
                      <a:pt x="25" y="298"/>
                    </a:lnTo>
                    <a:lnTo>
                      <a:pt x="20" y="302"/>
                    </a:lnTo>
                    <a:lnTo>
                      <a:pt x="16" y="305"/>
                    </a:lnTo>
                    <a:lnTo>
                      <a:pt x="11" y="309"/>
                    </a:lnTo>
                    <a:lnTo>
                      <a:pt x="7" y="309"/>
                    </a:lnTo>
                    <a:lnTo>
                      <a:pt x="3" y="313"/>
                    </a:lnTo>
                    <a:lnTo>
                      <a:pt x="0" y="313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279" name="Freeform 16"/>
              <p:cNvSpPr>
                <a:spLocks/>
              </p:cNvSpPr>
              <p:nvPr/>
            </p:nvSpPr>
            <p:spPr bwMode="auto">
              <a:xfrm>
                <a:off x="4429" y="2007"/>
                <a:ext cx="69" cy="1"/>
              </a:xfrm>
              <a:custGeom>
                <a:avLst/>
                <a:gdLst>
                  <a:gd name="T0" fmla="*/ 0 w 69"/>
                  <a:gd name="T1" fmla="*/ 0 h 1"/>
                  <a:gd name="T2" fmla="*/ 68 w 69"/>
                  <a:gd name="T3" fmla="*/ 0 h 1"/>
                  <a:gd name="T4" fmla="*/ 66 w 69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69"/>
                  <a:gd name="T10" fmla="*/ 0 h 1"/>
                  <a:gd name="T11" fmla="*/ 69 w 69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9" h="1">
                    <a:moveTo>
                      <a:pt x="0" y="0"/>
                    </a:moveTo>
                    <a:lnTo>
                      <a:pt x="68" y="0"/>
                    </a:lnTo>
                    <a:lnTo>
                      <a:pt x="66" y="0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280" name="Freeform 17"/>
              <p:cNvSpPr>
                <a:spLocks/>
              </p:cNvSpPr>
              <p:nvPr/>
            </p:nvSpPr>
            <p:spPr bwMode="auto">
              <a:xfrm>
                <a:off x="4441" y="1989"/>
                <a:ext cx="57" cy="1"/>
              </a:xfrm>
              <a:custGeom>
                <a:avLst/>
                <a:gdLst>
                  <a:gd name="T0" fmla="*/ 0 w 57"/>
                  <a:gd name="T1" fmla="*/ 0 h 1"/>
                  <a:gd name="T2" fmla="*/ 56 w 57"/>
                  <a:gd name="T3" fmla="*/ 0 h 1"/>
                  <a:gd name="T4" fmla="*/ 54 w 57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57"/>
                  <a:gd name="T10" fmla="*/ 0 h 1"/>
                  <a:gd name="T11" fmla="*/ 57 w 57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7" h="1">
                    <a:moveTo>
                      <a:pt x="0" y="0"/>
                    </a:moveTo>
                    <a:lnTo>
                      <a:pt x="56" y="0"/>
                    </a:lnTo>
                    <a:lnTo>
                      <a:pt x="54" y="0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281" name="Freeform 18"/>
              <p:cNvSpPr>
                <a:spLocks/>
              </p:cNvSpPr>
              <p:nvPr/>
            </p:nvSpPr>
            <p:spPr bwMode="auto">
              <a:xfrm>
                <a:off x="4446" y="1977"/>
                <a:ext cx="17" cy="17"/>
              </a:xfrm>
              <a:custGeom>
                <a:avLst/>
                <a:gdLst>
                  <a:gd name="T0" fmla="*/ 0 w 17"/>
                  <a:gd name="T1" fmla="*/ 0 h 17"/>
                  <a:gd name="T2" fmla="*/ 16 w 17"/>
                  <a:gd name="T3" fmla="*/ 16 h 17"/>
                  <a:gd name="T4" fmla="*/ 11 w 17"/>
                  <a:gd name="T5" fmla="*/ 16 h 17"/>
                  <a:gd name="T6" fmla="*/ 0 60000 65536"/>
                  <a:gd name="T7" fmla="*/ 0 60000 65536"/>
                  <a:gd name="T8" fmla="*/ 0 60000 65536"/>
                  <a:gd name="T9" fmla="*/ 0 w 17"/>
                  <a:gd name="T10" fmla="*/ 0 h 17"/>
                  <a:gd name="T11" fmla="*/ 17 w 17"/>
                  <a:gd name="T12" fmla="*/ 17 h 1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" h="17">
                    <a:moveTo>
                      <a:pt x="0" y="0"/>
                    </a:moveTo>
                    <a:lnTo>
                      <a:pt x="16" y="16"/>
                    </a:lnTo>
                    <a:lnTo>
                      <a:pt x="11" y="16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282" name="Freeform 19"/>
              <p:cNvSpPr>
                <a:spLocks/>
              </p:cNvSpPr>
              <p:nvPr/>
            </p:nvSpPr>
            <p:spPr bwMode="auto">
              <a:xfrm>
                <a:off x="4403" y="2008"/>
                <a:ext cx="26" cy="17"/>
              </a:xfrm>
              <a:custGeom>
                <a:avLst/>
                <a:gdLst>
                  <a:gd name="T0" fmla="*/ 25 w 26"/>
                  <a:gd name="T1" fmla="*/ 0 h 17"/>
                  <a:gd name="T2" fmla="*/ 25 w 26"/>
                  <a:gd name="T3" fmla="*/ 16 h 17"/>
                  <a:gd name="T4" fmla="*/ 0 w 26"/>
                  <a:gd name="T5" fmla="*/ 16 h 17"/>
                  <a:gd name="T6" fmla="*/ 0 60000 65536"/>
                  <a:gd name="T7" fmla="*/ 0 60000 65536"/>
                  <a:gd name="T8" fmla="*/ 0 60000 65536"/>
                  <a:gd name="T9" fmla="*/ 0 w 26"/>
                  <a:gd name="T10" fmla="*/ 0 h 17"/>
                  <a:gd name="T11" fmla="*/ 26 w 26"/>
                  <a:gd name="T12" fmla="*/ 17 h 1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6" h="17">
                    <a:moveTo>
                      <a:pt x="25" y="0"/>
                    </a:moveTo>
                    <a:lnTo>
                      <a:pt x="25" y="16"/>
                    </a:lnTo>
                    <a:lnTo>
                      <a:pt x="0" y="16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283" name="Freeform 20"/>
              <p:cNvSpPr>
                <a:spLocks/>
              </p:cNvSpPr>
              <p:nvPr/>
            </p:nvSpPr>
            <p:spPr bwMode="auto">
              <a:xfrm>
                <a:off x="4422" y="1999"/>
                <a:ext cx="56" cy="108"/>
              </a:xfrm>
              <a:custGeom>
                <a:avLst/>
                <a:gdLst>
                  <a:gd name="T0" fmla="*/ 55 w 56"/>
                  <a:gd name="T1" fmla="*/ 0 h 108"/>
                  <a:gd name="T2" fmla="*/ 55 w 56"/>
                  <a:gd name="T3" fmla="*/ 19 h 108"/>
                  <a:gd name="T4" fmla="*/ 0 w 56"/>
                  <a:gd name="T5" fmla="*/ 107 h 108"/>
                  <a:gd name="T6" fmla="*/ 39 w 56"/>
                  <a:gd name="T7" fmla="*/ 107 h 108"/>
                  <a:gd name="T8" fmla="*/ 37 w 56"/>
                  <a:gd name="T9" fmla="*/ 107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6"/>
                  <a:gd name="T16" fmla="*/ 0 h 108"/>
                  <a:gd name="T17" fmla="*/ 56 w 5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6" h="108">
                    <a:moveTo>
                      <a:pt x="55" y="0"/>
                    </a:moveTo>
                    <a:lnTo>
                      <a:pt x="55" y="19"/>
                    </a:lnTo>
                    <a:lnTo>
                      <a:pt x="0" y="107"/>
                    </a:lnTo>
                    <a:lnTo>
                      <a:pt x="39" y="107"/>
                    </a:lnTo>
                    <a:lnTo>
                      <a:pt x="37" y="107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284" name="Freeform 21"/>
              <p:cNvSpPr>
                <a:spLocks/>
              </p:cNvSpPr>
              <p:nvPr/>
            </p:nvSpPr>
            <p:spPr bwMode="auto">
              <a:xfrm>
                <a:off x="4429" y="2024"/>
                <a:ext cx="64" cy="80"/>
              </a:xfrm>
              <a:custGeom>
                <a:avLst/>
                <a:gdLst>
                  <a:gd name="T0" fmla="*/ 52 w 64"/>
                  <a:gd name="T1" fmla="*/ 0 h 80"/>
                  <a:gd name="T2" fmla="*/ 0 w 64"/>
                  <a:gd name="T3" fmla="*/ 79 h 80"/>
                  <a:gd name="T4" fmla="*/ 63 w 64"/>
                  <a:gd name="T5" fmla="*/ 79 h 80"/>
                  <a:gd name="T6" fmla="*/ 61 w 64"/>
                  <a:gd name="T7" fmla="*/ 79 h 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4"/>
                  <a:gd name="T13" fmla="*/ 0 h 80"/>
                  <a:gd name="T14" fmla="*/ 64 w 64"/>
                  <a:gd name="T15" fmla="*/ 80 h 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4" h="80">
                    <a:moveTo>
                      <a:pt x="52" y="0"/>
                    </a:moveTo>
                    <a:lnTo>
                      <a:pt x="0" y="79"/>
                    </a:lnTo>
                    <a:lnTo>
                      <a:pt x="63" y="79"/>
                    </a:lnTo>
                    <a:lnTo>
                      <a:pt x="61" y="79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285" name="Freeform 22"/>
              <p:cNvSpPr>
                <a:spLocks/>
              </p:cNvSpPr>
              <p:nvPr/>
            </p:nvSpPr>
            <p:spPr bwMode="auto">
              <a:xfrm>
                <a:off x="4481" y="2024"/>
                <a:ext cx="17" cy="1"/>
              </a:xfrm>
              <a:custGeom>
                <a:avLst/>
                <a:gdLst>
                  <a:gd name="T0" fmla="*/ 0 w 17"/>
                  <a:gd name="T1" fmla="*/ 0 h 1"/>
                  <a:gd name="T2" fmla="*/ 16 w 17"/>
                  <a:gd name="T3" fmla="*/ 0 h 1"/>
                  <a:gd name="T4" fmla="*/ 14 w 17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7"/>
                  <a:gd name="T10" fmla="*/ 0 h 1"/>
                  <a:gd name="T11" fmla="*/ 17 w 17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" h="1">
                    <a:moveTo>
                      <a:pt x="0" y="0"/>
                    </a:moveTo>
                    <a:lnTo>
                      <a:pt x="16" y="0"/>
                    </a:lnTo>
                    <a:lnTo>
                      <a:pt x="14" y="0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286" name="Freeform 23"/>
              <p:cNvSpPr>
                <a:spLocks/>
              </p:cNvSpPr>
              <p:nvPr/>
            </p:nvSpPr>
            <p:spPr bwMode="auto">
              <a:xfrm>
                <a:off x="4479" y="2005"/>
                <a:ext cx="17" cy="91"/>
              </a:xfrm>
              <a:custGeom>
                <a:avLst/>
                <a:gdLst>
                  <a:gd name="T0" fmla="*/ 16 w 17"/>
                  <a:gd name="T1" fmla="*/ 0 h 91"/>
                  <a:gd name="T2" fmla="*/ 16 w 17"/>
                  <a:gd name="T3" fmla="*/ 90 h 91"/>
                  <a:gd name="T4" fmla="*/ 0 w 17"/>
                  <a:gd name="T5" fmla="*/ 90 h 91"/>
                  <a:gd name="T6" fmla="*/ 0 60000 65536"/>
                  <a:gd name="T7" fmla="*/ 0 60000 65536"/>
                  <a:gd name="T8" fmla="*/ 0 60000 65536"/>
                  <a:gd name="T9" fmla="*/ 0 w 17"/>
                  <a:gd name="T10" fmla="*/ 0 h 91"/>
                  <a:gd name="T11" fmla="*/ 17 w 17"/>
                  <a:gd name="T12" fmla="*/ 91 h 9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" h="91">
                    <a:moveTo>
                      <a:pt x="16" y="0"/>
                    </a:moveTo>
                    <a:lnTo>
                      <a:pt x="16" y="90"/>
                    </a:lnTo>
                    <a:lnTo>
                      <a:pt x="0" y="90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287" name="Freeform 24"/>
              <p:cNvSpPr>
                <a:spLocks/>
              </p:cNvSpPr>
              <p:nvPr/>
            </p:nvSpPr>
            <p:spPr bwMode="auto">
              <a:xfrm>
                <a:off x="4488" y="1989"/>
                <a:ext cx="17" cy="102"/>
              </a:xfrm>
              <a:custGeom>
                <a:avLst/>
                <a:gdLst>
                  <a:gd name="T0" fmla="*/ 0 w 17"/>
                  <a:gd name="T1" fmla="*/ 0 h 102"/>
                  <a:gd name="T2" fmla="*/ 16 w 17"/>
                  <a:gd name="T3" fmla="*/ 0 h 102"/>
                  <a:gd name="T4" fmla="*/ 16 w 17"/>
                  <a:gd name="T5" fmla="*/ 101 h 102"/>
                  <a:gd name="T6" fmla="*/ 11 w 17"/>
                  <a:gd name="T7" fmla="*/ 101 h 10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"/>
                  <a:gd name="T13" fmla="*/ 0 h 102"/>
                  <a:gd name="T14" fmla="*/ 17 w 17"/>
                  <a:gd name="T15" fmla="*/ 102 h 10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" h="102">
                    <a:moveTo>
                      <a:pt x="0" y="0"/>
                    </a:moveTo>
                    <a:lnTo>
                      <a:pt x="16" y="0"/>
                    </a:lnTo>
                    <a:lnTo>
                      <a:pt x="16" y="101"/>
                    </a:lnTo>
                    <a:lnTo>
                      <a:pt x="11" y="101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288" name="Line 25"/>
              <p:cNvSpPr>
                <a:spLocks noChangeShapeType="1"/>
              </p:cNvSpPr>
              <p:nvPr/>
            </p:nvSpPr>
            <p:spPr bwMode="auto">
              <a:xfrm flipH="1">
                <a:off x="4492" y="1989"/>
                <a:ext cx="9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3289" name="Freeform 26"/>
              <p:cNvSpPr>
                <a:spLocks/>
              </p:cNvSpPr>
              <p:nvPr/>
            </p:nvSpPr>
            <p:spPr bwMode="auto">
              <a:xfrm>
                <a:off x="4481" y="2082"/>
                <a:ext cx="17" cy="17"/>
              </a:xfrm>
              <a:custGeom>
                <a:avLst/>
                <a:gdLst>
                  <a:gd name="T0" fmla="*/ 16 w 17"/>
                  <a:gd name="T1" fmla="*/ 16 h 17"/>
                  <a:gd name="T2" fmla="*/ 9 w 17"/>
                  <a:gd name="T3" fmla="*/ 16 h 17"/>
                  <a:gd name="T4" fmla="*/ 9 w 17"/>
                  <a:gd name="T5" fmla="*/ 14 h 17"/>
                  <a:gd name="T6" fmla="*/ 7 w 17"/>
                  <a:gd name="T7" fmla="*/ 14 h 17"/>
                  <a:gd name="T8" fmla="*/ 7 w 17"/>
                  <a:gd name="T9" fmla="*/ 10 h 17"/>
                  <a:gd name="T10" fmla="*/ 4 w 17"/>
                  <a:gd name="T11" fmla="*/ 10 h 17"/>
                  <a:gd name="T12" fmla="*/ 4 w 17"/>
                  <a:gd name="T13" fmla="*/ 0 h 17"/>
                  <a:gd name="T14" fmla="*/ 0 w 17"/>
                  <a:gd name="T15" fmla="*/ 0 h 1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7"/>
                  <a:gd name="T25" fmla="*/ 0 h 17"/>
                  <a:gd name="T26" fmla="*/ 17 w 17"/>
                  <a:gd name="T27" fmla="*/ 17 h 1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7" h="17">
                    <a:moveTo>
                      <a:pt x="16" y="16"/>
                    </a:moveTo>
                    <a:lnTo>
                      <a:pt x="9" y="16"/>
                    </a:lnTo>
                    <a:lnTo>
                      <a:pt x="9" y="14"/>
                    </a:lnTo>
                    <a:lnTo>
                      <a:pt x="7" y="14"/>
                    </a:lnTo>
                    <a:lnTo>
                      <a:pt x="7" y="10"/>
                    </a:lnTo>
                    <a:lnTo>
                      <a:pt x="4" y="10"/>
                    </a:lnTo>
                    <a:lnTo>
                      <a:pt x="4" y="0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290" name="Freeform 27"/>
              <p:cNvSpPr>
                <a:spLocks/>
              </p:cNvSpPr>
              <p:nvPr/>
            </p:nvSpPr>
            <p:spPr bwMode="auto">
              <a:xfrm>
                <a:off x="4481" y="2068"/>
                <a:ext cx="17" cy="17"/>
              </a:xfrm>
              <a:custGeom>
                <a:avLst/>
                <a:gdLst>
                  <a:gd name="T0" fmla="*/ 0 w 17"/>
                  <a:gd name="T1" fmla="*/ 16 h 17"/>
                  <a:gd name="T2" fmla="*/ 0 w 17"/>
                  <a:gd name="T3" fmla="*/ 0 h 17"/>
                  <a:gd name="T4" fmla="*/ 16 w 17"/>
                  <a:gd name="T5" fmla="*/ 0 h 17"/>
                  <a:gd name="T6" fmla="*/ 13 w 17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"/>
                  <a:gd name="T13" fmla="*/ 0 h 17"/>
                  <a:gd name="T14" fmla="*/ 17 w 17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" h="17">
                    <a:moveTo>
                      <a:pt x="0" y="16"/>
                    </a:moveTo>
                    <a:lnTo>
                      <a:pt x="0" y="0"/>
                    </a:lnTo>
                    <a:lnTo>
                      <a:pt x="16" y="0"/>
                    </a:lnTo>
                    <a:lnTo>
                      <a:pt x="13" y="0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291" name="Line 28"/>
              <p:cNvSpPr>
                <a:spLocks noChangeShapeType="1"/>
              </p:cNvSpPr>
              <p:nvPr/>
            </p:nvSpPr>
            <p:spPr bwMode="auto">
              <a:xfrm>
                <a:off x="4485" y="2072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3292" name="Line 29"/>
              <p:cNvSpPr>
                <a:spLocks noChangeShapeType="1"/>
              </p:cNvSpPr>
              <p:nvPr/>
            </p:nvSpPr>
            <p:spPr bwMode="auto">
              <a:xfrm flipV="1">
                <a:off x="4485" y="2022"/>
                <a:ext cx="0" cy="48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3293" name="Freeform 30"/>
              <p:cNvSpPr>
                <a:spLocks/>
              </p:cNvSpPr>
              <p:nvPr/>
            </p:nvSpPr>
            <p:spPr bwMode="auto">
              <a:xfrm>
                <a:off x="4476" y="2024"/>
                <a:ext cx="17" cy="46"/>
              </a:xfrm>
              <a:custGeom>
                <a:avLst/>
                <a:gdLst>
                  <a:gd name="T0" fmla="*/ 16 w 17"/>
                  <a:gd name="T1" fmla="*/ 0 h 46"/>
                  <a:gd name="T2" fmla="*/ 16 w 17"/>
                  <a:gd name="T3" fmla="*/ 45 h 46"/>
                  <a:gd name="T4" fmla="*/ 0 w 17"/>
                  <a:gd name="T5" fmla="*/ 45 h 46"/>
                  <a:gd name="T6" fmla="*/ 0 60000 65536"/>
                  <a:gd name="T7" fmla="*/ 0 60000 65536"/>
                  <a:gd name="T8" fmla="*/ 0 60000 65536"/>
                  <a:gd name="T9" fmla="*/ 0 w 17"/>
                  <a:gd name="T10" fmla="*/ 0 h 46"/>
                  <a:gd name="T11" fmla="*/ 17 w 17"/>
                  <a:gd name="T12" fmla="*/ 46 h 4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" h="46">
                    <a:moveTo>
                      <a:pt x="16" y="0"/>
                    </a:moveTo>
                    <a:lnTo>
                      <a:pt x="16" y="45"/>
                    </a:lnTo>
                    <a:lnTo>
                      <a:pt x="0" y="45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294" name="Freeform 31"/>
              <p:cNvSpPr>
                <a:spLocks/>
              </p:cNvSpPr>
              <p:nvPr/>
            </p:nvSpPr>
            <p:spPr bwMode="auto">
              <a:xfrm>
                <a:off x="4489" y="2092"/>
                <a:ext cx="1" cy="17"/>
              </a:xfrm>
              <a:custGeom>
                <a:avLst/>
                <a:gdLst>
                  <a:gd name="T0" fmla="*/ 0 w 1"/>
                  <a:gd name="T1" fmla="*/ 0 h 17"/>
                  <a:gd name="T2" fmla="*/ 0 w 1"/>
                  <a:gd name="T3" fmla="*/ 16 h 17"/>
                  <a:gd name="T4" fmla="*/ 0 w 1"/>
                  <a:gd name="T5" fmla="*/ 16 h 17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7"/>
                  <a:gd name="T11" fmla="*/ 1 w 1"/>
                  <a:gd name="T12" fmla="*/ 17 h 1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7">
                    <a:moveTo>
                      <a:pt x="0" y="0"/>
                    </a:moveTo>
                    <a:lnTo>
                      <a:pt x="0" y="16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295" name="Freeform 32"/>
              <p:cNvSpPr>
                <a:spLocks/>
              </p:cNvSpPr>
              <p:nvPr/>
            </p:nvSpPr>
            <p:spPr bwMode="auto">
              <a:xfrm>
                <a:off x="4450" y="1970"/>
                <a:ext cx="17" cy="20"/>
              </a:xfrm>
              <a:custGeom>
                <a:avLst/>
                <a:gdLst>
                  <a:gd name="T0" fmla="*/ 0 w 17"/>
                  <a:gd name="T1" fmla="*/ 0 h 20"/>
                  <a:gd name="T2" fmla="*/ 16 w 17"/>
                  <a:gd name="T3" fmla="*/ 19 h 20"/>
                  <a:gd name="T4" fmla="*/ 13 w 17"/>
                  <a:gd name="T5" fmla="*/ 19 h 20"/>
                  <a:gd name="T6" fmla="*/ 0 60000 65536"/>
                  <a:gd name="T7" fmla="*/ 0 60000 65536"/>
                  <a:gd name="T8" fmla="*/ 0 60000 65536"/>
                  <a:gd name="T9" fmla="*/ 0 w 17"/>
                  <a:gd name="T10" fmla="*/ 0 h 20"/>
                  <a:gd name="T11" fmla="*/ 17 w 17"/>
                  <a:gd name="T12" fmla="*/ 20 h 2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" h="20">
                    <a:moveTo>
                      <a:pt x="0" y="0"/>
                    </a:moveTo>
                    <a:lnTo>
                      <a:pt x="16" y="19"/>
                    </a:lnTo>
                    <a:lnTo>
                      <a:pt x="13" y="19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296" name="Freeform 33"/>
              <p:cNvSpPr>
                <a:spLocks/>
              </p:cNvSpPr>
              <p:nvPr/>
            </p:nvSpPr>
            <p:spPr bwMode="auto">
              <a:xfrm>
                <a:off x="4459" y="2090"/>
                <a:ext cx="104" cy="25"/>
              </a:xfrm>
              <a:custGeom>
                <a:avLst/>
                <a:gdLst>
                  <a:gd name="T0" fmla="*/ 0 w 104"/>
                  <a:gd name="T1" fmla="*/ 24 h 25"/>
                  <a:gd name="T2" fmla="*/ 5 w 104"/>
                  <a:gd name="T3" fmla="*/ 17 h 25"/>
                  <a:gd name="T4" fmla="*/ 32 w 104"/>
                  <a:gd name="T5" fmla="*/ 17 h 25"/>
                  <a:gd name="T6" fmla="*/ 45 w 104"/>
                  <a:gd name="T7" fmla="*/ 0 h 25"/>
                  <a:gd name="T8" fmla="*/ 103 w 104"/>
                  <a:gd name="T9" fmla="*/ 0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4"/>
                  <a:gd name="T16" fmla="*/ 0 h 25"/>
                  <a:gd name="T17" fmla="*/ 104 w 104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4" h="25">
                    <a:moveTo>
                      <a:pt x="0" y="24"/>
                    </a:moveTo>
                    <a:lnTo>
                      <a:pt x="5" y="17"/>
                    </a:lnTo>
                    <a:lnTo>
                      <a:pt x="32" y="17"/>
                    </a:lnTo>
                    <a:lnTo>
                      <a:pt x="45" y="0"/>
                    </a:lnTo>
                    <a:lnTo>
                      <a:pt x="103" y="0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297" name="Freeform 34"/>
              <p:cNvSpPr>
                <a:spLocks/>
              </p:cNvSpPr>
              <p:nvPr/>
            </p:nvSpPr>
            <p:spPr bwMode="auto">
              <a:xfrm>
                <a:off x="4378" y="2090"/>
                <a:ext cx="136" cy="76"/>
              </a:xfrm>
              <a:custGeom>
                <a:avLst/>
                <a:gdLst>
                  <a:gd name="T0" fmla="*/ 135 w 136"/>
                  <a:gd name="T1" fmla="*/ 0 h 76"/>
                  <a:gd name="T2" fmla="*/ 135 w 136"/>
                  <a:gd name="T3" fmla="*/ 48 h 76"/>
                  <a:gd name="T4" fmla="*/ 1 w 136"/>
                  <a:gd name="T5" fmla="*/ 48 h 76"/>
                  <a:gd name="T6" fmla="*/ 1 w 136"/>
                  <a:gd name="T7" fmla="*/ 75 h 76"/>
                  <a:gd name="T8" fmla="*/ 0 w 136"/>
                  <a:gd name="T9" fmla="*/ 75 h 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6"/>
                  <a:gd name="T16" fmla="*/ 0 h 76"/>
                  <a:gd name="T17" fmla="*/ 136 w 136"/>
                  <a:gd name="T18" fmla="*/ 76 h 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6" h="76">
                    <a:moveTo>
                      <a:pt x="135" y="0"/>
                    </a:moveTo>
                    <a:lnTo>
                      <a:pt x="135" y="48"/>
                    </a:lnTo>
                    <a:lnTo>
                      <a:pt x="1" y="48"/>
                    </a:lnTo>
                    <a:lnTo>
                      <a:pt x="1" y="75"/>
                    </a:lnTo>
                    <a:lnTo>
                      <a:pt x="0" y="75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298" name="Freeform 35"/>
              <p:cNvSpPr>
                <a:spLocks/>
              </p:cNvSpPr>
              <p:nvPr/>
            </p:nvSpPr>
            <p:spPr bwMode="auto">
              <a:xfrm>
                <a:off x="4328" y="2121"/>
                <a:ext cx="59" cy="21"/>
              </a:xfrm>
              <a:custGeom>
                <a:avLst/>
                <a:gdLst>
                  <a:gd name="T0" fmla="*/ 58 w 59"/>
                  <a:gd name="T1" fmla="*/ 0 h 21"/>
                  <a:gd name="T2" fmla="*/ 5 w 59"/>
                  <a:gd name="T3" fmla="*/ 0 h 21"/>
                  <a:gd name="T4" fmla="*/ 5 w 59"/>
                  <a:gd name="T5" fmla="*/ 20 h 21"/>
                  <a:gd name="T6" fmla="*/ 0 w 59"/>
                  <a:gd name="T7" fmla="*/ 2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9"/>
                  <a:gd name="T13" fmla="*/ 0 h 21"/>
                  <a:gd name="T14" fmla="*/ 59 w 59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9" h="21">
                    <a:moveTo>
                      <a:pt x="58" y="0"/>
                    </a:moveTo>
                    <a:lnTo>
                      <a:pt x="5" y="0"/>
                    </a:lnTo>
                    <a:lnTo>
                      <a:pt x="5" y="20"/>
                    </a:lnTo>
                    <a:lnTo>
                      <a:pt x="0" y="20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299" name="Freeform 36"/>
              <p:cNvSpPr>
                <a:spLocks/>
              </p:cNvSpPr>
              <p:nvPr/>
            </p:nvSpPr>
            <p:spPr bwMode="auto">
              <a:xfrm>
                <a:off x="4303" y="2124"/>
                <a:ext cx="40" cy="18"/>
              </a:xfrm>
              <a:custGeom>
                <a:avLst/>
                <a:gdLst>
                  <a:gd name="T0" fmla="*/ 39 w 40"/>
                  <a:gd name="T1" fmla="*/ 0 h 18"/>
                  <a:gd name="T2" fmla="*/ 39 w 40"/>
                  <a:gd name="T3" fmla="*/ 17 h 18"/>
                  <a:gd name="T4" fmla="*/ 0 w 40"/>
                  <a:gd name="T5" fmla="*/ 17 h 18"/>
                  <a:gd name="T6" fmla="*/ 0 60000 65536"/>
                  <a:gd name="T7" fmla="*/ 0 60000 65536"/>
                  <a:gd name="T8" fmla="*/ 0 60000 65536"/>
                  <a:gd name="T9" fmla="*/ 0 w 40"/>
                  <a:gd name="T10" fmla="*/ 0 h 18"/>
                  <a:gd name="T11" fmla="*/ 40 w 40"/>
                  <a:gd name="T12" fmla="*/ 18 h 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0" h="18">
                    <a:moveTo>
                      <a:pt x="39" y="0"/>
                    </a:moveTo>
                    <a:lnTo>
                      <a:pt x="39" y="17"/>
                    </a:lnTo>
                    <a:lnTo>
                      <a:pt x="0" y="17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300" name="Freeform 37"/>
              <p:cNvSpPr>
                <a:spLocks/>
              </p:cNvSpPr>
              <p:nvPr/>
            </p:nvSpPr>
            <p:spPr bwMode="auto">
              <a:xfrm>
                <a:off x="4387" y="2106"/>
                <a:ext cx="77" cy="17"/>
              </a:xfrm>
              <a:custGeom>
                <a:avLst/>
                <a:gdLst>
                  <a:gd name="T0" fmla="*/ 0 w 77"/>
                  <a:gd name="T1" fmla="*/ 16 h 17"/>
                  <a:gd name="T2" fmla="*/ 5 w 77"/>
                  <a:gd name="T3" fmla="*/ 11 h 17"/>
                  <a:gd name="T4" fmla="*/ 69 w 77"/>
                  <a:gd name="T5" fmla="*/ 11 h 17"/>
                  <a:gd name="T6" fmla="*/ 76 w 77"/>
                  <a:gd name="T7" fmla="*/ 0 h 17"/>
                  <a:gd name="T8" fmla="*/ 74 w 77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7"/>
                  <a:gd name="T16" fmla="*/ 0 h 17"/>
                  <a:gd name="T17" fmla="*/ 77 w 77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7" h="17">
                    <a:moveTo>
                      <a:pt x="0" y="16"/>
                    </a:moveTo>
                    <a:lnTo>
                      <a:pt x="5" y="11"/>
                    </a:lnTo>
                    <a:lnTo>
                      <a:pt x="69" y="11"/>
                    </a:lnTo>
                    <a:lnTo>
                      <a:pt x="76" y="0"/>
                    </a:lnTo>
                    <a:lnTo>
                      <a:pt x="74" y="0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301" name="Freeform 38"/>
              <p:cNvSpPr>
                <a:spLocks/>
              </p:cNvSpPr>
              <p:nvPr/>
            </p:nvSpPr>
            <p:spPr bwMode="auto">
              <a:xfrm>
                <a:off x="4536" y="2096"/>
                <a:ext cx="17" cy="17"/>
              </a:xfrm>
              <a:custGeom>
                <a:avLst/>
                <a:gdLst>
                  <a:gd name="T0" fmla="*/ 16 w 17"/>
                  <a:gd name="T1" fmla="*/ 0 h 17"/>
                  <a:gd name="T2" fmla="*/ 16 w 17"/>
                  <a:gd name="T3" fmla="*/ 16 h 17"/>
                  <a:gd name="T4" fmla="*/ 0 w 17"/>
                  <a:gd name="T5" fmla="*/ 16 h 17"/>
                  <a:gd name="T6" fmla="*/ 0 60000 65536"/>
                  <a:gd name="T7" fmla="*/ 0 60000 65536"/>
                  <a:gd name="T8" fmla="*/ 0 60000 65536"/>
                  <a:gd name="T9" fmla="*/ 0 w 17"/>
                  <a:gd name="T10" fmla="*/ 0 h 17"/>
                  <a:gd name="T11" fmla="*/ 17 w 17"/>
                  <a:gd name="T12" fmla="*/ 17 h 1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" h="17">
                    <a:moveTo>
                      <a:pt x="16" y="0"/>
                    </a:moveTo>
                    <a:lnTo>
                      <a:pt x="16" y="16"/>
                    </a:lnTo>
                    <a:lnTo>
                      <a:pt x="0" y="16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302" name="Freeform 39"/>
              <p:cNvSpPr>
                <a:spLocks/>
              </p:cNvSpPr>
              <p:nvPr/>
            </p:nvSpPr>
            <p:spPr bwMode="auto">
              <a:xfrm>
                <a:off x="4536" y="2106"/>
                <a:ext cx="17" cy="67"/>
              </a:xfrm>
              <a:custGeom>
                <a:avLst/>
                <a:gdLst>
                  <a:gd name="T0" fmla="*/ 16 w 17"/>
                  <a:gd name="T1" fmla="*/ 0 h 67"/>
                  <a:gd name="T2" fmla="*/ 16 w 17"/>
                  <a:gd name="T3" fmla="*/ 66 h 67"/>
                  <a:gd name="T4" fmla="*/ 0 w 17"/>
                  <a:gd name="T5" fmla="*/ 66 h 67"/>
                  <a:gd name="T6" fmla="*/ 0 60000 65536"/>
                  <a:gd name="T7" fmla="*/ 0 60000 65536"/>
                  <a:gd name="T8" fmla="*/ 0 60000 65536"/>
                  <a:gd name="T9" fmla="*/ 0 w 17"/>
                  <a:gd name="T10" fmla="*/ 0 h 67"/>
                  <a:gd name="T11" fmla="*/ 17 w 17"/>
                  <a:gd name="T12" fmla="*/ 67 h 6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" h="67">
                    <a:moveTo>
                      <a:pt x="16" y="0"/>
                    </a:moveTo>
                    <a:lnTo>
                      <a:pt x="16" y="66"/>
                    </a:lnTo>
                    <a:lnTo>
                      <a:pt x="0" y="66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303" name="Freeform 40"/>
              <p:cNvSpPr>
                <a:spLocks/>
              </p:cNvSpPr>
              <p:nvPr/>
            </p:nvSpPr>
            <p:spPr bwMode="auto">
              <a:xfrm>
                <a:off x="4512" y="2106"/>
                <a:ext cx="33" cy="1"/>
              </a:xfrm>
              <a:custGeom>
                <a:avLst/>
                <a:gdLst>
                  <a:gd name="T0" fmla="*/ 0 w 33"/>
                  <a:gd name="T1" fmla="*/ 0 h 1"/>
                  <a:gd name="T2" fmla="*/ 32 w 33"/>
                  <a:gd name="T3" fmla="*/ 0 h 1"/>
                  <a:gd name="T4" fmla="*/ 30 w 3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3"/>
                  <a:gd name="T10" fmla="*/ 0 h 1"/>
                  <a:gd name="T11" fmla="*/ 33 w 3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3" h="1">
                    <a:moveTo>
                      <a:pt x="0" y="0"/>
                    </a:moveTo>
                    <a:lnTo>
                      <a:pt x="32" y="0"/>
                    </a:lnTo>
                    <a:lnTo>
                      <a:pt x="30" y="0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304" name="Freeform 41"/>
              <p:cNvSpPr>
                <a:spLocks/>
              </p:cNvSpPr>
              <p:nvPr/>
            </p:nvSpPr>
            <p:spPr bwMode="auto">
              <a:xfrm>
                <a:off x="4512" y="2129"/>
                <a:ext cx="33" cy="31"/>
              </a:xfrm>
              <a:custGeom>
                <a:avLst/>
                <a:gdLst>
                  <a:gd name="T0" fmla="*/ 0 w 33"/>
                  <a:gd name="T1" fmla="*/ 0 h 31"/>
                  <a:gd name="T2" fmla="*/ 0 w 33"/>
                  <a:gd name="T3" fmla="*/ 30 h 31"/>
                  <a:gd name="T4" fmla="*/ 32 w 33"/>
                  <a:gd name="T5" fmla="*/ 30 h 31"/>
                  <a:gd name="T6" fmla="*/ 30 w 33"/>
                  <a:gd name="T7" fmla="*/ 30 h 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3"/>
                  <a:gd name="T13" fmla="*/ 0 h 31"/>
                  <a:gd name="T14" fmla="*/ 33 w 33"/>
                  <a:gd name="T15" fmla="*/ 31 h 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3" h="31">
                    <a:moveTo>
                      <a:pt x="0" y="0"/>
                    </a:moveTo>
                    <a:lnTo>
                      <a:pt x="0" y="30"/>
                    </a:lnTo>
                    <a:lnTo>
                      <a:pt x="32" y="30"/>
                    </a:lnTo>
                    <a:lnTo>
                      <a:pt x="30" y="30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305" name="Freeform 42"/>
              <p:cNvSpPr>
                <a:spLocks/>
              </p:cNvSpPr>
              <p:nvPr/>
            </p:nvSpPr>
            <p:spPr bwMode="auto">
              <a:xfrm>
                <a:off x="4562" y="2090"/>
                <a:ext cx="40" cy="76"/>
              </a:xfrm>
              <a:custGeom>
                <a:avLst/>
                <a:gdLst>
                  <a:gd name="T0" fmla="*/ 0 w 40"/>
                  <a:gd name="T1" fmla="*/ 0 h 76"/>
                  <a:gd name="T2" fmla="*/ 0 w 40"/>
                  <a:gd name="T3" fmla="*/ 75 h 76"/>
                  <a:gd name="T4" fmla="*/ 39 w 40"/>
                  <a:gd name="T5" fmla="*/ 75 h 76"/>
                  <a:gd name="T6" fmla="*/ 35 w 40"/>
                  <a:gd name="T7" fmla="*/ 75 h 7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"/>
                  <a:gd name="T13" fmla="*/ 0 h 76"/>
                  <a:gd name="T14" fmla="*/ 40 w 40"/>
                  <a:gd name="T15" fmla="*/ 76 h 7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" h="76">
                    <a:moveTo>
                      <a:pt x="0" y="0"/>
                    </a:moveTo>
                    <a:lnTo>
                      <a:pt x="0" y="75"/>
                    </a:lnTo>
                    <a:lnTo>
                      <a:pt x="39" y="75"/>
                    </a:lnTo>
                    <a:lnTo>
                      <a:pt x="35" y="75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306" name="Freeform 43"/>
              <p:cNvSpPr>
                <a:spLocks/>
              </p:cNvSpPr>
              <p:nvPr/>
            </p:nvSpPr>
            <p:spPr bwMode="auto">
              <a:xfrm>
                <a:off x="4497" y="2164"/>
                <a:ext cx="17" cy="25"/>
              </a:xfrm>
              <a:custGeom>
                <a:avLst/>
                <a:gdLst>
                  <a:gd name="T0" fmla="*/ 16 w 17"/>
                  <a:gd name="T1" fmla="*/ 0 h 25"/>
                  <a:gd name="T2" fmla="*/ 16 w 17"/>
                  <a:gd name="T3" fmla="*/ 24 h 25"/>
                  <a:gd name="T4" fmla="*/ 0 w 17"/>
                  <a:gd name="T5" fmla="*/ 24 h 25"/>
                  <a:gd name="T6" fmla="*/ 0 60000 65536"/>
                  <a:gd name="T7" fmla="*/ 0 60000 65536"/>
                  <a:gd name="T8" fmla="*/ 0 60000 65536"/>
                  <a:gd name="T9" fmla="*/ 0 w 17"/>
                  <a:gd name="T10" fmla="*/ 0 h 25"/>
                  <a:gd name="T11" fmla="*/ 17 w 17"/>
                  <a:gd name="T12" fmla="*/ 25 h 2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" h="25">
                    <a:moveTo>
                      <a:pt x="16" y="0"/>
                    </a:moveTo>
                    <a:lnTo>
                      <a:pt x="16" y="24"/>
                    </a:lnTo>
                    <a:lnTo>
                      <a:pt x="0" y="24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307" name="Freeform 44"/>
              <p:cNvSpPr>
                <a:spLocks/>
              </p:cNvSpPr>
              <p:nvPr/>
            </p:nvSpPr>
            <p:spPr bwMode="auto">
              <a:xfrm>
                <a:off x="4536" y="2172"/>
                <a:ext cx="17" cy="17"/>
              </a:xfrm>
              <a:custGeom>
                <a:avLst/>
                <a:gdLst>
                  <a:gd name="T0" fmla="*/ 16 w 17"/>
                  <a:gd name="T1" fmla="*/ 0 h 17"/>
                  <a:gd name="T2" fmla="*/ 16 w 17"/>
                  <a:gd name="T3" fmla="*/ 16 h 17"/>
                  <a:gd name="T4" fmla="*/ 0 w 17"/>
                  <a:gd name="T5" fmla="*/ 16 h 17"/>
                  <a:gd name="T6" fmla="*/ 0 60000 65536"/>
                  <a:gd name="T7" fmla="*/ 0 60000 65536"/>
                  <a:gd name="T8" fmla="*/ 0 60000 65536"/>
                  <a:gd name="T9" fmla="*/ 0 w 17"/>
                  <a:gd name="T10" fmla="*/ 0 h 17"/>
                  <a:gd name="T11" fmla="*/ 17 w 17"/>
                  <a:gd name="T12" fmla="*/ 17 h 1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" h="17">
                    <a:moveTo>
                      <a:pt x="16" y="0"/>
                    </a:moveTo>
                    <a:lnTo>
                      <a:pt x="16" y="16"/>
                    </a:lnTo>
                    <a:lnTo>
                      <a:pt x="0" y="16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308" name="Freeform 45"/>
              <p:cNvSpPr>
                <a:spLocks/>
              </p:cNvSpPr>
              <p:nvPr/>
            </p:nvSpPr>
            <p:spPr bwMode="auto">
              <a:xfrm>
                <a:off x="4312" y="2148"/>
                <a:ext cx="39" cy="17"/>
              </a:xfrm>
              <a:custGeom>
                <a:avLst/>
                <a:gdLst>
                  <a:gd name="T0" fmla="*/ 38 w 39"/>
                  <a:gd name="T1" fmla="*/ 0 h 17"/>
                  <a:gd name="T2" fmla="*/ 38 w 39"/>
                  <a:gd name="T3" fmla="*/ 16 h 17"/>
                  <a:gd name="T4" fmla="*/ 0 w 39"/>
                  <a:gd name="T5" fmla="*/ 16 h 17"/>
                  <a:gd name="T6" fmla="*/ 0 w 39"/>
                  <a:gd name="T7" fmla="*/ 0 h 17"/>
                  <a:gd name="T8" fmla="*/ 38 w 39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"/>
                  <a:gd name="T16" fmla="*/ 0 h 17"/>
                  <a:gd name="T17" fmla="*/ 39 w 39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" h="17">
                    <a:moveTo>
                      <a:pt x="38" y="0"/>
                    </a:moveTo>
                    <a:lnTo>
                      <a:pt x="38" y="16"/>
                    </a:lnTo>
                    <a:lnTo>
                      <a:pt x="0" y="16"/>
                    </a:lnTo>
                    <a:lnTo>
                      <a:pt x="0" y="0"/>
                    </a:lnTo>
                    <a:lnTo>
                      <a:pt x="38" y="0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309" name="Line 46"/>
              <p:cNvSpPr>
                <a:spLocks noChangeShapeType="1"/>
              </p:cNvSpPr>
              <p:nvPr/>
            </p:nvSpPr>
            <p:spPr bwMode="auto">
              <a:xfrm>
                <a:off x="4308" y="2216"/>
                <a:ext cx="294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3310" name="Freeform 47"/>
              <p:cNvSpPr>
                <a:spLocks/>
              </p:cNvSpPr>
              <p:nvPr/>
            </p:nvSpPr>
            <p:spPr bwMode="auto">
              <a:xfrm>
                <a:off x="4532" y="1746"/>
                <a:ext cx="17" cy="145"/>
              </a:xfrm>
              <a:custGeom>
                <a:avLst/>
                <a:gdLst>
                  <a:gd name="T0" fmla="*/ 0 w 17"/>
                  <a:gd name="T1" fmla="*/ 0 h 145"/>
                  <a:gd name="T2" fmla="*/ 16 w 17"/>
                  <a:gd name="T3" fmla="*/ 17 h 145"/>
                  <a:gd name="T4" fmla="*/ 16 w 17"/>
                  <a:gd name="T5" fmla="*/ 144 h 145"/>
                  <a:gd name="T6" fmla="*/ 0 60000 65536"/>
                  <a:gd name="T7" fmla="*/ 0 60000 65536"/>
                  <a:gd name="T8" fmla="*/ 0 60000 65536"/>
                  <a:gd name="T9" fmla="*/ 0 w 17"/>
                  <a:gd name="T10" fmla="*/ 0 h 145"/>
                  <a:gd name="T11" fmla="*/ 17 w 17"/>
                  <a:gd name="T12" fmla="*/ 145 h 14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" h="145">
                    <a:moveTo>
                      <a:pt x="0" y="0"/>
                    </a:moveTo>
                    <a:lnTo>
                      <a:pt x="16" y="17"/>
                    </a:lnTo>
                    <a:lnTo>
                      <a:pt x="16" y="144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311" name="Freeform 48"/>
              <p:cNvSpPr>
                <a:spLocks/>
              </p:cNvSpPr>
              <p:nvPr/>
            </p:nvSpPr>
            <p:spPr bwMode="auto">
              <a:xfrm>
                <a:off x="4528" y="1786"/>
                <a:ext cx="17" cy="104"/>
              </a:xfrm>
              <a:custGeom>
                <a:avLst/>
                <a:gdLst>
                  <a:gd name="T0" fmla="*/ 0 w 17"/>
                  <a:gd name="T1" fmla="*/ 0 h 104"/>
                  <a:gd name="T2" fmla="*/ 16 w 17"/>
                  <a:gd name="T3" fmla="*/ 6 h 104"/>
                  <a:gd name="T4" fmla="*/ 16 w 17"/>
                  <a:gd name="T5" fmla="*/ 103 h 104"/>
                  <a:gd name="T6" fmla="*/ 8 w 17"/>
                  <a:gd name="T7" fmla="*/ 103 h 10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"/>
                  <a:gd name="T13" fmla="*/ 0 h 104"/>
                  <a:gd name="T14" fmla="*/ 17 w 17"/>
                  <a:gd name="T15" fmla="*/ 104 h 10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" h="104">
                    <a:moveTo>
                      <a:pt x="0" y="0"/>
                    </a:moveTo>
                    <a:lnTo>
                      <a:pt x="16" y="6"/>
                    </a:lnTo>
                    <a:lnTo>
                      <a:pt x="16" y="103"/>
                    </a:lnTo>
                    <a:lnTo>
                      <a:pt x="8" y="103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312" name="Freeform 49"/>
              <p:cNvSpPr>
                <a:spLocks/>
              </p:cNvSpPr>
              <p:nvPr/>
            </p:nvSpPr>
            <p:spPr bwMode="auto">
              <a:xfrm>
                <a:off x="4526" y="1849"/>
                <a:ext cx="18" cy="21"/>
              </a:xfrm>
              <a:custGeom>
                <a:avLst/>
                <a:gdLst>
                  <a:gd name="T0" fmla="*/ 0 w 18"/>
                  <a:gd name="T1" fmla="*/ 0 h 21"/>
                  <a:gd name="T2" fmla="*/ 17 w 18"/>
                  <a:gd name="T3" fmla="*/ 20 h 21"/>
                  <a:gd name="T4" fmla="*/ 12 w 18"/>
                  <a:gd name="T5" fmla="*/ 20 h 21"/>
                  <a:gd name="T6" fmla="*/ 0 60000 65536"/>
                  <a:gd name="T7" fmla="*/ 0 60000 65536"/>
                  <a:gd name="T8" fmla="*/ 0 60000 65536"/>
                  <a:gd name="T9" fmla="*/ 0 w 18"/>
                  <a:gd name="T10" fmla="*/ 0 h 21"/>
                  <a:gd name="T11" fmla="*/ 18 w 18"/>
                  <a:gd name="T12" fmla="*/ 21 h 2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" h="21">
                    <a:moveTo>
                      <a:pt x="0" y="0"/>
                    </a:moveTo>
                    <a:lnTo>
                      <a:pt x="17" y="20"/>
                    </a:lnTo>
                    <a:lnTo>
                      <a:pt x="12" y="20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313" name="Freeform 50"/>
              <p:cNvSpPr>
                <a:spLocks/>
              </p:cNvSpPr>
              <p:nvPr/>
            </p:nvSpPr>
            <p:spPr bwMode="auto">
              <a:xfrm>
                <a:off x="4522" y="1857"/>
                <a:ext cx="22" cy="28"/>
              </a:xfrm>
              <a:custGeom>
                <a:avLst/>
                <a:gdLst>
                  <a:gd name="T0" fmla="*/ 0 w 22"/>
                  <a:gd name="T1" fmla="*/ 0 h 28"/>
                  <a:gd name="T2" fmla="*/ 21 w 22"/>
                  <a:gd name="T3" fmla="*/ 27 h 28"/>
                  <a:gd name="T4" fmla="*/ 17 w 22"/>
                  <a:gd name="T5" fmla="*/ 27 h 28"/>
                  <a:gd name="T6" fmla="*/ 0 60000 65536"/>
                  <a:gd name="T7" fmla="*/ 0 60000 65536"/>
                  <a:gd name="T8" fmla="*/ 0 60000 65536"/>
                  <a:gd name="T9" fmla="*/ 0 w 22"/>
                  <a:gd name="T10" fmla="*/ 0 h 28"/>
                  <a:gd name="T11" fmla="*/ 22 w 22"/>
                  <a:gd name="T12" fmla="*/ 28 h 2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" h="28">
                    <a:moveTo>
                      <a:pt x="0" y="0"/>
                    </a:moveTo>
                    <a:lnTo>
                      <a:pt x="21" y="27"/>
                    </a:lnTo>
                    <a:lnTo>
                      <a:pt x="17" y="27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314" name="Freeform 51"/>
              <p:cNvSpPr>
                <a:spLocks/>
              </p:cNvSpPr>
              <p:nvPr/>
            </p:nvSpPr>
            <p:spPr bwMode="auto">
              <a:xfrm>
                <a:off x="4526" y="1831"/>
                <a:ext cx="17" cy="27"/>
              </a:xfrm>
              <a:custGeom>
                <a:avLst/>
                <a:gdLst>
                  <a:gd name="T0" fmla="*/ 0 w 17"/>
                  <a:gd name="T1" fmla="*/ 26 h 27"/>
                  <a:gd name="T2" fmla="*/ 16 w 17"/>
                  <a:gd name="T3" fmla="*/ 0 h 27"/>
                  <a:gd name="T4" fmla="*/ 10 w 17"/>
                  <a:gd name="T5" fmla="*/ 0 h 27"/>
                  <a:gd name="T6" fmla="*/ 0 60000 65536"/>
                  <a:gd name="T7" fmla="*/ 0 60000 65536"/>
                  <a:gd name="T8" fmla="*/ 0 60000 65536"/>
                  <a:gd name="T9" fmla="*/ 0 w 17"/>
                  <a:gd name="T10" fmla="*/ 0 h 27"/>
                  <a:gd name="T11" fmla="*/ 17 w 17"/>
                  <a:gd name="T12" fmla="*/ 27 h 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" h="27">
                    <a:moveTo>
                      <a:pt x="0" y="26"/>
                    </a:moveTo>
                    <a:lnTo>
                      <a:pt x="16" y="0"/>
                    </a:lnTo>
                    <a:lnTo>
                      <a:pt x="10" y="0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315" name="Freeform 52"/>
              <p:cNvSpPr>
                <a:spLocks/>
              </p:cNvSpPr>
              <p:nvPr/>
            </p:nvSpPr>
            <p:spPr bwMode="auto">
              <a:xfrm>
                <a:off x="4515" y="1862"/>
                <a:ext cx="18" cy="39"/>
              </a:xfrm>
              <a:custGeom>
                <a:avLst/>
                <a:gdLst>
                  <a:gd name="T0" fmla="*/ 17 w 18"/>
                  <a:gd name="T1" fmla="*/ 0 h 39"/>
                  <a:gd name="T2" fmla="*/ 3 w 18"/>
                  <a:gd name="T3" fmla="*/ 38 h 39"/>
                  <a:gd name="T4" fmla="*/ 0 w 18"/>
                  <a:gd name="T5" fmla="*/ 38 h 39"/>
                  <a:gd name="T6" fmla="*/ 0 60000 65536"/>
                  <a:gd name="T7" fmla="*/ 0 60000 65536"/>
                  <a:gd name="T8" fmla="*/ 0 60000 65536"/>
                  <a:gd name="T9" fmla="*/ 0 w 18"/>
                  <a:gd name="T10" fmla="*/ 0 h 39"/>
                  <a:gd name="T11" fmla="*/ 18 w 18"/>
                  <a:gd name="T12" fmla="*/ 39 h 3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" h="39">
                    <a:moveTo>
                      <a:pt x="17" y="0"/>
                    </a:moveTo>
                    <a:lnTo>
                      <a:pt x="3" y="38"/>
                    </a:lnTo>
                    <a:lnTo>
                      <a:pt x="0" y="38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316" name="Freeform 53"/>
              <p:cNvSpPr>
                <a:spLocks/>
              </p:cNvSpPr>
              <p:nvPr/>
            </p:nvSpPr>
            <p:spPr bwMode="auto">
              <a:xfrm>
                <a:off x="4526" y="1822"/>
                <a:ext cx="17" cy="33"/>
              </a:xfrm>
              <a:custGeom>
                <a:avLst/>
                <a:gdLst>
                  <a:gd name="T0" fmla="*/ 0 w 17"/>
                  <a:gd name="T1" fmla="*/ 32 h 33"/>
                  <a:gd name="T2" fmla="*/ 16 w 17"/>
                  <a:gd name="T3" fmla="*/ 0 h 33"/>
                  <a:gd name="T4" fmla="*/ 10 w 17"/>
                  <a:gd name="T5" fmla="*/ 0 h 33"/>
                  <a:gd name="T6" fmla="*/ 0 60000 65536"/>
                  <a:gd name="T7" fmla="*/ 0 60000 65536"/>
                  <a:gd name="T8" fmla="*/ 0 60000 65536"/>
                  <a:gd name="T9" fmla="*/ 0 w 17"/>
                  <a:gd name="T10" fmla="*/ 0 h 33"/>
                  <a:gd name="T11" fmla="*/ 17 w 17"/>
                  <a:gd name="T12" fmla="*/ 33 h 3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" h="33">
                    <a:moveTo>
                      <a:pt x="0" y="32"/>
                    </a:moveTo>
                    <a:lnTo>
                      <a:pt x="16" y="0"/>
                    </a:lnTo>
                    <a:lnTo>
                      <a:pt x="10" y="0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317" name="Freeform 54"/>
              <p:cNvSpPr>
                <a:spLocks/>
              </p:cNvSpPr>
              <p:nvPr/>
            </p:nvSpPr>
            <p:spPr bwMode="auto">
              <a:xfrm>
                <a:off x="4512" y="1860"/>
                <a:ext cx="18" cy="41"/>
              </a:xfrm>
              <a:custGeom>
                <a:avLst/>
                <a:gdLst>
                  <a:gd name="T0" fmla="*/ 17 w 18"/>
                  <a:gd name="T1" fmla="*/ 0 h 41"/>
                  <a:gd name="T2" fmla="*/ 3 w 18"/>
                  <a:gd name="T3" fmla="*/ 40 h 41"/>
                  <a:gd name="T4" fmla="*/ 0 w 18"/>
                  <a:gd name="T5" fmla="*/ 40 h 41"/>
                  <a:gd name="T6" fmla="*/ 0 60000 65536"/>
                  <a:gd name="T7" fmla="*/ 0 60000 65536"/>
                  <a:gd name="T8" fmla="*/ 0 60000 65536"/>
                  <a:gd name="T9" fmla="*/ 0 w 18"/>
                  <a:gd name="T10" fmla="*/ 0 h 41"/>
                  <a:gd name="T11" fmla="*/ 18 w 18"/>
                  <a:gd name="T12" fmla="*/ 41 h 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" h="41">
                    <a:moveTo>
                      <a:pt x="17" y="0"/>
                    </a:moveTo>
                    <a:lnTo>
                      <a:pt x="3" y="40"/>
                    </a:lnTo>
                    <a:lnTo>
                      <a:pt x="0" y="40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318" name="Line 55"/>
              <p:cNvSpPr>
                <a:spLocks noChangeShapeType="1"/>
              </p:cNvSpPr>
              <p:nvPr/>
            </p:nvSpPr>
            <p:spPr bwMode="auto">
              <a:xfrm>
                <a:off x="4548" y="1995"/>
                <a:ext cx="0" cy="93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3319" name="Freeform 56"/>
              <p:cNvSpPr>
                <a:spLocks/>
              </p:cNvSpPr>
              <p:nvPr/>
            </p:nvSpPr>
            <p:spPr bwMode="auto">
              <a:xfrm>
                <a:off x="4545" y="1989"/>
                <a:ext cx="17" cy="102"/>
              </a:xfrm>
              <a:custGeom>
                <a:avLst/>
                <a:gdLst>
                  <a:gd name="T0" fmla="*/ 16 w 17"/>
                  <a:gd name="T1" fmla="*/ 0 h 102"/>
                  <a:gd name="T2" fmla="*/ 16 w 17"/>
                  <a:gd name="T3" fmla="*/ 101 h 102"/>
                  <a:gd name="T4" fmla="*/ 0 w 17"/>
                  <a:gd name="T5" fmla="*/ 101 h 102"/>
                  <a:gd name="T6" fmla="*/ 0 60000 65536"/>
                  <a:gd name="T7" fmla="*/ 0 60000 65536"/>
                  <a:gd name="T8" fmla="*/ 0 60000 65536"/>
                  <a:gd name="T9" fmla="*/ 0 w 17"/>
                  <a:gd name="T10" fmla="*/ 0 h 102"/>
                  <a:gd name="T11" fmla="*/ 17 w 17"/>
                  <a:gd name="T12" fmla="*/ 102 h 10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" h="102">
                    <a:moveTo>
                      <a:pt x="16" y="0"/>
                    </a:moveTo>
                    <a:lnTo>
                      <a:pt x="16" y="101"/>
                    </a:lnTo>
                    <a:lnTo>
                      <a:pt x="0" y="101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320" name="Freeform 57"/>
              <p:cNvSpPr>
                <a:spLocks/>
              </p:cNvSpPr>
              <p:nvPr/>
            </p:nvSpPr>
            <p:spPr bwMode="auto">
              <a:xfrm>
                <a:off x="4560" y="2042"/>
                <a:ext cx="23" cy="31"/>
              </a:xfrm>
              <a:custGeom>
                <a:avLst/>
                <a:gdLst>
                  <a:gd name="T0" fmla="*/ 11 w 23"/>
                  <a:gd name="T1" fmla="*/ 0 h 31"/>
                  <a:gd name="T2" fmla="*/ 15 w 23"/>
                  <a:gd name="T3" fmla="*/ 0 h 31"/>
                  <a:gd name="T4" fmla="*/ 15 w 23"/>
                  <a:gd name="T5" fmla="*/ 2 h 31"/>
                  <a:gd name="T6" fmla="*/ 17 w 23"/>
                  <a:gd name="T7" fmla="*/ 2 h 31"/>
                  <a:gd name="T8" fmla="*/ 22 w 23"/>
                  <a:gd name="T9" fmla="*/ 10 h 31"/>
                  <a:gd name="T10" fmla="*/ 22 w 23"/>
                  <a:gd name="T11" fmla="*/ 22 h 31"/>
                  <a:gd name="T12" fmla="*/ 21 w 23"/>
                  <a:gd name="T13" fmla="*/ 22 h 31"/>
                  <a:gd name="T14" fmla="*/ 21 w 23"/>
                  <a:gd name="T15" fmla="*/ 25 h 31"/>
                  <a:gd name="T16" fmla="*/ 17 w 23"/>
                  <a:gd name="T17" fmla="*/ 30 h 31"/>
                  <a:gd name="T18" fmla="*/ 3 w 23"/>
                  <a:gd name="T19" fmla="*/ 30 h 31"/>
                  <a:gd name="T20" fmla="*/ 0 w 23"/>
                  <a:gd name="T21" fmla="*/ 25 h 31"/>
                  <a:gd name="T22" fmla="*/ 0 w 23"/>
                  <a:gd name="T23" fmla="*/ 7 h 31"/>
                  <a:gd name="T24" fmla="*/ 3 w 23"/>
                  <a:gd name="T25" fmla="*/ 2 h 31"/>
                  <a:gd name="T26" fmla="*/ 11 w 23"/>
                  <a:gd name="T27" fmla="*/ 2 h 31"/>
                  <a:gd name="T28" fmla="*/ 11 w 23"/>
                  <a:gd name="T29" fmla="*/ 0 h 3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3"/>
                  <a:gd name="T46" fmla="*/ 0 h 31"/>
                  <a:gd name="T47" fmla="*/ 23 w 23"/>
                  <a:gd name="T48" fmla="*/ 31 h 3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3" h="31">
                    <a:moveTo>
                      <a:pt x="11" y="0"/>
                    </a:moveTo>
                    <a:lnTo>
                      <a:pt x="15" y="0"/>
                    </a:lnTo>
                    <a:lnTo>
                      <a:pt x="15" y="2"/>
                    </a:lnTo>
                    <a:lnTo>
                      <a:pt x="17" y="2"/>
                    </a:lnTo>
                    <a:lnTo>
                      <a:pt x="22" y="10"/>
                    </a:lnTo>
                    <a:lnTo>
                      <a:pt x="22" y="22"/>
                    </a:lnTo>
                    <a:lnTo>
                      <a:pt x="21" y="22"/>
                    </a:lnTo>
                    <a:lnTo>
                      <a:pt x="21" y="25"/>
                    </a:lnTo>
                    <a:lnTo>
                      <a:pt x="17" y="30"/>
                    </a:lnTo>
                    <a:lnTo>
                      <a:pt x="3" y="30"/>
                    </a:lnTo>
                    <a:lnTo>
                      <a:pt x="0" y="25"/>
                    </a:lnTo>
                    <a:lnTo>
                      <a:pt x="0" y="7"/>
                    </a:lnTo>
                    <a:lnTo>
                      <a:pt x="3" y="2"/>
                    </a:lnTo>
                    <a:lnTo>
                      <a:pt x="11" y="2"/>
                    </a:lnTo>
                    <a:lnTo>
                      <a:pt x="11" y="0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321" name="Freeform 58"/>
              <p:cNvSpPr>
                <a:spLocks/>
              </p:cNvSpPr>
              <p:nvPr/>
            </p:nvSpPr>
            <p:spPr bwMode="auto">
              <a:xfrm>
                <a:off x="4576" y="2071"/>
                <a:ext cx="26" cy="95"/>
              </a:xfrm>
              <a:custGeom>
                <a:avLst/>
                <a:gdLst>
                  <a:gd name="T0" fmla="*/ 0 w 26"/>
                  <a:gd name="T1" fmla="*/ 0 h 95"/>
                  <a:gd name="T2" fmla="*/ 25 w 26"/>
                  <a:gd name="T3" fmla="*/ 24 h 95"/>
                  <a:gd name="T4" fmla="*/ 25 w 26"/>
                  <a:gd name="T5" fmla="*/ 94 h 95"/>
                  <a:gd name="T6" fmla="*/ 21 w 26"/>
                  <a:gd name="T7" fmla="*/ 94 h 9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"/>
                  <a:gd name="T13" fmla="*/ 0 h 95"/>
                  <a:gd name="T14" fmla="*/ 26 w 26"/>
                  <a:gd name="T15" fmla="*/ 95 h 9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" h="95">
                    <a:moveTo>
                      <a:pt x="0" y="0"/>
                    </a:moveTo>
                    <a:lnTo>
                      <a:pt x="25" y="24"/>
                    </a:lnTo>
                    <a:lnTo>
                      <a:pt x="25" y="94"/>
                    </a:lnTo>
                    <a:lnTo>
                      <a:pt x="21" y="94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322" name="Freeform 59"/>
              <p:cNvSpPr>
                <a:spLocks/>
              </p:cNvSpPr>
              <p:nvPr/>
            </p:nvSpPr>
            <p:spPr bwMode="auto">
              <a:xfrm>
                <a:off x="4549" y="2071"/>
                <a:ext cx="17" cy="17"/>
              </a:xfrm>
              <a:custGeom>
                <a:avLst/>
                <a:gdLst>
                  <a:gd name="T0" fmla="*/ 16 w 17"/>
                  <a:gd name="T1" fmla="*/ 0 h 17"/>
                  <a:gd name="T2" fmla="*/ 5 w 17"/>
                  <a:gd name="T3" fmla="*/ 16 h 17"/>
                  <a:gd name="T4" fmla="*/ 0 w 17"/>
                  <a:gd name="T5" fmla="*/ 16 h 17"/>
                  <a:gd name="T6" fmla="*/ 0 60000 65536"/>
                  <a:gd name="T7" fmla="*/ 0 60000 65536"/>
                  <a:gd name="T8" fmla="*/ 0 60000 65536"/>
                  <a:gd name="T9" fmla="*/ 0 w 17"/>
                  <a:gd name="T10" fmla="*/ 0 h 17"/>
                  <a:gd name="T11" fmla="*/ 17 w 17"/>
                  <a:gd name="T12" fmla="*/ 17 h 1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" h="17">
                    <a:moveTo>
                      <a:pt x="16" y="0"/>
                    </a:moveTo>
                    <a:lnTo>
                      <a:pt x="5" y="16"/>
                    </a:lnTo>
                    <a:lnTo>
                      <a:pt x="0" y="16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323" name="Freeform 60"/>
              <p:cNvSpPr>
                <a:spLocks/>
              </p:cNvSpPr>
              <p:nvPr/>
            </p:nvSpPr>
            <p:spPr bwMode="auto">
              <a:xfrm>
                <a:off x="4559" y="2040"/>
                <a:ext cx="17" cy="17"/>
              </a:xfrm>
              <a:custGeom>
                <a:avLst/>
                <a:gdLst>
                  <a:gd name="T0" fmla="*/ 0 w 17"/>
                  <a:gd name="T1" fmla="*/ 0 h 17"/>
                  <a:gd name="T2" fmla="*/ 13 w 17"/>
                  <a:gd name="T3" fmla="*/ 0 h 17"/>
                  <a:gd name="T4" fmla="*/ 13 w 17"/>
                  <a:gd name="T5" fmla="*/ 5 h 17"/>
                  <a:gd name="T6" fmla="*/ 16 w 17"/>
                  <a:gd name="T7" fmla="*/ 5 h 17"/>
                  <a:gd name="T8" fmla="*/ 16 w 17"/>
                  <a:gd name="T9" fmla="*/ 16 h 17"/>
                  <a:gd name="T10" fmla="*/ 13 w 17"/>
                  <a:gd name="T11" fmla="*/ 16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"/>
                  <a:gd name="T19" fmla="*/ 0 h 17"/>
                  <a:gd name="T20" fmla="*/ 17 w 17"/>
                  <a:gd name="T21" fmla="*/ 17 h 1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" h="17">
                    <a:moveTo>
                      <a:pt x="0" y="0"/>
                    </a:moveTo>
                    <a:lnTo>
                      <a:pt x="13" y="0"/>
                    </a:lnTo>
                    <a:lnTo>
                      <a:pt x="13" y="5"/>
                    </a:lnTo>
                    <a:lnTo>
                      <a:pt x="16" y="5"/>
                    </a:lnTo>
                    <a:lnTo>
                      <a:pt x="16" y="16"/>
                    </a:lnTo>
                    <a:lnTo>
                      <a:pt x="13" y="16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324" name="Freeform 61"/>
              <p:cNvSpPr>
                <a:spLocks/>
              </p:cNvSpPr>
              <p:nvPr/>
            </p:nvSpPr>
            <p:spPr bwMode="auto">
              <a:xfrm>
                <a:off x="4559" y="2043"/>
                <a:ext cx="17" cy="17"/>
              </a:xfrm>
              <a:custGeom>
                <a:avLst/>
                <a:gdLst>
                  <a:gd name="T0" fmla="*/ 16 w 17"/>
                  <a:gd name="T1" fmla="*/ 0 h 17"/>
                  <a:gd name="T2" fmla="*/ 16 w 17"/>
                  <a:gd name="T3" fmla="*/ 16 h 17"/>
                  <a:gd name="T4" fmla="*/ 0 w 17"/>
                  <a:gd name="T5" fmla="*/ 16 h 17"/>
                  <a:gd name="T6" fmla="*/ 0 60000 65536"/>
                  <a:gd name="T7" fmla="*/ 0 60000 65536"/>
                  <a:gd name="T8" fmla="*/ 0 60000 65536"/>
                  <a:gd name="T9" fmla="*/ 0 w 17"/>
                  <a:gd name="T10" fmla="*/ 0 h 17"/>
                  <a:gd name="T11" fmla="*/ 17 w 17"/>
                  <a:gd name="T12" fmla="*/ 17 h 1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" h="17">
                    <a:moveTo>
                      <a:pt x="16" y="0"/>
                    </a:moveTo>
                    <a:lnTo>
                      <a:pt x="16" y="16"/>
                    </a:lnTo>
                    <a:lnTo>
                      <a:pt x="0" y="16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325" name="Line 62"/>
              <p:cNvSpPr>
                <a:spLocks noChangeShapeType="1"/>
              </p:cNvSpPr>
              <p:nvPr/>
            </p:nvSpPr>
            <p:spPr bwMode="auto">
              <a:xfrm>
                <a:off x="4559" y="2037"/>
                <a:ext cx="14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3326" name="Freeform 63"/>
              <p:cNvSpPr>
                <a:spLocks/>
              </p:cNvSpPr>
              <p:nvPr/>
            </p:nvSpPr>
            <p:spPr bwMode="auto">
              <a:xfrm>
                <a:off x="4554" y="2043"/>
                <a:ext cx="17" cy="17"/>
              </a:xfrm>
              <a:custGeom>
                <a:avLst/>
                <a:gdLst>
                  <a:gd name="T0" fmla="*/ 0 w 17"/>
                  <a:gd name="T1" fmla="*/ 0 h 17"/>
                  <a:gd name="T2" fmla="*/ 16 w 17"/>
                  <a:gd name="T3" fmla="*/ 0 h 17"/>
                  <a:gd name="T4" fmla="*/ 16 w 17"/>
                  <a:gd name="T5" fmla="*/ 16 h 17"/>
                  <a:gd name="T6" fmla="*/ 0 w 17"/>
                  <a:gd name="T7" fmla="*/ 16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"/>
                  <a:gd name="T13" fmla="*/ 0 h 17"/>
                  <a:gd name="T14" fmla="*/ 17 w 17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" h="17">
                    <a:moveTo>
                      <a:pt x="0" y="0"/>
                    </a:moveTo>
                    <a:lnTo>
                      <a:pt x="16" y="0"/>
                    </a:lnTo>
                    <a:lnTo>
                      <a:pt x="16" y="16"/>
                    </a:lnTo>
                    <a:lnTo>
                      <a:pt x="0" y="16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327" name="Freeform 64"/>
              <p:cNvSpPr>
                <a:spLocks/>
              </p:cNvSpPr>
              <p:nvPr/>
            </p:nvSpPr>
            <p:spPr bwMode="auto">
              <a:xfrm>
                <a:off x="4550" y="2040"/>
                <a:ext cx="17" cy="1"/>
              </a:xfrm>
              <a:custGeom>
                <a:avLst/>
                <a:gdLst>
                  <a:gd name="T0" fmla="*/ 0 w 17"/>
                  <a:gd name="T1" fmla="*/ 0 h 1"/>
                  <a:gd name="T2" fmla="*/ 16 w 17"/>
                  <a:gd name="T3" fmla="*/ 0 h 1"/>
                  <a:gd name="T4" fmla="*/ 8 w 17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7"/>
                  <a:gd name="T10" fmla="*/ 0 h 1"/>
                  <a:gd name="T11" fmla="*/ 17 w 17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" h="1">
                    <a:moveTo>
                      <a:pt x="0" y="0"/>
                    </a:moveTo>
                    <a:lnTo>
                      <a:pt x="16" y="0"/>
                    </a:lnTo>
                    <a:lnTo>
                      <a:pt x="8" y="0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328" name="Freeform 65"/>
              <p:cNvSpPr>
                <a:spLocks/>
              </p:cNvSpPr>
              <p:nvPr/>
            </p:nvSpPr>
            <p:spPr bwMode="auto">
              <a:xfrm>
                <a:off x="4554" y="2043"/>
                <a:ext cx="17" cy="17"/>
              </a:xfrm>
              <a:custGeom>
                <a:avLst/>
                <a:gdLst>
                  <a:gd name="T0" fmla="*/ 16 w 17"/>
                  <a:gd name="T1" fmla="*/ 0 h 17"/>
                  <a:gd name="T2" fmla="*/ 16 w 17"/>
                  <a:gd name="T3" fmla="*/ 16 h 17"/>
                  <a:gd name="T4" fmla="*/ 0 w 17"/>
                  <a:gd name="T5" fmla="*/ 16 h 17"/>
                  <a:gd name="T6" fmla="*/ 0 60000 65536"/>
                  <a:gd name="T7" fmla="*/ 0 60000 65536"/>
                  <a:gd name="T8" fmla="*/ 0 60000 65536"/>
                  <a:gd name="T9" fmla="*/ 0 w 17"/>
                  <a:gd name="T10" fmla="*/ 0 h 17"/>
                  <a:gd name="T11" fmla="*/ 17 w 17"/>
                  <a:gd name="T12" fmla="*/ 17 h 1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" h="17">
                    <a:moveTo>
                      <a:pt x="16" y="0"/>
                    </a:moveTo>
                    <a:lnTo>
                      <a:pt x="16" y="16"/>
                    </a:lnTo>
                    <a:lnTo>
                      <a:pt x="0" y="16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329" name="Line 66"/>
              <p:cNvSpPr>
                <a:spLocks noChangeShapeType="1"/>
              </p:cNvSpPr>
              <p:nvPr/>
            </p:nvSpPr>
            <p:spPr bwMode="auto">
              <a:xfrm>
                <a:off x="4572" y="1987"/>
                <a:ext cx="0" cy="48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3330" name="Freeform 67"/>
              <p:cNvSpPr>
                <a:spLocks/>
              </p:cNvSpPr>
              <p:nvPr/>
            </p:nvSpPr>
            <p:spPr bwMode="auto">
              <a:xfrm>
                <a:off x="4590" y="2164"/>
                <a:ext cx="17" cy="62"/>
              </a:xfrm>
              <a:custGeom>
                <a:avLst/>
                <a:gdLst>
                  <a:gd name="T0" fmla="*/ 0 w 17"/>
                  <a:gd name="T1" fmla="*/ 0 h 62"/>
                  <a:gd name="T2" fmla="*/ 16 w 17"/>
                  <a:gd name="T3" fmla="*/ 0 h 62"/>
                  <a:gd name="T4" fmla="*/ 16 w 17"/>
                  <a:gd name="T5" fmla="*/ 61 h 62"/>
                  <a:gd name="T6" fmla="*/ 4 w 17"/>
                  <a:gd name="T7" fmla="*/ 61 h 6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"/>
                  <a:gd name="T13" fmla="*/ 0 h 62"/>
                  <a:gd name="T14" fmla="*/ 17 w 17"/>
                  <a:gd name="T15" fmla="*/ 62 h 6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" h="62">
                    <a:moveTo>
                      <a:pt x="0" y="0"/>
                    </a:moveTo>
                    <a:lnTo>
                      <a:pt x="16" y="0"/>
                    </a:lnTo>
                    <a:lnTo>
                      <a:pt x="16" y="61"/>
                    </a:lnTo>
                    <a:lnTo>
                      <a:pt x="4" y="61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331" name="Freeform 68"/>
              <p:cNvSpPr>
                <a:spLocks/>
              </p:cNvSpPr>
              <p:nvPr/>
            </p:nvSpPr>
            <p:spPr bwMode="auto">
              <a:xfrm>
                <a:off x="4485" y="1889"/>
                <a:ext cx="39" cy="99"/>
              </a:xfrm>
              <a:custGeom>
                <a:avLst/>
                <a:gdLst>
                  <a:gd name="T0" fmla="*/ 29 w 39"/>
                  <a:gd name="T1" fmla="*/ 98 h 99"/>
                  <a:gd name="T2" fmla="*/ 24 w 39"/>
                  <a:gd name="T3" fmla="*/ 98 h 99"/>
                  <a:gd name="T4" fmla="*/ 24 w 39"/>
                  <a:gd name="T5" fmla="*/ 93 h 99"/>
                  <a:gd name="T6" fmla="*/ 22 w 39"/>
                  <a:gd name="T7" fmla="*/ 93 h 99"/>
                  <a:gd name="T8" fmla="*/ 19 w 39"/>
                  <a:gd name="T9" fmla="*/ 91 h 99"/>
                  <a:gd name="T10" fmla="*/ 12 w 39"/>
                  <a:gd name="T11" fmla="*/ 86 h 99"/>
                  <a:gd name="T12" fmla="*/ 7 w 39"/>
                  <a:gd name="T13" fmla="*/ 82 h 99"/>
                  <a:gd name="T14" fmla="*/ 7 w 39"/>
                  <a:gd name="T15" fmla="*/ 77 h 99"/>
                  <a:gd name="T16" fmla="*/ 5 w 39"/>
                  <a:gd name="T17" fmla="*/ 77 h 99"/>
                  <a:gd name="T18" fmla="*/ 5 w 39"/>
                  <a:gd name="T19" fmla="*/ 69 h 99"/>
                  <a:gd name="T20" fmla="*/ 3 w 39"/>
                  <a:gd name="T21" fmla="*/ 69 h 99"/>
                  <a:gd name="T22" fmla="*/ 3 w 39"/>
                  <a:gd name="T23" fmla="*/ 64 h 99"/>
                  <a:gd name="T24" fmla="*/ 0 w 39"/>
                  <a:gd name="T25" fmla="*/ 64 h 99"/>
                  <a:gd name="T26" fmla="*/ 0 w 39"/>
                  <a:gd name="T27" fmla="*/ 38 h 99"/>
                  <a:gd name="T28" fmla="*/ 3 w 39"/>
                  <a:gd name="T29" fmla="*/ 38 h 99"/>
                  <a:gd name="T30" fmla="*/ 3 w 39"/>
                  <a:gd name="T31" fmla="*/ 36 h 99"/>
                  <a:gd name="T32" fmla="*/ 5 w 39"/>
                  <a:gd name="T33" fmla="*/ 33 h 99"/>
                  <a:gd name="T34" fmla="*/ 5 w 39"/>
                  <a:gd name="T35" fmla="*/ 27 h 99"/>
                  <a:gd name="T36" fmla="*/ 7 w 39"/>
                  <a:gd name="T37" fmla="*/ 24 h 99"/>
                  <a:gd name="T38" fmla="*/ 7 w 39"/>
                  <a:gd name="T39" fmla="*/ 22 h 99"/>
                  <a:gd name="T40" fmla="*/ 12 w 39"/>
                  <a:gd name="T41" fmla="*/ 21 h 99"/>
                  <a:gd name="T42" fmla="*/ 12 w 39"/>
                  <a:gd name="T43" fmla="*/ 18 h 99"/>
                  <a:gd name="T44" fmla="*/ 22 w 39"/>
                  <a:gd name="T45" fmla="*/ 7 h 99"/>
                  <a:gd name="T46" fmla="*/ 29 w 39"/>
                  <a:gd name="T47" fmla="*/ 7 h 99"/>
                  <a:gd name="T48" fmla="*/ 29 w 39"/>
                  <a:gd name="T49" fmla="*/ 5 h 99"/>
                  <a:gd name="T50" fmla="*/ 31 w 39"/>
                  <a:gd name="T51" fmla="*/ 2 h 99"/>
                  <a:gd name="T52" fmla="*/ 38 w 39"/>
                  <a:gd name="T53" fmla="*/ 2 h 99"/>
                  <a:gd name="T54" fmla="*/ 38 w 39"/>
                  <a:gd name="T55" fmla="*/ 0 h 99"/>
                  <a:gd name="T56" fmla="*/ 36 w 39"/>
                  <a:gd name="T57" fmla="*/ 0 h 9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39"/>
                  <a:gd name="T88" fmla="*/ 0 h 99"/>
                  <a:gd name="T89" fmla="*/ 39 w 39"/>
                  <a:gd name="T90" fmla="*/ 99 h 99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39" h="99">
                    <a:moveTo>
                      <a:pt x="29" y="98"/>
                    </a:moveTo>
                    <a:lnTo>
                      <a:pt x="24" y="98"/>
                    </a:lnTo>
                    <a:lnTo>
                      <a:pt x="24" y="93"/>
                    </a:lnTo>
                    <a:lnTo>
                      <a:pt x="22" y="93"/>
                    </a:lnTo>
                    <a:lnTo>
                      <a:pt x="19" y="91"/>
                    </a:lnTo>
                    <a:lnTo>
                      <a:pt x="12" y="86"/>
                    </a:lnTo>
                    <a:lnTo>
                      <a:pt x="7" y="82"/>
                    </a:lnTo>
                    <a:lnTo>
                      <a:pt x="7" y="77"/>
                    </a:lnTo>
                    <a:lnTo>
                      <a:pt x="5" y="77"/>
                    </a:lnTo>
                    <a:lnTo>
                      <a:pt x="5" y="69"/>
                    </a:lnTo>
                    <a:lnTo>
                      <a:pt x="3" y="69"/>
                    </a:lnTo>
                    <a:lnTo>
                      <a:pt x="3" y="64"/>
                    </a:lnTo>
                    <a:lnTo>
                      <a:pt x="0" y="64"/>
                    </a:lnTo>
                    <a:lnTo>
                      <a:pt x="0" y="38"/>
                    </a:lnTo>
                    <a:lnTo>
                      <a:pt x="3" y="38"/>
                    </a:lnTo>
                    <a:lnTo>
                      <a:pt x="3" y="36"/>
                    </a:lnTo>
                    <a:lnTo>
                      <a:pt x="5" y="33"/>
                    </a:lnTo>
                    <a:lnTo>
                      <a:pt x="5" y="27"/>
                    </a:lnTo>
                    <a:lnTo>
                      <a:pt x="7" y="24"/>
                    </a:lnTo>
                    <a:lnTo>
                      <a:pt x="7" y="22"/>
                    </a:lnTo>
                    <a:lnTo>
                      <a:pt x="12" y="21"/>
                    </a:lnTo>
                    <a:lnTo>
                      <a:pt x="12" y="18"/>
                    </a:lnTo>
                    <a:lnTo>
                      <a:pt x="22" y="7"/>
                    </a:lnTo>
                    <a:lnTo>
                      <a:pt x="29" y="7"/>
                    </a:lnTo>
                    <a:lnTo>
                      <a:pt x="29" y="5"/>
                    </a:lnTo>
                    <a:lnTo>
                      <a:pt x="31" y="2"/>
                    </a:lnTo>
                    <a:lnTo>
                      <a:pt x="38" y="2"/>
                    </a:lnTo>
                    <a:lnTo>
                      <a:pt x="38" y="0"/>
                    </a:lnTo>
                    <a:lnTo>
                      <a:pt x="36" y="0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332" name="Freeform 69"/>
              <p:cNvSpPr>
                <a:spLocks/>
              </p:cNvSpPr>
              <p:nvPr/>
            </p:nvSpPr>
            <p:spPr bwMode="auto">
              <a:xfrm>
                <a:off x="4518" y="1897"/>
                <a:ext cx="27" cy="17"/>
              </a:xfrm>
              <a:custGeom>
                <a:avLst/>
                <a:gdLst>
                  <a:gd name="T0" fmla="*/ 0 w 27"/>
                  <a:gd name="T1" fmla="*/ 16 h 17"/>
                  <a:gd name="T2" fmla="*/ 9 w 27"/>
                  <a:gd name="T3" fmla="*/ 16 h 17"/>
                  <a:gd name="T4" fmla="*/ 11 w 27"/>
                  <a:gd name="T5" fmla="*/ 0 h 17"/>
                  <a:gd name="T6" fmla="*/ 19 w 27"/>
                  <a:gd name="T7" fmla="*/ 0 h 17"/>
                  <a:gd name="T8" fmla="*/ 26 w 27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"/>
                  <a:gd name="T16" fmla="*/ 0 h 17"/>
                  <a:gd name="T17" fmla="*/ 27 w 27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" h="17">
                    <a:moveTo>
                      <a:pt x="0" y="16"/>
                    </a:moveTo>
                    <a:lnTo>
                      <a:pt x="9" y="16"/>
                    </a:lnTo>
                    <a:lnTo>
                      <a:pt x="11" y="0"/>
                    </a:lnTo>
                    <a:lnTo>
                      <a:pt x="19" y="0"/>
                    </a:lnTo>
                    <a:lnTo>
                      <a:pt x="26" y="0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333" name="Freeform 70"/>
              <p:cNvSpPr>
                <a:spLocks/>
              </p:cNvSpPr>
              <p:nvPr/>
            </p:nvSpPr>
            <p:spPr bwMode="auto">
              <a:xfrm>
                <a:off x="4512" y="1987"/>
                <a:ext cx="28" cy="17"/>
              </a:xfrm>
              <a:custGeom>
                <a:avLst/>
                <a:gdLst>
                  <a:gd name="T0" fmla="*/ 0 w 28"/>
                  <a:gd name="T1" fmla="*/ 0 h 17"/>
                  <a:gd name="T2" fmla="*/ 3 w 28"/>
                  <a:gd name="T3" fmla="*/ 8 h 17"/>
                  <a:gd name="T4" fmla="*/ 15 w 28"/>
                  <a:gd name="T5" fmla="*/ 8 h 17"/>
                  <a:gd name="T6" fmla="*/ 19 w 28"/>
                  <a:gd name="T7" fmla="*/ 16 h 17"/>
                  <a:gd name="T8" fmla="*/ 27 w 28"/>
                  <a:gd name="T9" fmla="*/ 16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"/>
                  <a:gd name="T16" fmla="*/ 0 h 17"/>
                  <a:gd name="T17" fmla="*/ 28 w 28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" h="17">
                    <a:moveTo>
                      <a:pt x="0" y="0"/>
                    </a:moveTo>
                    <a:lnTo>
                      <a:pt x="3" y="8"/>
                    </a:lnTo>
                    <a:lnTo>
                      <a:pt x="15" y="8"/>
                    </a:lnTo>
                    <a:lnTo>
                      <a:pt x="19" y="16"/>
                    </a:lnTo>
                    <a:lnTo>
                      <a:pt x="27" y="16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334" name="Freeform 71"/>
              <p:cNvSpPr>
                <a:spLocks/>
              </p:cNvSpPr>
              <p:nvPr/>
            </p:nvSpPr>
            <p:spPr bwMode="auto">
              <a:xfrm>
                <a:off x="4468" y="1934"/>
                <a:ext cx="17" cy="17"/>
              </a:xfrm>
              <a:custGeom>
                <a:avLst/>
                <a:gdLst>
                  <a:gd name="T0" fmla="*/ 0 w 17"/>
                  <a:gd name="T1" fmla="*/ 16 h 17"/>
                  <a:gd name="T2" fmla="*/ 4 w 17"/>
                  <a:gd name="T3" fmla="*/ 11 h 17"/>
                  <a:gd name="T4" fmla="*/ 13 w 17"/>
                  <a:gd name="T5" fmla="*/ 4 h 17"/>
                  <a:gd name="T6" fmla="*/ 16 w 17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"/>
                  <a:gd name="T13" fmla="*/ 0 h 17"/>
                  <a:gd name="T14" fmla="*/ 17 w 17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" h="17">
                    <a:moveTo>
                      <a:pt x="0" y="16"/>
                    </a:moveTo>
                    <a:lnTo>
                      <a:pt x="4" y="11"/>
                    </a:lnTo>
                    <a:lnTo>
                      <a:pt x="13" y="4"/>
                    </a:lnTo>
                    <a:lnTo>
                      <a:pt x="16" y="0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335" name="Freeform 72"/>
              <p:cNvSpPr>
                <a:spLocks/>
              </p:cNvSpPr>
              <p:nvPr/>
            </p:nvSpPr>
            <p:spPr bwMode="auto">
              <a:xfrm>
                <a:off x="4496" y="1878"/>
                <a:ext cx="17" cy="23"/>
              </a:xfrm>
              <a:custGeom>
                <a:avLst/>
                <a:gdLst>
                  <a:gd name="T0" fmla="*/ 16 w 17"/>
                  <a:gd name="T1" fmla="*/ 0 h 23"/>
                  <a:gd name="T2" fmla="*/ 7 w 17"/>
                  <a:gd name="T3" fmla="*/ 10 h 23"/>
                  <a:gd name="T4" fmla="*/ 5 w 17"/>
                  <a:gd name="T5" fmla="*/ 19 h 23"/>
                  <a:gd name="T6" fmla="*/ 0 w 17"/>
                  <a:gd name="T7" fmla="*/ 22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"/>
                  <a:gd name="T13" fmla="*/ 0 h 23"/>
                  <a:gd name="T14" fmla="*/ 17 w 17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" h="23">
                    <a:moveTo>
                      <a:pt x="16" y="0"/>
                    </a:moveTo>
                    <a:lnTo>
                      <a:pt x="7" y="10"/>
                    </a:lnTo>
                    <a:lnTo>
                      <a:pt x="5" y="19"/>
                    </a:lnTo>
                    <a:lnTo>
                      <a:pt x="0" y="22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336" name="Freeform 73"/>
              <p:cNvSpPr>
                <a:spLocks/>
              </p:cNvSpPr>
              <p:nvPr/>
            </p:nvSpPr>
            <p:spPr bwMode="auto">
              <a:xfrm>
                <a:off x="4346" y="2024"/>
                <a:ext cx="17" cy="20"/>
              </a:xfrm>
              <a:custGeom>
                <a:avLst/>
                <a:gdLst>
                  <a:gd name="T0" fmla="*/ 5 w 17"/>
                  <a:gd name="T1" fmla="*/ 0 h 20"/>
                  <a:gd name="T2" fmla="*/ 0 w 17"/>
                  <a:gd name="T3" fmla="*/ 4 h 20"/>
                  <a:gd name="T4" fmla="*/ 0 w 17"/>
                  <a:gd name="T5" fmla="*/ 12 h 20"/>
                  <a:gd name="T6" fmla="*/ 5 w 17"/>
                  <a:gd name="T7" fmla="*/ 13 h 20"/>
                  <a:gd name="T8" fmla="*/ 5 w 17"/>
                  <a:gd name="T9" fmla="*/ 19 h 20"/>
                  <a:gd name="T10" fmla="*/ 16 w 17"/>
                  <a:gd name="T11" fmla="*/ 19 h 2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"/>
                  <a:gd name="T19" fmla="*/ 0 h 20"/>
                  <a:gd name="T20" fmla="*/ 17 w 17"/>
                  <a:gd name="T21" fmla="*/ 20 h 2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" h="20">
                    <a:moveTo>
                      <a:pt x="5" y="0"/>
                    </a:moveTo>
                    <a:lnTo>
                      <a:pt x="0" y="4"/>
                    </a:lnTo>
                    <a:lnTo>
                      <a:pt x="0" y="12"/>
                    </a:lnTo>
                    <a:lnTo>
                      <a:pt x="5" y="13"/>
                    </a:lnTo>
                    <a:lnTo>
                      <a:pt x="5" y="19"/>
                    </a:lnTo>
                    <a:lnTo>
                      <a:pt x="16" y="19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337" name="Freeform 74"/>
              <p:cNvSpPr>
                <a:spLocks/>
              </p:cNvSpPr>
              <p:nvPr/>
            </p:nvSpPr>
            <p:spPr bwMode="auto">
              <a:xfrm>
                <a:off x="4346" y="2043"/>
                <a:ext cx="17" cy="17"/>
              </a:xfrm>
              <a:custGeom>
                <a:avLst/>
                <a:gdLst>
                  <a:gd name="T0" fmla="*/ 16 w 17"/>
                  <a:gd name="T1" fmla="*/ 0 h 17"/>
                  <a:gd name="T2" fmla="*/ 11 w 17"/>
                  <a:gd name="T3" fmla="*/ 16 h 17"/>
                  <a:gd name="T4" fmla="*/ 5 w 17"/>
                  <a:gd name="T5" fmla="*/ 16 h 17"/>
                  <a:gd name="T6" fmla="*/ 5 w 17"/>
                  <a:gd name="T7" fmla="*/ 0 h 17"/>
                  <a:gd name="T8" fmla="*/ 0 w 17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"/>
                  <a:gd name="T16" fmla="*/ 0 h 17"/>
                  <a:gd name="T17" fmla="*/ 17 w 17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" h="17">
                    <a:moveTo>
                      <a:pt x="16" y="0"/>
                    </a:moveTo>
                    <a:lnTo>
                      <a:pt x="11" y="16"/>
                    </a:lnTo>
                    <a:lnTo>
                      <a:pt x="5" y="16"/>
                    </a:ln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338" name="Freeform 75"/>
              <p:cNvSpPr>
                <a:spLocks/>
              </p:cNvSpPr>
              <p:nvPr/>
            </p:nvSpPr>
            <p:spPr bwMode="auto">
              <a:xfrm>
                <a:off x="4328" y="1805"/>
                <a:ext cx="29" cy="43"/>
              </a:xfrm>
              <a:custGeom>
                <a:avLst/>
                <a:gdLst>
                  <a:gd name="T0" fmla="*/ 13 w 29"/>
                  <a:gd name="T1" fmla="*/ 6 h 43"/>
                  <a:gd name="T2" fmla="*/ 15 w 29"/>
                  <a:gd name="T3" fmla="*/ 2 h 43"/>
                  <a:gd name="T4" fmla="*/ 19 w 29"/>
                  <a:gd name="T5" fmla="*/ 0 h 43"/>
                  <a:gd name="T6" fmla="*/ 27 w 29"/>
                  <a:gd name="T7" fmla="*/ 0 h 43"/>
                  <a:gd name="T8" fmla="*/ 28 w 29"/>
                  <a:gd name="T9" fmla="*/ 2 h 43"/>
                  <a:gd name="T10" fmla="*/ 28 w 29"/>
                  <a:gd name="T11" fmla="*/ 17 h 43"/>
                  <a:gd name="T12" fmla="*/ 24 w 29"/>
                  <a:gd name="T13" fmla="*/ 29 h 43"/>
                  <a:gd name="T14" fmla="*/ 22 w 29"/>
                  <a:gd name="T15" fmla="*/ 31 h 43"/>
                  <a:gd name="T16" fmla="*/ 17 w 29"/>
                  <a:gd name="T17" fmla="*/ 37 h 43"/>
                  <a:gd name="T18" fmla="*/ 15 w 29"/>
                  <a:gd name="T19" fmla="*/ 37 h 43"/>
                  <a:gd name="T20" fmla="*/ 13 w 29"/>
                  <a:gd name="T21" fmla="*/ 39 h 43"/>
                  <a:gd name="T22" fmla="*/ 8 w 29"/>
                  <a:gd name="T23" fmla="*/ 42 h 43"/>
                  <a:gd name="T24" fmla="*/ 5 w 29"/>
                  <a:gd name="T25" fmla="*/ 39 h 43"/>
                  <a:gd name="T26" fmla="*/ 0 w 29"/>
                  <a:gd name="T27" fmla="*/ 37 h 43"/>
                  <a:gd name="T28" fmla="*/ 0 w 29"/>
                  <a:gd name="T29" fmla="*/ 29 h 43"/>
                  <a:gd name="T30" fmla="*/ 5 w 29"/>
                  <a:gd name="T31" fmla="*/ 29 h 43"/>
                  <a:gd name="T32" fmla="*/ 0 w 29"/>
                  <a:gd name="T33" fmla="*/ 29 h 4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9"/>
                  <a:gd name="T52" fmla="*/ 0 h 43"/>
                  <a:gd name="T53" fmla="*/ 29 w 29"/>
                  <a:gd name="T54" fmla="*/ 43 h 43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9" h="43">
                    <a:moveTo>
                      <a:pt x="13" y="6"/>
                    </a:moveTo>
                    <a:lnTo>
                      <a:pt x="15" y="2"/>
                    </a:lnTo>
                    <a:lnTo>
                      <a:pt x="19" y="0"/>
                    </a:lnTo>
                    <a:lnTo>
                      <a:pt x="27" y="0"/>
                    </a:lnTo>
                    <a:lnTo>
                      <a:pt x="28" y="2"/>
                    </a:lnTo>
                    <a:lnTo>
                      <a:pt x="28" y="17"/>
                    </a:lnTo>
                    <a:lnTo>
                      <a:pt x="24" y="29"/>
                    </a:lnTo>
                    <a:lnTo>
                      <a:pt x="22" y="31"/>
                    </a:lnTo>
                    <a:lnTo>
                      <a:pt x="17" y="37"/>
                    </a:lnTo>
                    <a:lnTo>
                      <a:pt x="15" y="37"/>
                    </a:lnTo>
                    <a:lnTo>
                      <a:pt x="13" y="39"/>
                    </a:lnTo>
                    <a:lnTo>
                      <a:pt x="8" y="42"/>
                    </a:lnTo>
                    <a:lnTo>
                      <a:pt x="5" y="39"/>
                    </a:lnTo>
                    <a:lnTo>
                      <a:pt x="0" y="37"/>
                    </a:lnTo>
                    <a:lnTo>
                      <a:pt x="0" y="29"/>
                    </a:lnTo>
                    <a:lnTo>
                      <a:pt x="5" y="29"/>
                    </a:lnTo>
                    <a:lnTo>
                      <a:pt x="0" y="29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339" name="Freeform 76"/>
              <p:cNvSpPr>
                <a:spLocks/>
              </p:cNvSpPr>
              <p:nvPr/>
            </p:nvSpPr>
            <p:spPr bwMode="auto">
              <a:xfrm>
                <a:off x="4312" y="1810"/>
                <a:ext cx="39" cy="25"/>
              </a:xfrm>
              <a:custGeom>
                <a:avLst/>
                <a:gdLst>
                  <a:gd name="T0" fmla="*/ 5 w 39"/>
                  <a:gd name="T1" fmla="*/ 0 h 25"/>
                  <a:gd name="T2" fmla="*/ 34 w 39"/>
                  <a:gd name="T3" fmla="*/ 3 h 25"/>
                  <a:gd name="T4" fmla="*/ 36 w 39"/>
                  <a:gd name="T5" fmla="*/ 5 h 25"/>
                  <a:gd name="T6" fmla="*/ 38 w 39"/>
                  <a:gd name="T7" fmla="*/ 9 h 25"/>
                  <a:gd name="T8" fmla="*/ 36 w 39"/>
                  <a:gd name="T9" fmla="*/ 14 h 25"/>
                  <a:gd name="T10" fmla="*/ 34 w 39"/>
                  <a:gd name="T11" fmla="*/ 20 h 25"/>
                  <a:gd name="T12" fmla="*/ 27 w 39"/>
                  <a:gd name="T13" fmla="*/ 24 h 25"/>
                  <a:gd name="T14" fmla="*/ 24 w 39"/>
                  <a:gd name="T15" fmla="*/ 24 h 25"/>
                  <a:gd name="T16" fmla="*/ 0 w 39"/>
                  <a:gd name="T17" fmla="*/ 9 h 25"/>
                  <a:gd name="T18" fmla="*/ 5 w 39"/>
                  <a:gd name="T19" fmla="*/ 0 h 25"/>
                  <a:gd name="T20" fmla="*/ 3 w 39"/>
                  <a:gd name="T21" fmla="*/ 0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9"/>
                  <a:gd name="T34" fmla="*/ 0 h 25"/>
                  <a:gd name="T35" fmla="*/ 39 w 39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9" h="25">
                    <a:moveTo>
                      <a:pt x="5" y="0"/>
                    </a:moveTo>
                    <a:lnTo>
                      <a:pt x="34" y="3"/>
                    </a:lnTo>
                    <a:lnTo>
                      <a:pt x="36" y="5"/>
                    </a:lnTo>
                    <a:lnTo>
                      <a:pt x="38" y="9"/>
                    </a:lnTo>
                    <a:lnTo>
                      <a:pt x="36" y="14"/>
                    </a:lnTo>
                    <a:lnTo>
                      <a:pt x="34" y="20"/>
                    </a:lnTo>
                    <a:lnTo>
                      <a:pt x="27" y="24"/>
                    </a:lnTo>
                    <a:lnTo>
                      <a:pt x="24" y="24"/>
                    </a:lnTo>
                    <a:lnTo>
                      <a:pt x="0" y="9"/>
                    </a:lnTo>
                    <a:lnTo>
                      <a:pt x="5" y="0"/>
                    </a:lnTo>
                    <a:lnTo>
                      <a:pt x="3" y="0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340" name="Freeform 77"/>
              <p:cNvSpPr>
                <a:spLocks/>
              </p:cNvSpPr>
              <p:nvPr/>
            </p:nvSpPr>
            <p:spPr bwMode="auto">
              <a:xfrm>
                <a:off x="4350" y="1818"/>
                <a:ext cx="32" cy="40"/>
              </a:xfrm>
              <a:custGeom>
                <a:avLst/>
                <a:gdLst>
                  <a:gd name="T0" fmla="*/ 4 w 32"/>
                  <a:gd name="T1" fmla="*/ 0 h 40"/>
                  <a:gd name="T2" fmla="*/ 29 w 32"/>
                  <a:gd name="T3" fmla="*/ 8 h 40"/>
                  <a:gd name="T4" fmla="*/ 31 w 32"/>
                  <a:gd name="T5" fmla="*/ 14 h 40"/>
                  <a:gd name="T6" fmla="*/ 31 w 32"/>
                  <a:gd name="T7" fmla="*/ 18 h 40"/>
                  <a:gd name="T8" fmla="*/ 29 w 32"/>
                  <a:gd name="T9" fmla="*/ 25 h 40"/>
                  <a:gd name="T10" fmla="*/ 28 w 32"/>
                  <a:gd name="T11" fmla="*/ 33 h 40"/>
                  <a:gd name="T12" fmla="*/ 21 w 32"/>
                  <a:gd name="T13" fmla="*/ 39 h 40"/>
                  <a:gd name="T14" fmla="*/ 3 w 32"/>
                  <a:gd name="T15" fmla="*/ 27 h 40"/>
                  <a:gd name="T16" fmla="*/ 0 w 32"/>
                  <a:gd name="T17" fmla="*/ 27 h 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2"/>
                  <a:gd name="T28" fmla="*/ 0 h 40"/>
                  <a:gd name="T29" fmla="*/ 32 w 32"/>
                  <a:gd name="T30" fmla="*/ 40 h 4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2" h="40">
                    <a:moveTo>
                      <a:pt x="4" y="0"/>
                    </a:moveTo>
                    <a:lnTo>
                      <a:pt x="29" y="8"/>
                    </a:lnTo>
                    <a:lnTo>
                      <a:pt x="31" y="14"/>
                    </a:lnTo>
                    <a:lnTo>
                      <a:pt x="31" y="18"/>
                    </a:lnTo>
                    <a:lnTo>
                      <a:pt x="29" y="25"/>
                    </a:lnTo>
                    <a:lnTo>
                      <a:pt x="28" y="33"/>
                    </a:lnTo>
                    <a:lnTo>
                      <a:pt x="21" y="39"/>
                    </a:lnTo>
                    <a:lnTo>
                      <a:pt x="3" y="27"/>
                    </a:lnTo>
                    <a:lnTo>
                      <a:pt x="0" y="27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341" name="Freeform 78"/>
              <p:cNvSpPr>
                <a:spLocks/>
              </p:cNvSpPr>
              <p:nvPr/>
            </p:nvSpPr>
            <p:spPr bwMode="auto">
              <a:xfrm>
                <a:off x="4363" y="1822"/>
                <a:ext cx="17" cy="33"/>
              </a:xfrm>
              <a:custGeom>
                <a:avLst/>
                <a:gdLst>
                  <a:gd name="T0" fmla="*/ 16 w 17"/>
                  <a:gd name="T1" fmla="*/ 0 h 33"/>
                  <a:gd name="T2" fmla="*/ 16 w 17"/>
                  <a:gd name="T3" fmla="*/ 12 h 33"/>
                  <a:gd name="T4" fmla="*/ 14 w 17"/>
                  <a:gd name="T5" fmla="*/ 18 h 33"/>
                  <a:gd name="T6" fmla="*/ 8 w 17"/>
                  <a:gd name="T7" fmla="*/ 20 h 33"/>
                  <a:gd name="T8" fmla="*/ 6 w 17"/>
                  <a:gd name="T9" fmla="*/ 25 h 33"/>
                  <a:gd name="T10" fmla="*/ 0 w 17"/>
                  <a:gd name="T11" fmla="*/ 32 h 3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"/>
                  <a:gd name="T19" fmla="*/ 0 h 33"/>
                  <a:gd name="T20" fmla="*/ 17 w 17"/>
                  <a:gd name="T21" fmla="*/ 33 h 3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" h="33">
                    <a:moveTo>
                      <a:pt x="16" y="0"/>
                    </a:moveTo>
                    <a:lnTo>
                      <a:pt x="16" y="12"/>
                    </a:lnTo>
                    <a:lnTo>
                      <a:pt x="14" y="18"/>
                    </a:lnTo>
                    <a:lnTo>
                      <a:pt x="8" y="20"/>
                    </a:lnTo>
                    <a:lnTo>
                      <a:pt x="6" y="25"/>
                    </a:lnTo>
                    <a:lnTo>
                      <a:pt x="0" y="32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342" name="Freeform 79"/>
              <p:cNvSpPr>
                <a:spLocks/>
              </p:cNvSpPr>
              <p:nvPr/>
            </p:nvSpPr>
            <p:spPr bwMode="auto">
              <a:xfrm>
                <a:off x="4349" y="1822"/>
                <a:ext cx="17" cy="29"/>
              </a:xfrm>
              <a:custGeom>
                <a:avLst/>
                <a:gdLst>
                  <a:gd name="T0" fmla="*/ 16 w 17"/>
                  <a:gd name="T1" fmla="*/ 0 h 29"/>
                  <a:gd name="T2" fmla="*/ 16 w 17"/>
                  <a:gd name="T3" fmla="*/ 6 h 29"/>
                  <a:gd name="T4" fmla="*/ 11 w 17"/>
                  <a:gd name="T5" fmla="*/ 14 h 29"/>
                  <a:gd name="T6" fmla="*/ 11 w 17"/>
                  <a:gd name="T7" fmla="*/ 24 h 29"/>
                  <a:gd name="T8" fmla="*/ 5 w 17"/>
                  <a:gd name="T9" fmla="*/ 28 h 29"/>
                  <a:gd name="T10" fmla="*/ 0 w 17"/>
                  <a:gd name="T11" fmla="*/ 28 h 2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"/>
                  <a:gd name="T19" fmla="*/ 0 h 29"/>
                  <a:gd name="T20" fmla="*/ 17 w 17"/>
                  <a:gd name="T21" fmla="*/ 29 h 2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" h="29">
                    <a:moveTo>
                      <a:pt x="16" y="0"/>
                    </a:moveTo>
                    <a:lnTo>
                      <a:pt x="16" y="6"/>
                    </a:lnTo>
                    <a:lnTo>
                      <a:pt x="11" y="14"/>
                    </a:lnTo>
                    <a:lnTo>
                      <a:pt x="11" y="24"/>
                    </a:lnTo>
                    <a:lnTo>
                      <a:pt x="5" y="28"/>
                    </a:lnTo>
                    <a:lnTo>
                      <a:pt x="0" y="28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343" name="Freeform 80"/>
              <p:cNvSpPr>
                <a:spLocks/>
              </p:cNvSpPr>
              <p:nvPr/>
            </p:nvSpPr>
            <p:spPr bwMode="auto">
              <a:xfrm>
                <a:off x="4370" y="1857"/>
                <a:ext cx="29" cy="44"/>
              </a:xfrm>
              <a:custGeom>
                <a:avLst/>
                <a:gdLst>
                  <a:gd name="T0" fmla="*/ 0 w 29"/>
                  <a:gd name="T1" fmla="*/ 0 h 44"/>
                  <a:gd name="T2" fmla="*/ 28 w 29"/>
                  <a:gd name="T3" fmla="*/ 43 h 44"/>
                  <a:gd name="T4" fmla="*/ 23 w 29"/>
                  <a:gd name="T5" fmla="*/ 43 h 44"/>
                  <a:gd name="T6" fmla="*/ 0 60000 65536"/>
                  <a:gd name="T7" fmla="*/ 0 60000 65536"/>
                  <a:gd name="T8" fmla="*/ 0 60000 65536"/>
                  <a:gd name="T9" fmla="*/ 0 w 29"/>
                  <a:gd name="T10" fmla="*/ 0 h 44"/>
                  <a:gd name="T11" fmla="*/ 29 w 29"/>
                  <a:gd name="T12" fmla="*/ 44 h 4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9" h="44">
                    <a:moveTo>
                      <a:pt x="0" y="0"/>
                    </a:moveTo>
                    <a:lnTo>
                      <a:pt x="28" y="43"/>
                    </a:lnTo>
                    <a:lnTo>
                      <a:pt x="23" y="43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344" name="Line 81"/>
              <p:cNvSpPr>
                <a:spLocks noChangeShapeType="1"/>
              </p:cNvSpPr>
              <p:nvPr/>
            </p:nvSpPr>
            <p:spPr bwMode="auto">
              <a:xfrm>
                <a:off x="4371" y="1856"/>
                <a:ext cx="28" cy="43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3345" name="Line 82"/>
              <p:cNvSpPr>
                <a:spLocks noChangeShapeType="1"/>
              </p:cNvSpPr>
              <p:nvPr/>
            </p:nvSpPr>
            <p:spPr bwMode="auto">
              <a:xfrm>
                <a:off x="4379" y="1841"/>
                <a:ext cx="44" cy="7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3346" name="Freeform 83"/>
              <p:cNvSpPr>
                <a:spLocks/>
              </p:cNvSpPr>
              <p:nvPr/>
            </p:nvSpPr>
            <p:spPr bwMode="auto">
              <a:xfrm>
                <a:off x="4381" y="1834"/>
                <a:ext cx="42" cy="17"/>
              </a:xfrm>
              <a:custGeom>
                <a:avLst/>
                <a:gdLst>
                  <a:gd name="T0" fmla="*/ 0 w 42"/>
                  <a:gd name="T1" fmla="*/ 0 h 17"/>
                  <a:gd name="T2" fmla="*/ 41 w 42"/>
                  <a:gd name="T3" fmla="*/ 16 h 17"/>
                  <a:gd name="T4" fmla="*/ 39 w 42"/>
                  <a:gd name="T5" fmla="*/ 16 h 17"/>
                  <a:gd name="T6" fmla="*/ 0 60000 65536"/>
                  <a:gd name="T7" fmla="*/ 0 60000 65536"/>
                  <a:gd name="T8" fmla="*/ 0 60000 65536"/>
                  <a:gd name="T9" fmla="*/ 0 w 42"/>
                  <a:gd name="T10" fmla="*/ 0 h 17"/>
                  <a:gd name="T11" fmla="*/ 42 w 42"/>
                  <a:gd name="T12" fmla="*/ 17 h 1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2" h="17">
                    <a:moveTo>
                      <a:pt x="0" y="0"/>
                    </a:moveTo>
                    <a:lnTo>
                      <a:pt x="41" y="16"/>
                    </a:lnTo>
                    <a:lnTo>
                      <a:pt x="39" y="16"/>
                    </a:lnTo>
                  </a:path>
                </a:pathLst>
              </a:custGeom>
              <a:noFill/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347" name="Freeform 84"/>
              <p:cNvSpPr>
                <a:spLocks/>
              </p:cNvSpPr>
              <p:nvPr/>
            </p:nvSpPr>
            <p:spPr bwMode="auto">
              <a:xfrm>
                <a:off x="4342" y="1839"/>
                <a:ext cx="63" cy="181"/>
              </a:xfrm>
              <a:custGeom>
                <a:avLst/>
                <a:gdLst>
                  <a:gd name="T0" fmla="*/ 0 w 63"/>
                  <a:gd name="T1" fmla="*/ 6 h 181"/>
                  <a:gd name="T2" fmla="*/ 55 w 63"/>
                  <a:gd name="T3" fmla="*/ 180 h 181"/>
                  <a:gd name="T4" fmla="*/ 62 w 63"/>
                  <a:gd name="T5" fmla="*/ 176 h 181"/>
                  <a:gd name="T6" fmla="*/ 7 w 63"/>
                  <a:gd name="T7" fmla="*/ 0 h 181"/>
                  <a:gd name="T8" fmla="*/ 0 w 63"/>
                  <a:gd name="T9" fmla="*/ 6 h 18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"/>
                  <a:gd name="T16" fmla="*/ 0 h 181"/>
                  <a:gd name="T17" fmla="*/ 63 w 63"/>
                  <a:gd name="T18" fmla="*/ 181 h 18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" h="181">
                    <a:moveTo>
                      <a:pt x="0" y="6"/>
                    </a:moveTo>
                    <a:lnTo>
                      <a:pt x="55" y="180"/>
                    </a:lnTo>
                    <a:lnTo>
                      <a:pt x="62" y="176"/>
                    </a:lnTo>
                    <a:lnTo>
                      <a:pt x="7" y="0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FFFFFF"/>
              </a:solidFill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348" name="Freeform 85"/>
              <p:cNvSpPr>
                <a:spLocks/>
              </p:cNvSpPr>
              <p:nvPr/>
            </p:nvSpPr>
            <p:spPr bwMode="auto">
              <a:xfrm>
                <a:off x="4352" y="1799"/>
                <a:ext cx="168" cy="20"/>
              </a:xfrm>
              <a:custGeom>
                <a:avLst/>
                <a:gdLst>
                  <a:gd name="T0" fmla="*/ 165 w 168"/>
                  <a:gd name="T1" fmla="*/ 10 h 20"/>
                  <a:gd name="T2" fmla="*/ 1 w 168"/>
                  <a:gd name="T3" fmla="*/ 19 h 20"/>
                  <a:gd name="T4" fmla="*/ 0 w 168"/>
                  <a:gd name="T5" fmla="*/ 10 h 20"/>
                  <a:gd name="T6" fmla="*/ 167 w 168"/>
                  <a:gd name="T7" fmla="*/ 0 h 20"/>
                  <a:gd name="T8" fmla="*/ 165 w 168"/>
                  <a:gd name="T9" fmla="*/ 10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8"/>
                  <a:gd name="T16" fmla="*/ 0 h 20"/>
                  <a:gd name="T17" fmla="*/ 168 w 168"/>
                  <a:gd name="T18" fmla="*/ 20 h 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8" h="20">
                    <a:moveTo>
                      <a:pt x="165" y="10"/>
                    </a:moveTo>
                    <a:lnTo>
                      <a:pt x="1" y="19"/>
                    </a:lnTo>
                    <a:lnTo>
                      <a:pt x="0" y="10"/>
                    </a:lnTo>
                    <a:lnTo>
                      <a:pt x="167" y="0"/>
                    </a:lnTo>
                    <a:lnTo>
                      <a:pt x="165" y="10"/>
                    </a:lnTo>
                  </a:path>
                </a:pathLst>
              </a:custGeom>
              <a:solidFill>
                <a:srgbClr val="FFFFFF"/>
              </a:solidFill>
              <a:ln w="12700" cap="rnd">
                <a:solidFill>
                  <a:srgbClr val="333399"/>
                </a:solidFill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grpSp>
        <p:nvGrpSpPr>
          <p:cNvPr id="4" name="Group 86"/>
          <p:cNvGrpSpPr>
            <a:grpSpLocks/>
          </p:cNvGrpSpPr>
          <p:nvPr/>
        </p:nvGrpSpPr>
        <p:grpSpPr bwMode="auto">
          <a:xfrm>
            <a:off x="4652964" y="1328738"/>
            <a:ext cx="1855787" cy="374650"/>
            <a:chOff x="2160" y="960"/>
            <a:chExt cx="1374" cy="280"/>
          </a:xfrm>
        </p:grpSpPr>
        <p:sp>
          <p:nvSpPr>
            <p:cNvPr id="23235" name="Freeform 87"/>
            <p:cNvSpPr>
              <a:spLocks/>
            </p:cNvSpPr>
            <p:nvPr/>
          </p:nvSpPr>
          <p:spPr bwMode="auto">
            <a:xfrm>
              <a:off x="2621" y="960"/>
              <a:ext cx="913" cy="179"/>
            </a:xfrm>
            <a:custGeom>
              <a:avLst/>
              <a:gdLst>
                <a:gd name="T0" fmla="*/ 236 w 913"/>
                <a:gd name="T1" fmla="*/ 178 h 179"/>
                <a:gd name="T2" fmla="*/ 0 w 913"/>
                <a:gd name="T3" fmla="*/ 158 h 179"/>
                <a:gd name="T4" fmla="*/ 626 w 913"/>
                <a:gd name="T5" fmla="*/ 0 h 179"/>
                <a:gd name="T6" fmla="*/ 912 w 913"/>
                <a:gd name="T7" fmla="*/ 44 h 179"/>
                <a:gd name="T8" fmla="*/ 236 w 913"/>
                <a:gd name="T9" fmla="*/ 178 h 1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13"/>
                <a:gd name="T16" fmla="*/ 0 h 179"/>
                <a:gd name="T17" fmla="*/ 913 w 913"/>
                <a:gd name="T18" fmla="*/ 179 h 17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13" h="179">
                  <a:moveTo>
                    <a:pt x="236" y="178"/>
                  </a:moveTo>
                  <a:lnTo>
                    <a:pt x="0" y="158"/>
                  </a:lnTo>
                  <a:lnTo>
                    <a:pt x="626" y="0"/>
                  </a:lnTo>
                  <a:lnTo>
                    <a:pt x="912" y="44"/>
                  </a:lnTo>
                  <a:lnTo>
                    <a:pt x="236" y="178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236" name="Freeform 88"/>
            <p:cNvSpPr>
              <a:spLocks/>
            </p:cNvSpPr>
            <p:nvPr/>
          </p:nvSpPr>
          <p:spPr bwMode="auto">
            <a:xfrm>
              <a:off x="2287" y="1189"/>
              <a:ext cx="163" cy="24"/>
            </a:xfrm>
            <a:custGeom>
              <a:avLst/>
              <a:gdLst>
                <a:gd name="T0" fmla="*/ 29 w 163"/>
                <a:gd name="T1" fmla="*/ 7 h 24"/>
                <a:gd name="T2" fmla="*/ 66 w 163"/>
                <a:gd name="T3" fmla="*/ 0 h 24"/>
                <a:gd name="T4" fmla="*/ 127 w 163"/>
                <a:gd name="T5" fmla="*/ 5 h 24"/>
                <a:gd name="T6" fmla="*/ 127 w 163"/>
                <a:gd name="T7" fmla="*/ 21 h 24"/>
                <a:gd name="T8" fmla="*/ 162 w 163"/>
                <a:gd name="T9" fmla="*/ 23 h 24"/>
                <a:gd name="T10" fmla="*/ 157 w 163"/>
                <a:gd name="T11" fmla="*/ 23 h 24"/>
                <a:gd name="T12" fmla="*/ 0 w 163"/>
                <a:gd name="T13" fmla="*/ 16 h 24"/>
                <a:gd name="T14" fmla="*/ 29 w 163"/>
                <a:gd name="T15" fmla="*/ 7 h 2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3"/>
                <a:gd name="T25" fmla="*/ 0 h 24"/>
                <a:gd name="T26" fmla="*/ 163 w 163"/>
                <a:gd name="T27" fmla="*/ 24 h 2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3" h="24">
                  <a:moveTo>
                    <a:pt x="29" y="7"/>
                  </a:moveTo>
                  <a:lnTo>
                    <a:pt x="66" y="0"/>
                  </a:lnTo>
                  <a:lnTo>
                    <a:pt x="127" y="5"/>
                  </a:lnTo>
                  <a:lnTo>
                    <a:pt x="127" y="21"/>
                  </a:lnTo>
                  <a:lnTo>
                    <a:pt x="162" y="23"/>
                  </a:lnTo>
                  <a:lnTo>
                    <a:pt x="157" y="23"/>
                  </a:lnTo>
                  <a:lnTo>
                    <a:pt x="0" y="16"/>
                  </a:lnTo>
                  <a:lnTo>
                    <a:pt x="29" y="7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237" name="Freeform 89"/>
            <p:cNvSpPr>
              <a:spLocks/>
            </p:cNvSpPr>
            <p:nvPr/>
          </p:nvSpPr>
          <p:spPr bwMode="auto">
            <a:xfrm>
              <a:off x="2160" y="1186"/>
              <a:ext cx="312" cy="54"/>
            </a:xfrm>
            <a:custGeom>
              <a:avLst/>
              <a:gdLst>
                <a:gd name="T0" fmla="*/ 183 w 312"/>
                <a:gd name="T1" fmla="*/ 0 h 54"/>
                <a:gd name="T2" fmla="*/ 0 w 312"/>
                <a:gd name="T3" fmla="*/ 44 h 54"/>
                <a:gd name="T4" fmla="*/ 162 w 312"/>
                <a:gd name="T5" fmla="*/ 53 h 54"/>
                <a:gd name="T6" fmla="*/ 311 w 312"/>
                <a:gd name="T7" fmla="*/ 24 h 54"/>
                <a:gd name="T8" fmla="*/ 255 w 312"/>
                <a:gd name="T9" fmla="*/ 22 h 54"/>
                <a:gd name="T10" fmla="*/ 260 w 312"/>
                <a:gd name="T11" fmla="*/ 8 h 54"/>
                <a:gd name="T12" fmla="*/ 194 w 312"/>
                <a:gd name="T13" fmla="*/ 3 h 54"/>
                <a:gd name="T14" fmla="*/ 128 w 312"/>
                <a:gd name="T15" fmla="*/ 20 h 54"/>
                <a:gd name="T16" fmla="*/ 284 w 312"/>
                <a:gd name="T17" fmla="*/ 27 h 54"/>
                <a:gd name="T18" fmla="*/ 295 w 312"/>
                <a:gd name="T19" fmla="*/ 24 h 54"/>
                <a:gd name="T20" fmla="*/ 255 w 312"/>
                <a:gd name="T21" fmla="*/ 22 h 54"/>
                <a:gd name="T22" fmla="*/ 260 w 312"/>
                <a:gd name="T23" fmla="*/ 6 h 54"/>
                <a:gd name="T24" fmla="*/ 183 w 312"/>
                <a:gd name="T25" fmla="*/ 0 h 54"/>
                <a:gd name="T26" fmla="*/ 178 w 312"/>
                <a:gd name="T27" fmla="*/ 0 h 5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12"/>
                <a:gd name="T43" fmla="*/ 0 h 54"/>
                <a:gd name="T44" fmla="*/ 312 w 312"/>
                <a:gd name="T45" fmla="*/ 54 h 5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12" h="54">
                  <a:moveTo>
                    <a:pt x="183" y="0"/>
                  </a:moveTo>
                  <a:lnTo>
                    <a:pt x="0" y="44"/>
                  </a:lnTo>
                  <a:lnTo>
                    <a:pt x="162" y="53"/>
                  </a:lnTo>
                  <a:lnTo>
                    <a:pt x="311" y="24"/>
                  </a:lnTo>
                  <a:lnTo>
                    <a:pt x="255" y="22"/>
                  </a:lnTo>
                  <a:lnTo>
                    <a:pt x="260" y="8"/>
                  </a:lnTo>
                  <a:lnTo>
                    <a:pt x="194" y="3"/>
                  </a:lnTo>
                  <a:lnTo>
                    <a:pt x="128" y="20"/>
                  </a:lnTo>
                  <a:lnTo>
                    <a:pt x="284" y="27"/>
                  </a:lnTo>
                  <a:lnTo>
                    <a:pt x="295" y="24"/>
                  </a:lnTo>
                  <a:lnTo>
                    <a:pt x="255" y="22"/>
                  </a:lnTo>
                  <a:lnTo>
                    <a:pt x="260" y="6"/>
                  </a:lnTo>
                  <a:lnTo>
                    <a:pt x="183" y="0"/>
                  </a:lnTo>
                  <a:lnTo>
                    <a:pt x="178" y="0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238" name="Freeform 90"/>
            <p:cNvSpPr>
              <a:spLocks/>
            </p:cNvSpPr>
            <p:nvPr/>
          </p:nvSpPr>
          <p:spPr bwMode="auto">
            <a:xfrm>
              <a:off x="2176" y="1220"/>
              <a:ext cx="195" cy="20"/>
            </a:xfrm>
            <a:custGeom>
              <a:avLst/>
              <a:gdLst>
                <a:gd name="T0" fmla="*/ 24 w 195"/>
                <a:gd name="T1" fmla="*/ 5 h 20"/>
                <a:gd name="T2" fmla="*/ 45 w 195"/>
                <a:gd name="T3" fmla="*/ 0 h 20"/>
                <a:gd name="T4" fmla="*/ 194 w 195"/>
                <a:gd name="T5" fmla="*/ 10 h 20"/>
                <a:gd name="T6" fmla="*/ 141 w 195"/>
                <a:gd name="T7" fmla="*/ 19 h 20"/>
                <a:gd name="T8" fmla="*/ 0 w 195"/>
                <a:gd name="T9" fmla="*/ 12 h 20"/>
                <a:gd name="T10" fmla="*/ 24 w 195"/>
                <a:gd name="T11" fmla="*/ 5 h 20"/>
                <a:gd name="T12" fmla="*/ 19 w 195"/>
                <a:gd name="T13" fmla="*/ 5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5"/>
                <a:gd name="T22" fmla="*/ 0 h 20"/>
                <a:gd name="T23" fmla="*/ 195 w 195"/>
                <a:gd name="T24" fmla="*/ 20 h 2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5" h="20">
                  <a:moveTo>
                    <a:pt x="24" y="5"/>
                  </a:moveTo>
                  <a:lnTo>
                    <a:pt x="45" y="0"/>
                  </a:lnTo>
                  <a:lnTo>
                    <a:pt x="194" y="10"/>
                  </a:lnTo>
                  <a:lnTo>
                    <a:pt x="141" y="19"/>
                  </a:lnTo>
                  <a:lnTo>
                    <a:pt x="0" y="12"/>
                  </a:lnTo>
                  <a:lnTo>
                    <a:pt x="24" y="5"/>
                  </a:lnTo>
                  <a:lnTo>
                    <a:pt x="19" y="5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239" name="Freeform 91"/>
            <p:cNvSpPr>
              <a:spLocks/>
            </p:cNvSpPr>
            <p:nvPr/>
          </p:nvSpPr>
          <p:spPr bwMode="auto">
            <a:xfrm>
              <a:off x="2226" y="1203"/>
              <a:ext cx="214" cy="21"/>
            </a:xfrm>
            <a:custGeom>
              <a:avLst/>
              <a:gdLst>
                <a:gd name="T0" fmla="*/ 29 w 214"/>
                <a:gd name="T1" fmla="*/ 7 h 21"/>
                <a:gd name="T2" fmla="*/ 56 w 214"/>
                <a:gd name="T3" fmla="*/ 0 h 21"/>
                <a:gd name="T4" fmla="*/ 213 w 214"/>
                <a:gd name="T5" fmla="*/ 9 h 21"/>
                <a:gd name="T6" fmla="*/ 157 w 214"/>
                <a:gd name="T7" fmla="*/ 20 h 21"/>
                <a:gd name="T8" fmla="*/ 0 w 214"/>
                <a:gd name="T9" fmla="*/ 13 h 21"/>
                <a:gd name="T10" fmla="*/ 29 w 214"/>
                <a:gd name="T11" fmla="*/ 7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4"/>
                <a:gd name="T19" fmla="*/ 0 h 21"/>
                <a:gd name="T20" fmla="*/ 214 w 214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4" h="21">
                  <a:moveTo>
                    <a:pt x="29" y="7"/>
                  </a:moveTo>
                  <a:lnTo>
                    <a:pt x="56" y="0"/>
                  </a:lnTo>
                  <a:lnTo>
                    <a:pt x="213" y="9"/>
                  </a:lnTo>
                  <a:lnTo>
                    <a:pt x="157" y="20"/>
                  </a:lnTo>
                  <a:lnTo>
                    <a:pt x="0" y="13"/>
                  </a:lnTo>
                  <a:lnTo>
                    <a:pt x="29" y="7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240" name="Freeform 92"/>
            <p:cNvSpPr>
              <a:spLocks/>
            </p:cNvSpPr>
            <p:nvPr/>
          </p:nvSpPr>
          <p:spPr bwMode="auto">
            <a:xfrm>
              <a:off x="2552" y="1205"/>
              <a:ext cx="9" cy="4"/>
            </a:xfrm>
            <a:custGeom>
              <a:avLst/>
              <a:gdLst>
                <a:gd name="T0" fmla="*/ 0 w 9"/>
                <a:gd name="T1" fmla="*/ 3 h 4"/>
                <a:gd name="T2" fmla="*/ 8 w 9"/>
                <a:gd name="T3" fmla="*/ 3 h 4"/>
                <a:gd name="T4" fmla="*/ 8 w 9"/>
                <a:gd name="T5" fmla="*/ 0 h 4"/>
                <a:gd name="T6" fmla="*/ 0 w 9"/>
                <a:gd name="T7" fmla="*/ 0 h 4"/>
                <a:gd name="T8" fmla="*/ 0 w 9"/>
                <a:gd name="T9" fmla="*/ 3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4"/>
                <a:gd name="T17" fmla="*/ 9 w 9"/>
                <a:gd name="T18" fmla="*/ 4 h 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4">
                  <a:moveTo>
                    <a:pt x="0" y="3"/>
                  </a:moveTo>
                  <a:lnTo>
                    <a:pt x="8" y="3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3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241" name="Freeform 93"/>
            <p:cNvSpPr>
              <a:spLocks/>
            </p:cNvSpPr>
            <p:nvPr/>
          </p:nvSpPr>
          <p:spPr bwMode="auto">
            <a:xfrm>
              <a:off x="2608" y="1201"/>
              <a:ext cx="14" cy="3"/>
            </a:xfrm>
            <a:custGeom>
              <a:avLst/>
              <a:gdLst>
                <a:gd name="T0" fmla="*/ 0 w 14"/>
                <a:gd name="T1" fmla="*/ 2 h 3"/>
                <a:gd name="T2" fmla="*/ 13 w 14"/>
                <a:gd name="T3" fmla="*/ 2 h 3"/>
                <a:gd name="T4" fmla="*/ 13 w 14"/>
                <a:gd name="T5" fmla="*/ 0 h 3"/>
                <a:gd name="T6" fmla="*/ 0 w 14"/>
                <a:gd name="T7" fmla="*/ 0 h 3"/>
                <a:gd name="T8" fmla="*/ 0 w 14"/>
                <a:gd name="T9" fmla="*/ 2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3"/>
                <a:gd name="T17" fmla="*/ 14 w 14"/>
                <a:gd name="T18" fmla="*/ 3 h 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3">
                  <a:moveTo>
                    <a:pt x="0" y="2"/>
                  </a:moveTo>
                  <a:lnTo>
                    <a:pt x="13" y="2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2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242" name="Freeform 94"/>
            <p:cNvSpPr>
              <a:spLocks/>
            </p:cNvSpPr>
            <p:nvPr/>
          </p:nvSpPr>
          <p:spPr bwMode="auto">
            <a:xfrm>
              <a:off x="2592" y="1216"/>
              <a:ext cx="17" cy="3"/>
            </a:xfrm>
            <a:custGeom>
              <a:avLst/>
              <a:gdLst>
                <a:gd name="T0" fmla="*/ 0 w 17"/>
                <a:gd name="T1" fmla="*/ 0 h 3"/>
                <a:gd name="T2" fmla="*/ 16 w 17"/>
                <a:gd name="T3" fmla="*/ 2 h 3"/>
                <a:gd name="T4" fmla="*/ 16 w 17"/>
                <a:gd name="T5" fmla="*/ 0 h 3"/>
                <a:gd name="T6" fmla="*/ 0 w 17"/>
                <a:gd name="T7" fmla="*/ 0 h 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"/>
                <a:gd name="T13" fmla="*/ 0 h 3"/>
                <a:gd name="T14" fmla="*/ 17 w 17"/>
                <a:gd name="T15" fmla="*/ 3 h 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" h="3">
                  <a:moveTo>
                    <a:pt x="0" y="0"/>
                  </a:moveTo>
                  <a:lnTo>
                    <a:pt x="16" y="2"/>
                  </a:lnTo>
                  <a:lnTo>
                    <a:pt x="16" y="0"/>
                  </a:lnTo>
                  <a:lnTo>
                    <a:pt x="0" y="0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243" name="Freeform 95"/>
            <p:cNvSpPr>
              <a:spLocks/>
            </p:cNvSpPr>
            <p:nvPr/>
          </p:nvSpPr>
          <p:spPr bwMode="auto">
            <a:xfrm>
              <a:off x="2621" y="1154"/>
              <a:ext cx="39" cy="6"/>
            </a:xfrm>
            <a:custGeom>
              <a:avLst/>
              <a:gdLst>
                <a:gd name="T0" fmla="*/ 5 w 39"/>
                <a:gd name="T1" fmla="*/ 5 h 6"/>
                <a:gd name="T2" fmla="*/ 38 w 39"/>
                <a:gd name="T3" fmla="*/ 0 h 6"/>
                <a:gd name="T4" fmla="*/ 11 w 39"/>
                <a:gd name="T5" fmla="*/ 5 h 6"/>
                <a:gd name="T6" fmla="*/ 0 w 39"/>
                <a:gd name="T7" fmla="*/ 5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"/>
                <a:gd name="T13" fmla="*/ 0 h 6"/>
                <a:gd name="T14" fmla="*/ 39 w 39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" h="6">
                  <a:moveTo>
                    <a:pt x="5" y="5"/>
                  </a:moveTo>
                  <a:lnTo>
                    <a:pt x="38" y="0"/>
                  </a:lnTo>
                  <a:lnTo>
                    <a:pt x="11" y="5"/>
                  </a:lnTo>
                  <a:lnTo>
                    <a:pt x="0" y="5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244" name="Freeform 96"/>
            <p:cNvSpPr>
              <a:spLocks/>
            </p:cNvSpPr>
            <p:nvPr/>
          </p:nvSpPr>
          <p:spPr bwMode="auto">
            <a:xfrm>
              <a:off x="2536" y="1188"/>
              <a:ext cx="17" cy="2"/>
            </a:xfrm>
            <a:custGeom>
              <a:avLst/>
              <a:gdLst>
                <a:gd name="T0" fmla="*/ 5 w 17"/>
                <a:gd name="T1" fmla="*/ 1 h 2"/>
                <a:gd name="T2" fmla="*/ 16 w 17"/>
                <a:gd name="T3" fmla="*/ 0 h 2"/>
                <a:gd name="T4" fmla="*/ 5 w 17"/>
                <a:gd name="T5" fmla="*/ 0 h 2"/>
                <a:gd name="T6" fmla="*/ 5 w 17"/>
                <a:gd name="T7" fmla="*/ 1 h 2"/>
                <a:gd name="T8" fmla="*/ 0 w 17"/>
                <a:gd name="T9" fmla="*/ 1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2"/>
                <a:gd name="T17" fmla="*/ 17 w 17"/>
                <a:gd name="T18" fmla="*/ 2 h 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2">
                  <a:moveTo>
                    <a:pt x="5" y="1"/>
                  </a:moveTo>
                  <a:lnTo>
                    <a:pt x="16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0" y="1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245" name="Freeform 97"/>
            <p:cNvSpPr>
              <a:spLocks/>
            </p:cNvSpPr>
            <p:nvPr/>
          </p:nvSpPr>
          <p:spPr bwMode="auto">
            <a:xfrm>
              <a:off x="2560" y="1232"/>
              <a:ext cx="100" cy="6"/>
            </a:xfrm>
            <a:custGeom>
              <a:avLst/>
              <a:gdLst>
                <a:gd name="T0" fmla="*/ 0 w 100"/>
                <a:gd name="T1" fmla="*/ 0 h 6"/>
                <a:gd name="T2" fmla="*/ 83 w 100"/>
                <a:gd name="T3" fmla="*/ 5 h 6"/>
                <a:gd name="T4" fmla="*/ 99 w 100"/>
                <a:gd name="T5" fmla="*/ 0 h 6"/>
                <a:gd name="T6" fmla="*/ 0 w 100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0"/>
                <a:gd name="T13" fmla="*/ 0 h 6"/>
                <a:gd name="T14" fmla="*/ 100 w 100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0" h="6">
                  <a:moveTo>
                    <a:pt x="0" y="0"/>
                  </a:moveTo>
                  <a:lnTo>
                    <a:pt x="83" y="5"/>
                  </a:lnTo>
                  <a:lnTo>
                    <a:pt x="99" y="0"/>
                  </a:lnTo>
                  <a:lnTo>
                    <a:pt x="0" y="0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246" name="Freeform 98"/>
            <p:cNvSpPr>
              <a:spLocks/>
            </p:cNvSpPr>
            <p:nvPr/>
          </p:nvSpPr>
          <p:spPr bwMode="auto">
            <a:xfrm>
              <a:off x="2560" y="1216"/>
              <a:ext cx="94" cy="17"/>
            </a:xfrm>
            <a:custGeom>
              <a:avLst/>
              <a:gdLst>
                <a:gd name="T0" fmla="*/ 93 w 94"/>
                <a:gd name="T1" fmla="*/ 0 h 17"/>
                <a:gd name="T2" fmla="*/ 93 w 94"/>
                <a:gd name="T3" fmla="*/ 9 h 17"/>
                <a:gd name="T4" fmla="*/ 0 w 94"/>
                <a:gd name="T5" fmla="*/ 16 h 17"/>
                <a:gd name="T6" fmla="*/ 0 w 94"/>
                <a:gd name="T7" fmla="*/ 2 h 17"/>
                <a:gd name="T8" fmla="*/ 93 w 94"/>
                <a:gd name="T9" fmla="*/ 0 h 17"/>
                <a:gd name="T10" fmla="*/ 88 w 94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4"/>
                <a:gd name="T19" fmla="*/ 0 h 17"/>
                <a:gd name="T20" fmla="*/ 94 w 94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4" h="17">
                  <a:moveTo>
                    <a:pt x="93" y="0"/>
                  </a:moveTo>
                  <a:lnTo>
                    <a:pt x="93" y="9"/>
                  </a:lnTo>
                  <a:lnTo>
                    <a:pt x="0" y="16"/>
                  </a:lnTo>
                  <a:lnTo>
                    <a:pt x="0" y="2"/>
                  </a:lnTo>
                  <a:lnTo>
                    <a:pt x="93" y="0"/>
                  </a:lnTo>
                  <a:lnTo>
                    <a:pt x="88" y="0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247" name="Freeform 99"/>
            <p:cNvSpPr>
              <a:spLocks/>
            </p:cNvSpPr>
            <p:nvPr/>
          </p:nvSpPr>
          <p:spPr bwMode="auto">
            <a:xfrm>
              <a:off x="2414" y="1189"/>
              <a:ext cx="97" cy="25"/>
            </a:xfrm>
            <a:custGeom>
              <a:avLst/>
              <a:gdLst>
                <a:gd name="T0" fmla="*/ 96 w 97"/>
                <a:gd name="T1" fmla="*/ 24 h 25"/>
                <a:gd name="T2" fmla="*/ 0 w 97"/>
                <a:gd name="T3" fmla="*/ 21 h 25"/>
                <a:gd name="T4" fmla="*/ 91 w 97"/>
                <a:gd name="T5" fmla="*/ 0 h 25"/>
                <a:gd name="T6" fmla="*/ 0 w 97"/>
                <a:gd name="T7" fmla="*/ 21 h 25"/>
                <a:gd name="T8" fmla="*/ 96 w 97"/>
                <a:gd name="T9" fmla="*/ 24 h 25"/>
                <a:gd name="T10" fmla="*/ 91 w 97"/>
                <a:gd name="T11" fmla="*/ 24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7"/>
                <a:gd name="T19" fmla="*/ 0 h 25"/>
                <a:gd name="T20" fmla="*/ 97 w 97"/>
                <a:gd name="T21" fmla="*/ 25 h 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7" h="25">
                  <a:moveTo>
                    <a:pt x="96" y="24"/>
                  </a:moveTo>
                  <a:lnTo>
                    <a:pt x="0" y="21"/>
                  </a:lnTo>
                  <a:lnTo>
                    <a:pt x="91" y="0"/>
                  </a:lnTo>
                  <a:lnTo>
                    <a:pt x="0" y="21"/>
                  </a:lnTo>
                  <a:lnTo>
                    <a:pt x="96" y="24"/>
                  </a:lnTo>
                  <a:lnTo>
                    <a:pt x="91" y="24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248" name="Freeform 100"/>
            <p:cNvSpPr>
              <a:spLocks/>
            </p:cNvSpPr>
            <p:nvPr/>
          </p:nvSpPr>
          <p:spPr bwMode="auto">
            <a:xfrm>
              <a:off x="2494" y="1152"/>
              <a:ext cx="7" cy="50"/>
            </a:xfrm>
            <a:custGeom>
              <a:avLst/>
              <a:gdLst>
                <a:gd name="T0" fmla="*/ 6 w 7"/>
                <a:gd name="T1" fmla="*/ 49 h 50"/>
                <a:gd name="T2" fmla="*/ 6 w 7"/>
                <a:gd name="T3" fmla="*/ 0 h 50"/>
                <a:gd name="T4" fmla="*/ 0 w 7"/>
                <a:gd name="T5" fmla="*/ 2 h 50"/>
                <a:gd name="T6" fmla="*/ 6 w 7"/>
                <a:gd name="T7" fmla="*/ 0 h 50"/>
                <a:gd name="T8" fmla="*/ 6 w 7"/>
                <a:gd name="T9" fmla="*/ 49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50"/>
                <a:gd name="T17" fmla="*/ 7 w 7"/>
                <a:gd name="T18" fmla="*/ 50 h 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50">
                  <a:moveTo>
                    <a:pt x="6" y="49"/>
                  </a:moveTo>
                  <a:lnTo>
                    <a:pt x="6" y="0"/>
                  </a:lnTo>
                  <a:lnTo>
                    <a:pt x="0" y="2"/>
                  </a:lnTo>
                  <a:lnTo>
                    <a:pt x="6" y="0"/>
                  </a:lnTo>
                  <a:lnTo>
                    <a:pt x="6" y="49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249" name="Freeform 101"/>
            <p:cNvSpPr>
              <a:spLocks/>
            </p:cNvSpPr>
            <p:nvPr/>
          </p:nvSpPr>
          <p:spPr bwMode="auto">
            <a:xfrm>
              <a:off x="2586" y="1113"/>
              <a:ext cx="23" cy="4"/>
            </a:xfrm>
            <a:custGeom>
              <a:avLst/>
              <a:gdLst>
                <a:gd name="T0" fmla="*/ 6 w 23"/>
                <a:gd name="T1" fmla="*/ 0 h 4"/>
                <a:gd name="T2" fmla="*/ 0 w 23"/>
                <a:gd name="T3" fmla="*/ 0 h 4"/>
                <a:gd name="T4" fmla="*/ 22 w 23"/>
                <a:gd name="T5" fmla="*/ 3 h 4"/>
                <a:gd name="T6" fmla="*/ 0 w 23"/>
                <a:gd name="T7" fmla="*/ 0 h 4"/>
                <a:gd name="T8" fmla="*/ 6 w 23"/>
                <a:gd name="T9" fmla="*/ 0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4"/>
                <a:gd name="T17" fmla="*/ 23 w 23"/>
                <a:gd name="T18" fmla="*/ 4 h 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4">
                  <a:moveTo>
                    <a:pt x="6" y="0"/>
                  </a:moveTo>
                  <a:lnTo>
                    <a:pt x="0" y="0"/>
                  </a:lnTo>
                  <a:lnTo>
                    <a:pt x="22" y="3"/>
                  </a:lnTo>
                  <a:lnTo>
                    <a:pt x="0" y="0"/>
                  </a:lnTo>
                  <a:lnTo>
                    <a:pt x="6" y="0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250" name="Freeform 102"/>
            <p:cNvSpPr>
              <a:spLocks/>
            </p:cNvSpPr>
            <p:nvPr/>
          </p:nvSpPr>
          <p:spPr bwMode="auto">
            <a:xfrm>
              <a:off x="2647" y="1134"/>
              <a:ext cx="98" cy="72"/>
            </a:xfrm>
            <a:custGeom>
              <a:avLst/>
              <a:gdLst>
                <a:gd name="T0" fmla="*/ 5 w 98"/>
                <a:gd name="T1" fmla="*/ 64 h 72"/>
                <a:gd name="T2" fmla="*/ 0 w 98"/>
                <a:gd name="T3" fmla="*/ 17 h 72"/>
                <a:gd name="T4" fmla="*/ 97 w 98"/>
                <a:gd name="T5" fmla="*/ 0 h 72"/>
                <a:gd name="T6" fmla="*/ 97 w 98"/>
                <a:gd name="T7" fmla="*/ 71 h 72"/>
                <a:gd name="T8" fmla="*/ 5 w 98"/>
                <a:gd name="T9" fmla="*/ 64 h 72"/>
                <a:gd name="T10" fmla="*/ 0 w 98"/>
                <a:gd name="T11" fmla="*/ 64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8"/>
                <a:gd name="T19" fmla="*/ 0 h 72"/>
                <a:gd name="T20" fmla="*/ 98 w 98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8" h="72">
                  <a:moveTo>
                    <a:pt x="5" y="64"/>
                  </a:moveTo>
                  <a:lnTo>
                    <a:pt x="0" y="17"/>
                  </a:lnTo>
                  <a:lnTo>
                    <a:pt x="97" y="0"/>
                  </a:lnTo>
                  <a:lnTo>
                    <a:pt x="97" y="71"/>
                  </a:lnTo>
                  <a:lnTo>
                    <a:pt x="5" y="64"/>
                  </a:lnTo>
                  <a:lnTo>
                    <a:pt x="0" y="64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251" name="Freeform 103"/>
            <p:cNvSpPr>
              <a:spLocks/>
            </p:cNvSpPr>
            <p:nvPr/>
          </p:nvSpPr>
          <p:spPr bwMode="auto">
            <a:xfrm>
              <a:off x="2647" y="1123"/>
              <a:ext cx="98" cy="25"/>
            </a:xfrm>
            <a:custGeom>
              <a:avLst/>
              <a:gdLst>
                <a:gd name="T0" fmla="*/ 0 w 98"/>
                <a:gd name="T1" fmla="*/ 0 h 25"/>
                <a:gd name="T2" fmla="*/ 97 w 98"/>
                <a:gd name="T3" fmla="*/ 9 h 25"/>
                <a:gd name="T4" fmla="*/ 0 w 98"/>
                <a:gd name="T5" fmla="*/ 24 h 25"/>
                <a:gd name="T6" fmla="*/ 0 w 98"/>
                <a:gd name="T7" fmla="*/ 0 h 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8"/>
                <a:gd name="T13" fmla="*/ 0 h 25"/>
                <a:gd name="T14" fmla="*/ 98 w 98"/>
                <a:gd name="T15" fmla="*/ 25 h 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8" h="25">
                  <a:moveTo>
                    <a:pt x="0" y="0"/>
                  </a:moveTo>
                  <a:lnTo>
                    <a:pt x="97" y="9"/>
                  </a:lnTo>
                  <a:lnTo>
                    <a:pt x="0" y="24"/>
                  </a:lnTo>
                  <a:lnTo>
                    <a:pt x="0" y="0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252" name="Freeform 104"/>
            <p:cNvSpPr>
              <a:spLocks/>
            </p:cNvSpPr>
            <p:nvPr/>
          </p:nvSpPr>
          <p:spPr bwMode="auto">
            <a:xfrm>
              <a:off x="2608" y="1152"/>
              <a:ext cx="14" cy="52"/>
            </a:xfrm>
            <a:custGeom>
              <a:avLst/>
              <a:gdLst>
                <a:gd name="T0" fmla="*/ 5 w 14"/>
                <a:gd name="T1" fmla="*/ 51 h 52"/>
                <a:gd name="T2" fmla="*/ 0 w 14"/>
                <a:gd name="T3" fmla="*/ 2 h 52"/>
                <a:gd name="T4" fmla="*/ 13 w 14"/>
                <a:gd name="T5" fmla="*/ 0 h 52"/>
                <a:gd name="T6" fmla="*/ 13 w 14"/>
                <a:gd name="T7" fmla="*/ 49 h 52"/>
                <a:gd name="T8" fmla="*/ 5 w 14"/>
                <a:gd name="T9" fmla="*/ 51 h 52"/>
                <a:gd name="T10" fmla="*/ 0 w 14"/>
                <a:gd name="T11" fmla="*/ 51 h 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"/>
                <a:gd name="T19" fmla="*/ 0 h 52"/>
                <a:gd name="T20" fmla="*/ 14 w 14"/>
                <a:gd name="T21" fmla="*/ 52 h 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" h="52">
                  <a:moveTo>
                    <a:pt x="5" y="51"/>
                  </a:moveTo>
                  <a:lnTo>
                    <a:pt x="0" y="2"/>
                  </a:lnTo>
                  <a:lnTo>
                    <a:pt x="13" y="0"/>
                  </a:lnTo>
                  <a:lnTo>
                    <a:pt x="13" y="49"/>
                  </a:lnTo>
                  <a:lnTo>
                    <a:pt x="5" y="51"/>
                  </a:lnTo>
                  <a:lnTo>
                    <a:pt x="0" y="51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253" name="Freeform 105"/>
            <p:cNvSpPr>
              <a:spLocks/>
            </p:cNvSpPr>
            <p:nvPr/>
          </p:nvSpPr>
          <p:spPr bwMode="auto">
            <a:xfrm>
              <a:off x="2560" y="1116"/>
              <a:ext cx="23" cy="32"/>
            </a:xfrm>
            <a:custGeom>
              <a:avLst/>
              <a:gdLst>
                <a:gd name="T0" fmla="*/ 6 w 23"/>
                <a:gd name="T1" fmla="*/ 0 h 32"/>
                <a:gd name="T2" fmla="*/ 22 w 23"/>
                <a:gd name="T3" fmla="*/ 2 h 32"/>
                <a:gd name="T4" fmla="*/ 22 w 23"/>
                <a:gd name="T5" fmla="*/ 31 h 32"/>
                <a:gd name="T6" fmla="*/ 6 w 23"/>
                <a:gd name="T7" fmla="*/ 31 h 32"/>
                <a:gd name="T8" fmla="*/ 6 w 23"/>
                <a:gd name="T9" fmla="*/ 0 h 32"/>
                <a:gd name="T10" fmla="*/ 0 w 23"/>
                <a:gd name="T11" fmla="*/ 0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32"/>
                <a:gd name="T20" fmla="*/ 23 w 23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32">
                  <a:moveTo>
                    <a:pt x="6" y="0"/>
                  </a:moveTo>
                  <a:lnTo>
                    <a:pt x="22" y="2"/>
                  </a:lnTo>
                  <a:lnTo>
                    <a:pt x="22" y="31"/>
                  </a:lnTo>
                  <a:lnTo>
                    <a:pt x="6" y="31"/>
                  </a:lnTo>
                  <a:lnTo>
                    <a:pt x="6" y="0"/>
                  </a:lnTo>
                  <a:lnTo>
                    <a:pt x="0" y="0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254" name="Freeform 106"/>
            <p:cNvSpPr>
              <a:spLocks/>
            </p:cNvSpPr>
            <p:nvPr/>
          </p:nvSpPr>
          <p:spPr bwMode="auto">
            <a:xfrm>
              <a:off x="2566" y="1111"/>
              <a:ext cx="49" cy="93"/>
            </a:xfrm>
            <a:custGeom>
              <a:avLst/>
              <a:gdLst>
                <a:gd name="T0" fmla="*/ 43 w 49"/>
                <a:gd name="T1" fmla="*/ 2 h 93"/>
                <a:gd name="T2" fmla="*/ 37 w 49"/>
                <a:gd name="T3" fmla="*/ 5 h 93"/>
                <a:gd name="T4" fmla="*/ 43 w 49"/>
                <a:gd name="T5" fmla="*/ 5 h 93"/>
                <a:gd name="T6" fmla="*/ 48 w 49"/>
                <a:gd name="T7" fmla="*/ 38 h 93"/>
                <a:gd name="T8" fmla="*/ 16 w 49"/>
                <a:gd name="T9" fmla="*/ 45 h 93"/>
                <a:gd name="T10" fmla="*/ 16 w 49"/>
                <a:gd name="T11" fmla="*/ 48 h 93"/>
                <a:gd name="T12" fmla="*/ 21 w 49"/>
                <a:gd name="T13" fmla="*/ 50 h 93"/>
                <a:gd name="T14" fmla="*/ 43 w 49"/>
                <a:gd name="T15" fmla="*/ 45 h 93"/>
                <a:gd name="T16" fmla="*/ 48 w 49"/>
                <a:gd name="T17" fmla="*/ 92 h 93"/>
                <a:gd name="T18" fmla="*/ 0 w 49"/>
                <a:gd name="T19" fmla="*/ 90 h 93"/>
                <a:gd name="T20" fmla="*/ 16 w 49"/>
                <a:gd name="T21" fmla="*/ 87 h 93"/>
                <a:gd name="T22" fmla="*/ 16 w 49"/>
                <a:gd name="T23" fmla="*/ 0 h 93"/>
                <a:gd name="T24" fmla="*/ 43 w 49"/>
                <a:gd name="T25" fmla="*/ 2 h 9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9"/>
                <a:gd name="T40" fmla="*/ 0 h 93"/>
                <a:gd name="T41" fmla="*/ 49 w 49"/>
                <a:gd name="T42" fmla="*/ 93 h 9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9" h="93">
                  <a:moveTo>
                    <a:pt x="43" y="2"/>
                  </a:moveTo>
                  <a:lnTo>
                    <a:pt x="37" y="5"/>
                  </a:lnTo>
                  <a:lnTo>
                    <a:pt x="43" y="5"/>
                  </a:lnTo>
                  <a:lnTo>
                    <a:pt x="48" y="38"/>
                  </a:lnTo>
                  <a:lnTo>
                    <a:pt x="16" y="45"/>
                  </a:lnTo>
                  <a:lnTo>
                    <a:pt x="16" y="48"/>
                  </a:lnTo>
                  <a:lnTo>
                    <a:pt x="21" y="50"/>
                  </a:lnTo>
                  <a:lnTo>
                    <a:pt x="43" y="45"/>
                  </a:lnTo>
                  <a:lnTo>
                    <a:pt x="48" y="92"/>
                  </a:lnTo>
                  <a:lnTo>
                    <a:pt x="0" y="90"/>
                  </a:lnTo>
                  <a:lnTo>
                    <a:pt x="16" y="87"/>
                  </a:lnTo>
                  <a:lnTo>
                    <a:pt x="16" y="0"/>
                  </a:lnTo>
                  <a:lnTo>
                    <a:pt x="43" y="2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255" name="Freeform 107"/>
            <p:cNvSpPr>
              <a:spLocks/>
            </p:cNvSpPr>
            <p:nvPr/>
          </p:nvSpPr>
          <p:spPr bwMode="auto">
            <a:xfrm>
              <a:off x="2410" y="1118"/>
              <a:ext cx="66" cy="55"/>
            </a:xfrm>
            <a:custGeom>
              <a:avLst/>
              <a:gdLst>
                <a:gd name="T0" fmla="*/ 65 w 66"/>
                <a:gd name="T1" fmla="*/ 36 h 55"/>
                <a:gd name="T2" fmla="*/ 65 w 66"/>
                <a:gd name="T3" fmla="*/ 0 h 55"/>
                <a:gd name="T4" fmla="*/ 0 w 66"/>
                <a:gd name="T5" fmla="*/ 18 h 55"/>
                <a:gd name="T6" fmla="*/ 0 w 66"/>
                <a:gd name="T7" fmla="*/ 54 h 55"/>
                <a:gd name="T8" fmla="*/ 65 w 66"/>
                <a:gd name="T9" fmla="*/ 36 h 55"/>
                <a:gd name="T10" fmla="*/ 55 w 66"/>
                <a:gd name="T11" fmla="*/ 36 h 5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6"/>
                <a:gd name="T19" fmla="*/ 0 h 55"/>
                <a:gd name="T20" fmla="*/ 66 w 66"/>
                <a:gd name="T21" fmla="*/ 55 h 5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6" h="55">
                  <a:moveTo>
                    <a:pt x="65" y="36"/>
                  </a:moveTo>
                  <a:lnTo>
                    <a:pt x="65" y="0"/>
                  </a:lnTo>
                  <a:lnTo>
                    <a:pt x="0" y="18"/>
                  </a:lnTo>
                  <a:lnTo>
                    <a:pt x="0" y="54"/>
                  </a:lnTo>
                  <a:lnTo>
                    <a:pt x="65" y="36"/>
                  </a:lnTo>
                  <a:lnTo>
                    <a:pt x="55" y="36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256" name="Freeform 108"/>
            <p:cNvSpPr>
              <a:spLocks/>
            </p:cNvSpPr>
            <p:nvPr/>
          </p:nvSpPr>
          <p:spPr bwMode="auto">
            <a:xfrm>
              <a:off x="2504" y="1101"/>
              <a:ext cx="111" cy="98"/>
            </a:xfrm>
            <a:custGeom>
              <a:avLst/>
              <a:gdLst>
                <a:gd name="T0" fmla="*/ 0 w 111"/>
                <a:gd name="T1" fmla="*/ 90 h 98"/>
                <a:gd name="T2" fmla="*/ 5 w 111"/>
                <a:gd name="T3" fmla="*/ 0 h 98"/>
                <a:gd name="T4" fmla="*/ 110 w 111"/>
                <a:gd name="T5" fmla="*/ 8 h 98"/>
                <a:gd name="T6" fmla="*/ 110 w 111"/>
                <a:gd name="T7" fmla="*/ 97 h 98"/>
                <a:gd name="T8" fmla="*/ 0 w 111"/>
                <a:gd name="T9" fmla="*/ 9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1"/>
                <a:gd name="T16" fmla="*/ 0 h 98"/>
                <a:gd name="T17" fmla="*/ 111 w 111"/>
                <a:gd name="T18" fmla="*/ 98 h 9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1" h="98">
                  <a:moveTo>
                    <a:pt x="0" y="90"/>
                  </a:moveTo>
                  <a:lnTo>
                    <a:pt x="5" y="0"/>
                  </a:lnTo>
                  <a:lnTo>
                    <a:pt x="110" y="8"/>
                  </a:lnTo>
                  <a:lnTo>
                    <a:pt x="110" y="97"/>
                  </a:lnTo>
                  <a:lnTo>
                    <a:pt x="0" y="90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257" name="Freeform 109"/>
            <p:cNvSpPr>
              <a:spLocks/>
            </p:cNvSpPr>
            <p:nvPr/>
          </p:nvSpPr>
          <p:spPr bwMode="auto">
            <a:xfrm>
              <a:off x="2410" y="1101"/>
              <a:ext cx="95" cy="110"/>
            </a:xfrm>
            <a:custGeom>
              <a:avLst/>
              <a:gdLst>
                <a:gd name="T0" fmla="*/ 0 w 95"/>
                <a:gd name="T1" fmla="*/ 109 h 110"/>
                <a:gd name="T2" fmla="*/ 0 w 95"/>
                <a:gd name="T3" fmla="*/ 68 h 110"/>
                <a:gd name="T4" fmla="*/ 55 w 95"/>
                <a:gd name="T5" fmla="*/ 56 h 110"/>
                <a:gd name="T6" fmla="*/ 65 w 95"/>
                <a:gd name="T7" fmla="*/ 17 h 110"/>
                <a:gd name="T8" fmla="*/ 0 w 95"/>
                <a:gd name="T9" fmla="*/ 35 h 110"/>
                <a:gd name="T10" fmla="*/ 5 w 95"/>
                <a:gd name="T11" fmla="*/ 24 h 110"/>
                <a:gd name="T12" fmla="*/ 94 w 95"/>
                <a:gd name="T13" fmla="*/ 0 h 110"/>
                <a:gd name="T14" fmla="*/ 84 w 95"/>
                <a:gd name="T15" fmla="*/ 90 h 110"/>
                <a:gd name="T16" fmla="*/ 0 w 95"/>
                <a:gd name="T17" fmla="*/ 109 h 1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5"/>
                <a:gd name="T28" fmla="*/ 0 h 110"/>
                <a:gd name="T29" fmla="*/ 95 w 95"/>
                <a:gd name="T30" fmla="*/ 110 h 1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5" h="110">
                  <a:moveTo>
                    <a:pt x="0" y="109"/>
                  </a:moveTo>
                  <a:lnTo>
                    <a:pt x="0" y="68"/>
                  </a:lnTo>
                  <a:lnTo>
                    <a:pt x="55" y="56"/>
                  </a:lnTo>
                  <a:lnTo>
                    <a:pt x="65" y="17"/>
                  </a:lnTo>
                  <a:lnTo>
                    <a:pt x="0" y="35"/>
                  </a:lnTo>
                  <a:lnTo>
                    <a:pt x="5" y="24"/>
                  </a:lnTo>
                  <a:lnTo>
                    <a:pt x="94" y="0"/>
                  </a:lnTo>
                  <a:lnTo>
                    <a:pt x="84" y="90"/>
                  </a:lnTo>
                  <a:lnTo>
                    <a:pt x="0" y="109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258" name="Freeform 110"/>
            <p:cNvSpPr>
              <a:spLocks/>
            </p:cNvSpPr>
            <p:nvPr/>
          </p:nvSpPr>
          <p:spPr bwMode="auto">
            <a:xfrm>
              <a:off x="2433" y="1165"/>
              <a:ext cx="62" cy="32"/>
            </a:xfrm>
            <a:custGeom>
              <a:avLst/>
              <a:gdLst>
                <a:gd name="T0" fmla="*/ 61 w 62"/>
                <a:gd name="T1" fmla="*/ 16 h 32"/>
                <a:gd name="T2" fmla="*/ 61 w 62"/>
                <a:gd name="T3" fmla="*/ 0 h 32"/>
                <a:gd name="T4" fmla="*/ 0 w 62"/>
                <a:gd name="T5" fmla="*/ 16 h 32"/>
                <a:gd name="T6" fmla="*/ 0 w 62"/>
                <a:gd name="T7" fmla="*/ 31 h 32"/>
                <a:gd name="T8" fmla="*/ 61 w 62"/>
                <a:gd name="T9" fmla="*/ 16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"/>
                <a:gd name="T16" fmla="*/ 0 h 32"/>
                <a:gd name="T17" fmla="*/ 62 w 62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" h="32">
                  <a:moveTo>
                    <a:pt x="61" y="16"/>
                  </a:moveTo>
                  <a:lnTo>
                    <a:pt x="61" y="0"/>
                  </a:lnTo>
                  <a:lnTo>
                    <a:pt x="0" y="16"/>
                  </a:lnTo>
                  <a:lnTo>
                    <a:pt x="0" y="31"/>
                  </a:lnTo>
                  <a:lnTo>
                    <a:pt x="61" y="16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259" name="Freeform 111"/>
            <p:cNvSpPr>
              <a:spLocks/>
            </p:cNvSpPr>
            <p:nvPr/>
          </p:nvSpPr>
          <p:spPr bwMode="auto">
            <a:xfrm>
              <a:off x="2410" y="1191"/>
              <a:ext cx="335" cy="28"/>
            </a:xfrm>
            <a:custGeom>
              <a:avLst/>
              <a:gdLst>
                <a:gd name="T0" fmla="*/ 5 w 335"/>
                <a:gd name="T1" fmla="*/ 19 h 28"/>
                <a:gd name="T2" fmla="*/ 95 w 335"/>
                <a:gd name="T3" fmla="*/ 22 h 28"/>
                <a:gd name="T4" fmla="*/ 111 w 335"/>
                <a:gd name="T5" fmla="*/ 22 h 28"/>
                <a:gd name="T6" fmla="*/ 151 w 335"/>
                <a:gd name="T7" fmla="*/ 25 h 28"/>
                <a:gd name="T8" fmla="*/ 138 w 335"/>
                <a:gd name="T9" fmla="*/ 25 h 28"/>
                <a:gd name="T10" fmla="*/ 156 w 335"/>
                <a:gd name="T11" fmla="*/ 27 h 28"/>
                <a:gd name="T12" fmla="*/ 254 w 335"/>
                <a:gd name="T13" fmla="*/ 22 h 28"/>
                <a:gd name="T14" fmla="*/ 254 w 335"/>
                <a:gd name="T15" fmla="*/ 27 h 28"/>
                <a:gd name="T16" fmla="*/ 334 w 335"/>
                <a:gd name="T17" fmla="*/ 14 h 28"/>
                <a:gd name="T18" fmla="*/ 239 w 335"/>
                <a:gd name="T19" fmla="*/ 9 h 28"/>
                <a:gd name="T20" fmla="*/ 223 w 335"/>
                <a:gd name="T21" fmla="*/ 12 h 28"/>
                <a:gd name="T22" fmla="*/ 183 w 335"/>
                <a:gd name="T23" fmla="*/ 9 h 28"/>
                <a:gd name="T24" fmla="*/ 199 w 335"/>
                <a:gd name="T25" fmla="*/ 7 h 28"/>
                <a:gd name="T26" fmla="*/ 95 w 335"/>
                <a:gd name="T27" fmla="*/ 0 h 28"/>
                <a:gd name="T28" fmla="*/ 5 w 335"/>
                <a:gd name="T29" fmla="*/ 19 h 28"/>
                <a:gd name="T30" fmla="*/ 0 w 335"/>
                <a:gd name="T31" fmla="*/ 19 h 2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35"/>
                <a:gd name="T49" fmla="*/ 0 h 28"/>
                <a:gd name="T50" fmla="*/ 335 w 335"/>
                <a:gd name="T51" fmla="*/ 28 h 2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35" h="28">
                  <a:moveTo>
                    <a:pt x="5" y="19"/>
                  </a:moveTo>
                  <a:lnTo>
                    <a:pt x="95" y="22"/>
                  </a:lnTo>
                  <a:lnTo>
                    <a:pt x="111" y="22"/>
                  </a:lnTo>
                  <a:lnTo>
                    <a:pt x="151" y="25"/>
                  </a:lnTo>
                  <a:lnTo>
                    <a:pt x="138" y="25"/>
                  </a:lnTo>
                  <a:lnTo>
                    <a:pt x="156" y="27"/>
                  </a:lnTo>
                  <a:lnTo>
                    <a:pt x="254" y="22"/>
                  </a:lnTo>
                  <a:lnTo>
                    <a:pt x="254" y="27"/>
                  </a:lnTo>
                  <a:lnTo>
                    <a:pt x="334" y="14"/>
                  </a:lnTo>
                  <a:lnTo>
                    <a:pt x="239" y="9"/>
                  </a:lnTo>
                  <a:lnTo>
                    <a:pt x="223" y="12"/>
                  </a:lnTo>
                  <a:lnTo>
                    <a:pt x="183" y="9"/>
                  </a:lnTo>
                  <a:lnTo>
                    <a:pt x="199" y="7"/>
                  </a:lnTo>
                  <a:lnTo>
                    <a:pt x="95" y="0"/>
                  </a:lnTo>
                  <a:lnTo>
                    <a:pt x="5" y="19"/>
                  </a:lnTo>
                  <a:lnTo>
                    <a:pt x="0" y="19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260" name="Freeform 112"/>
            <p:cNvSpPr>
              <a:spLocks/>
            </p:cNvSpPr>
            <p:nvPr/>
          </p:nvSpPr>
          <p:spPr bwMode="auto">
            <a:xfrm>
              <a:off x="2602" y="1127"/>
              <a:ext cx="134" cy="33"/>
            </a:xfrm>
            <a:custGeom>
              <a:avLst/>
              <a:gdLst>
                <a:gd name="T0" fmla="*/ 0 w 134"/>
                <a:gd name="T1" fmla="*/ 32 h 33"/>
                <a:gd name="T2" fmla="*/ 133 w 134"/>
                <a:gd name="T3" fmla="*/ 0 h 33"/>
                <a:gd name="T4" fmla="*/ 122 w 134"/>
                <a:gd name="T5" fmla="*/ 0 h 33"/>
                <a:gd name="T6" fmla="*/ 0 w 134"/>
                <a:gd name="T7" fmla="*/ 30 h 33"/>
                <a:gd name="T8" fmla="*/ 0 w 134"/>
                <a:gd name="T9" fmla="*/ 32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4"/>
                <a:gd name="T16" fmla="*/ 0 h 33"/>
                <a:gd name="T17" fmla="*/ 134 w 134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4" h="33">
                  <a:moveTo>
                    <a:pt x="0" y="32"/>
                  </a:moveTo>
                  <a:lnTo>
                    <a:pt x="133" y="0"/>
                  </a:lnTo>
                  <a:lnTo>
                    <a:pt x="122" y="0"/>
                  </a:lnTo>
                  <a:lnTo>
                    <a:pt x="0" y="30"/>
                  </a:lnTo>
                  <a:lnTo>
                    <a:pt x="0" y="32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261" name="Freeform 113"/>
            <p:cNvSpPr>
              <a:spLocks/>
            </p:cNvSpPr>
            <p:nvPr/>
          </p:nvSpPr>
          <p:spPr bwMode="auto">
            <a:xfrm>
              <a:off x="2608" y="1130"/>
              <a:ext cx="137" cy="32"/>
            </a:xfrm>
            <a:custGeom>
              <a:avLst/>
              <a:gdLst>
                <a:gd name="T0" fmla="*/ 0 w 137"/>
                <a:gd name="T1" fmla="*/ 31 h 32"/>
                <a:gd name="T2" fmla="*/ 136 w 137"/>
                <a:gd name="T3" fmla="*/ 0 h 32"/>
                <a:gd name="T4" fmla="*/ 0 w 137"/>
                <a:gd name="T5" fmla="*/ 31 h 32"/>
                <a:gd name="T6" fmla="*/ 0 60000 65536"/>
                <a:gd name="T7" fmla="*/ 0 60000 65536"/>
                <a:gd name="T8" fmla="*/ 0 60000 65536"/>
                <a:gd name="T9" fmla="*/ 0 w 137"/>
                <a:gd name="T10" fmla="*/ 0 h 32"/>
                <a:gd name="T11" fmla="*/ 137 w 137"/>
                <a:gd name="T12" fmla="*/ 32 h 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7" h="32">
                  <a:moveTo>
                    <a:pt x="0" y="31"/>
                  </a:moveTo>
                  <a:lnTo>
                    <a:pt x="136" y="0"/>
                  </a:lnTo>
                  <a:lnTo>
                    <a:pt x="0" y="31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262" name="Freeform 114"/>
            <p:cNvSpPr>
              <a:spLocks/>
            </p:cNvSpPr>
            <p:nvPr/>
          </p:nvSpPr>
          <p:spPr bwMode="auto">
            <a:xfrm>
              <a:off x="2608" y="1127"/>
              <a:ext cx="137" cy="33"/>
            </a:xfrm>
            <a:custGeom>
              <a:avLst/>
              <a:gdLst>
                <a:gd name="T0" fmla="*/ 0 w 137"/>
                <a:gd name="T1" fmla="*/ 32 h 33"/>
                <a:gd name="T2" fmla="*/ 136 w 137"/>
                <a:gd name="T3" fmla="*/ 2 h 33"/>
                <a:gd name="T4" fmla="*/ 136 w 137"/>
                <a:gd name="T5" fmla="*/ 0 h 33"/>
                <a:gd name="T6" fmla="*/ 0 w 137"/>
                <a:gd name="T7" fmla="*/ 30 h 33"/>
                <a:gd name="T8" fmla="*/ 0 w 137"/>
                <a:gd name="T9" fmla="*/ 32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7"/>
                <a:gd name="T16" fmla="*/ 0 h 33"/>
                <a:gd name="T17" fmla="*/ 137 w 137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7" h="33">
                  <a:moveTo>
                    <a:pt x="0" y="32"/>
                  </a:moveTo>
                  <a:lnTo>
                    <a:pt x="136" y="2"/>
                  </a:lnTo>
                  <a:lnTo>
                    <a:pt x="136" y="0"/>
                  </a:lnTo>
                  <a:lnTo>
                    <a:pt x="0" y="30"/>
                  </a:lnTo>
                  <a:lnTo>
                    <a:pt x="0" y="32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263" name="Freeform 115"/>
            <p:cNvSpPr>
              <a:spLocks/>
            </p:cNvSpPr>
            <p:nvPr/>
          </p:nvSpPr>
          <p:spPr bwMode="auto">
            <a:xfrm>
              <a:off x="2719" y="1125"/>
              <a:ext cx="17" cy="6"/>
            </a:xfrm>
            <a:custGeom>
              <a:avLst/>
              <a:gdLst>
                <a:gd name="T0" fmla="*/ 16 w 17"/>
                <a:gd name="T1" fmla="*/ 3 h 6"/>
                <a:gd name="T2" fmla="*/ 5 w 17"/>
                <a:gd name="T3" fmla="*/ 5 h 6"/>
                <a:gd name="T4" fmla="*/ 0 w 17"/>
                <a:gd name="T5" fmla="*/ 3 h 6"/>
                <a:gd name="T6" fmla="*/ 0 w 17"/>
                <a:gd name="T7" fmla="*/ 0 h 6"/>
                <a:gd name="T8" fmla="*/ 16 w 17"/>
                <a:gd name="T9" fmla="*/ 3 h 6"/>
                <a:gd name="T10" fmla="*/ 5 w 17"/>
                <a:gd name="T11" fmla="*/ 3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6"/>
                <a:gd name="T20" fmla="*/ 17 w 17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6">
                  <a:moveTo>
                    <a:pt x="16" y="3"/>
                  </a:moveTo>
                  <a:lnTo>
                    <a:pt x="5" y="5"/>
                  </a:lnTo>
                  <a:lnTo>
                    <a:pt x="0" y="3"/>
                  </a:lnTo>
                  <a:lnTo>
                    <a:pt x="0" y="0"/>
                  </a:lnTo>
                  <a:lnTo>
                    <a:pt x="16" y="3"/>
                  </a:lnTo>
                  <a:lnTo>
                    <a:pt x="5" y="3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264" name="Freeform 116"/>
            <p:cNvSpPr>
              <a:spLocks/>
            </p:cNvSpPr>
            <p:nvPr/>
          </p:nvSpPr>
          <p:spPr bwMode="auto">
            <a:xfrm>
              <a:off x="2659" y="1081"/>
              <a:ext cx="340" cy="54"/>
            </a:xfrm>
            <a:custGeom>
              <a:avLst/>
              <a:gdLst>
                <a:gd name="T0" fmla="*/ 66 w 340"/>
                <a:gd name="T1" fmla="*/ 17 h 54"/>
                <a:gd name="T2" fmla="*/ 132 w 340"/>
                <a:gd name="T3" fmla="*/ 0 h 54"/>
                <a:gd name="T4" fmla="*/ 339 w 340"/>
                <a:gd name="T5" fmla="*/ 24 h 54"/>
                <a:gd name="T6" fmla="*/ 193 w 340"/>
                <a:gd name="T7" fmla="*/ 53 h 54"/>
                <a:gd name="T8" fmla="*/ 0 w 340"/>
                <a:gd name="T9" fmla="*/ 35 h 54"/>
                <a:gd name="T10" fmla="*/ 66 w 340"/>
                <a:gd name="T11" fmla="*/ 17 h 5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40"/>
                <a:gd name="T19" fmla="*/ 0 h 54"/>
                <a:gd name="T20" fmla="*/ 340 w 340"/>
                <a:gd name="T21" fmla="*/ 54 h 5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40" h="54">
                  <a:moveTo>
                    <a:pt x="66" y="17"/>
                  </a:moveTo>
                  <a:lnTo>
                    <a:pt x="132" y="0"/>
                  </a:lnTo>
                  <a:lnTo>
                    <a:pt x="339" y="24"/>
                  </a:lnTo>
                  <a:lnTo>
                    <a:pt x="193" y="53"/>
                  </a:lnTo>
                  <a:lnTo>
                    <a:pt x="0" y="35"/>
                  </a:lnTo>
                  <a:lnTo>
                    <a:pt x="66" y="17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265" name="Freeform 117"/>
            <p:cNvSpPr>
              <a:spLocks/>
            </p:cNvSpPr>
            <p:nvPr/>
          </p:nvSpPr>
          <p:spPr bwMode="auto">
            <a:xfrm>
              <a:off x="2803" y="1033"/>
              <a:ext cx="400" cy="69"/>
            </a:xfrm>
            <a:custGeom>
              <a:avLst/>
              <a:gdLst>
                <a:gd name="T0" fmla="*/ 93 w 400"/>
                <a:gd name="T1" fmla="*/ 22 h 69"/>
                <a:gd name="T2" fmla="*/ 176 w 400"/>
                <a:gd name="T3" fmla="*/ 0 h 69"/>
                <a:gd name="T4" fmla="*/ 399 w 400"/>
                <a:gd name="T5" fmla="*/ 29 h 69"/>
                <a:gd name="T6" fmla="*/ 215 w 400"/>
                <a:gd name="T7" fmla="*/ 68 h 69"/>
                <a:gd name="T8" fmla="*/ 0 w 400"/>
                <a:gd name="T9" fmla="*/ 46 h 69"/>
                <a:gd name="T10" fmla="*/ 93 w 400"/>
                <a:gd name="T11" fmla="*/ 22 h 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0"/>
                <a:gd name="T19" fmla="*/ 0 h 69"/>
                <a:gd name="T20" fmla="*/ 400 w 400"/>
                <a:gd name="T21" fmla="*/ 69 h 6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0" h="69">
                  <a:moveTo>
                    <a:pt x="93" y="22"/>
                  </a:moveTo>
                  <a:lnTo>
                    <a:pt x="176" y="0"/>
                  </a:lnTo>
                  <a:lnTo>
                    <a:pt x="399" y="29"/>
                  </a:lnTo>
                  <a:lnTo>
                    <a:pt x="215" y="68"/>
                  </a:lnTo>
                  <a:lnTo>
                    <a:pt x="0" y="46"/>
                  </a:lnTo>
                  <a:lnTo>
                    <a:pt x="93" y="22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266" name="Freeform 118"/>
            <p:cNvSpPr>
              <a:spLocks/>
            </p:cNvSpPr>
            <p:nvPr/>
          </p:nvSpPr>
          <p:spPr bwMode="auto">
            <a:xfrm>
              <a:off x="2998" y="974"/>
              <a:ext cx="483" cy="85"/>
            </a:xfrm>
            <a:custGeom>
              <a:avLst/>
              <a:gdLst>
                <a:gd name="T0" fmla="*/ 122 w 483"/>
                <a:gd name="T1" fmla="*/ 27 h 85"/>
                <a:gd name="T2" fmla="*/ 238 w 483"/>
                <a:gd name="T3" fmla="*/ 0 h 85"/>
                <a:gd name="T4" fmla="*/ 482 w 483"/>
                <a:gd name="T5" fmla="*/ 35 h 85"/>
                <a:gd name="T6" fmla="*/ 230 w 483"/>
                <a:gd name="T7" fmla="*/ 84 h 85"/>
                <a:gd name="T8" fmla="*/ 0 w 483"/>
                <a:gd name="T9" fmla="*/ 57 h 85"/>
                <a:gd name="T10" fmla="*/ 122 w 483"/>
                <a:gd name="T11" fmla="*/ 27 h 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3"/>
                <a:gd name="T19" fmla="*/ 0 h 85"/>
                <a:gd name="T20" fmla="*/ 483 w 483"/>
                <a:gd name="T21" fmla="*/ 85 h 8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3" h="85">
                  <a:moveTo>
                    <a:pt x="122" y="27"/>
                  </a:moveTo>
                  <a:lnTo>
                    <a:pt x="238" y="0"/>
                  </a:lnTo>
                  <a:lnTo>
                    <a:pt x="482" y="35"/>
                  </a:lnTo>
                  <a:lnTo>
                    <a:pt x="230" y="84"/>
                  </a:lnTo>
                  <a:lnTo>
                    <a:pt x="0" y="57"/>
                  </a:lnTo>
                  <a:lnTo>
                    <a:pt x="122" y="27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5" name="Group 119"/>
          <p:cNvGrpSpPr>
            <a:grpSpLocks/>
          </p:cNvGrpSpPr>
          <p:nvPr/>
        </p:nvGrpSpPr>
        <p:grpSpPr bwMode="auto">
          <a:xfrm>
            <a:off x="5281614" y="2146300"/>
            <a:ext cx="444500" cy="387350"/>
            <a:chOff x="2972" y="3246"/>
            <a:chExt cx="323" cy="298"/>
          </a:xfrm>
        </p:grpSpPr>
        <p:sp>
          <p:nvSpPr>
            <p:cNvPr id="23204" name="Line 120"/>
            <p:cNvSpPr>
              <a:spLocks noChangeShapeType="1"/>
            </p:cNvSpPr>
            <p:nvPr/>
          </p:nvSpPr>
          <p:spPr bwMode="auto">
            <a:xfrm>
              <a:off x="3031" y="3389"/>
              <a:ext cx="131" cy="68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205" name="Oval 121"/>
            <p:cNvSpPr>
              <a:spLocks noChangeArrowheads="1"/>
            </p:cNvSpPr>
            <p:nvPr/>
          </p:nvSpPr>
          <p:spPr bwMode="auto">
            <a:xfrm>
              <a:off x="3166" y="3501"/>
              <a:ext cx="118" cy="28"/>
            </a:xfrm>
            <a:prstGeom prst="ellipse">
              <a:avLst/>
            </a:prstGeom>
            <a:noFill/>
            <a:ln w="12700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1" dirty="0"/>
            </a:p>
          </p:txBody>
        </p:sp>
        <p:sp>
          <p:nvSpPr>
            <p:cNvPr id="23206" name="Freeform 122"/>
            <p:cNvSpPr>
              <a:spLocks/>
            </p:cNvSpPr>
            <p:nvPr/>
          </p:nvSpPr>
          <p:spPr bwMode="auto">
            <a:xfrm>
              <a:off x="3148" y="3246"/>
              <a:ext cx="109" cy="216"/>
            </a:xfrm>
            <a:custGeom>
              <a:avLst/>
              <a:gdLst>
                <a:gd name="T0" fmla="*/ 71 w 109"/>
                <a:gd name="T1" fmla="*/ 2 h 216"/>
                <a:gd name="T2" fmla="*/ 56 w 109"/>
                <a:gd name="T3" fmla="*/ 8 h 216"/>
                <a:gd name="T4" fmla="*/ 50 w 109"/>
                <a:gd name="T5" fmla="*/ 14 h 216"/>
                <a:gd name="T6" fmla="*/ 43 w 109"/>
                <a:gd name="T7" fmla="*/ 19 h 216"/>
                <a:gd name="T8" fmla="*/ 37 w 109"/>
                <a:gd name="T9" fmla="*/ 31 h 216"/>
                <a:gd name="T10" fmla="*/ 29 w 109"/>
                <a:gd name="T11" fmla="*/ 42 h 216"/>
                <a:gd name="T12" fmla="*/ 25 w 109"/>
                <a:gd name="T13" fmla="*/ 50 h 216"/>
                <a:gd name="T14" fmla="*/ 22 w 109"/>
                <a:gd name="T15" fmla="*/ 58 h 216"/>
                <a:gd name="T16" fmla="*/ 18 w 109"/>
                <a:gd name="T17" fmla="*/ 67 h 216"/>
                <a:gd name="T18" fmla="*/ 14 w 109"/>
                <a:gd name="T19" fmla="*/ 75 h 216"/>
                <a:gd name="T20" fmla="*/ 12 w 109"/>
                <a:gd name="T21" fmla="*/ 86 h 216"/>
                <a:gd name="T22" fmla="*/ 8 w 109"/>
                <a:gd name="T23" fmla="*/ 100 h 216"/>
                <a:gd name="T24" fmla="*/ 4 w 109"/>
                <a:gd name="T25" fmla="*/ 107 h 216"/>
                <a:gd name="T26" fmla="*/ 2 w 109"/>
                <a:gd name="T27" fmla="*/ 132 h 216"/>
                <a:gd name="T28" fmla="*/ 2 w 109"/>
                <a:gd name="T29" fmla="*/ 175 h 216"/>
                <a:gd name="T30" fmla="*/ 4 w 109"/>
                <a:gd name="T31" fmla="*/ 192 h 216"/>
                <a:gd name="T32" fmla="*/ 8 w 109"/>
                <a:gd name="T33" fmla="*/ 196 h 216"/>
                <a:gd name="T34" fmla="*/ 10 w 109"/>
                <a:gd name="T35" fmla="*/ 203 h 216"/>
                <a:gd name="T36" fmla="*/ 14 w 109"/>
                <a:gd name="T37" fmla="*/ 207 h 216"/>
                <a:gd name="T38" fmla="*/ 22 w 109"/>
                <a:gd name="T39" fmla="*/ 211 h 216"/>
                <a:gd name="T40" fmla="*/ 25 w 109"/>
                <a:gd name="T41" fmla="*/ 215 h 216"/>
                <a:gd name="T42" fmla="*/ 39 w 109"/>
                <a:gd name="T43" fmla="*/ 213 h 216"/>
                <a:gd name="T44" fmla="*/ 46 w 109"/>
                <a:gd name="T45" fmla="*/ 209 h 216"/>
                <a:gd name="T46" fmla="*/ 52 w 109"/>
                <a:gd name="T47" fmla="*/ 203 h 216"/>
                <a:gd name="T48" fmla="*/ 64 w 109"/>
                <a:gd name="T49" fmla="*/ 196 h 216"/>
                <a:gd name="T50" fmla="*/ 71 w 109"/>
                <a:gd name="T51" fmla="*/ 182 h 216"/>
                <a:gd name="T52" fmla="*/ 79 w 109"/>
                <a:gd name="T53" fmla="*/ 173 h 216"/>
                <a:gd name="T54" fmla="*/ 81 w 109"/>
                <a:gd name="T55" fmla="*/ 163 h 216"/>
                <a:gd name="T56" fmla="*/ 89 w 109"/>
                <a:gd name="T57" fmla="*/ 153 h 216"/>
                <a:gd name="T58" fmla="*/ 92 w 109"/>
                <a:gd name="T59" fmla="*/ 144 h 216"/>
                <a:gd name="T60" fmla="*/ 94 w 109"/>
                <a:gd name="T61" fmla="*/ 129 h 216"/>
                <a:gd name="T62" fmla="*/ 98 w 109"/>
                <a:gd name="T63" fmla="*/ 123 h 216"/>
                <a:gd name="T64" fmla="*/ 100 w 109"/>
                <a:gd name="T65" fmla="*/ 107 h 216"/>
                <a:gd name="T66" fmla="*/ 104 w 109"/>
                <a:gd name="T67" fmla="*/ 100 h 216"/>
                <a:gd name="T68" fmla="*/ 106 w 109"/>
                <a:gd name="T69" fmla="*/ 83 h 216"/>
                <a:gd name="T70" fmla="*/ 106 w 109"/>
                <a:gd name="T71" fmla="*/ 40 h 216"/>
                <a:gd name="T72" fmla="*/ 104 w 109"/>
                <a:gd name="T73" fmla="*/ 27 h 216"/>
                <a:gd name="T74" fmla="*/ 100 w 109"/>
                <a:gd name="T75" fmla="*/ 21 h 216"/>
                <a:gd name="T76" fmla="*/ 96 w 109"/>
                <a:gd name="T77" fmla="*/ 14 h 216"/>
                <a:gd name="T78" fmla="*/ 94 w 109"/>
                <a:gd name="T79" fmla="*/ 8 h 216"/>
                <a:gd name="T80" fmla="*/ 91 w 109"/>
                <a:gd name="T81" fmla="*/ 6 h 216"/>
                <a:gd name="T82" fmla="*/ 89 w 109"/>
                <a:gd name="T83" fmla="*/ 2 h 21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09"/>
                <a:gd name="T127" fmla="*/ 0 h 216"/>
                <a:gd name="T128" fmla="*/ 109 w 109"/>
                <a:gd name="T129" fmla="*/ 216 h 21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09" h="216">
                  <a:moveTo>
                    <a:pt x="81" y="0"/>
                  </a:moveTo>
                  <a:lnTo>
                    <a:pt x="71" y="0"/>
                  </a:lnTo>
                  <a:lnTo>
                    <a:pt x="71" y="2"/>
                  </a:lnTo>
                  <a:lnTo>
                    <a:pt x="64" y="2"/>
                  </a:lnTo>
                  <a:lnTo>
                    <a:pt x="58" y="8"/>
                  </a:lnTo>
                  <a:lnTo>
                    <a:pt x="56" y="8"/>
                  </a:lnTo>
                  <a:lnTo>
                    <a:pt x="54" y="10"/>
                  </a:lnTo>
                  <a:lnTo>
                    <a:pt x="52" y="10"/>
                  </a:lnTo>
                  <a:lnTo>
                    <a:pt x="50" y="14"/>
                  </a:lnTo>
                  <a:lnTo>
                    <a:pt x="48" y="17"/>
                  </a:lnTo>
                  <a:lnTo>
                    <a:pt x="46" y="17"/>
                  </a:lnTo>
                  <a:lnTo>
                    <a:pt x="43" y="19"/>
                  </a:lnTo>
                  <a:lnTo>
                    <a:pt x="43" y="21"/>
                  </a:lnTo>
                  <a:lnTo>
                    <a:pt x="37" y="29"/>
                  </a:lnTo>
                  <a:lnTo>
                    <a:pt x="37" y="31"/>
                  </a:lnTo>
                  <a:lnTo>
                    <a:pt x="31" y="37"/>
                  </a:lnTo>
                  <a:lnTo>
                    <a:pt x="31" y="40"/>
                  </a:lnTo>
                  <a:lnTo>
                    <a:pt x="29" y="42"/>
                  </a:lnTo>
                  <a:lnTo>
                    <a:pt x="27" y="42"/>
                  </a:lnTo>
                  <a:lnTo>
                    <a:pt x="27" y="46"/>
                  </a:lnTo>
                  <a:lnTo>
                    <a:pt x="25" y="50"/>
                  </a:lnTo>
                  <a:lnTo>
                    <a:pt x="25" y="52"/>
                  </a:lnTo>
                  <a:lnTo>
                    <a:pt x="23" y="56"/>
                  </a:lnTo>
                  <a:lnTo>
                    <a:pt x="22" y="58"/>
                  </a:lnTo>
                  <a:lnTo>
                    <a:pt x="22" y="62"/>
                  </a:lnTo>
                  <a:lnTo>
                    <a:pt x="20" y="63"/>
                  </a:lnTo>
                  <a:lnTo>
                    <a:pt x="18" y="67"/>
                  </a:lnTo>
                  <a:lnTo>
                    <a:pt x="16" y="69"/>
                  </a:lnTo>
                  <a:lnTo>
                    <a:pt x="16" y="73"/>
                  </a:lnTo>
                  <a:lnTo>
                    <a:pt x="14" y="75"/>
                  </a:lnTo>
                  <a:lnTo>
                    <a:pt x="14" y="79"/>
                  </a:lnTo>
                  <a:lnTo>
                    <a:pt x="12" y="79"/>
                  </a:lnTo>
                  <a:lnTo>
                    <a:pt x="12" y="86"/>
                  </a:lnTo>
                  <a:lnTo>
                    <a:pt x="10" y="86"/>
                  </a:lnTo>
                  <a:lnTo>
                    <a:pt x="10" y="96"/>
                  </a:lnTo>
                  <a:lnTo>
                    <a:pt x="8" y="100"/>
                  </a:lnTo>
                  <a:lnTo>
                    <a:pt x="6" y="102"/>
                  </a:lnTo>
                  <a:lnTo>
                    <a:pt x="6" y="107"/>
                  </a:lnTo>
                  <a:lnTo>
                    <a:pt x="4" y="107"/>
                  </a:lnTo>
                  <a:lnTo>
                    <a:pt x="4" y="117"/>
                  </a:lnTo>
                  <a:lnTo>
                    <a:pt x="2" y="119"/>
                  </a:lnTo>
                  <a:lnTo>
                    <a:pt x="2" y="132"/>
                  </a:lnTo>
                  <a:lnTo>
                    <a:pt x="0" y="136"/>
                  </a:lnTo>
                  <a:lnTo>
                    <a:pt x="0" y="173"/>
                  </a:lnTo>
                  <a:lnTo>
                    <a:pt x="2" y="175"/>
                  </a:lnTo>
                  <a:lnTo>
                    <a:pt x="2" y="182"/>
                  </a:lnTo>
                  <a:lnTo>
                    <a:pt x="4" y="186"/>
                  </a:lnTo>
                  <a:lnTo>
                    <a:pt x="4" y="192"/>
                  </a:lnTo>
                  <a:lnTo>
                    <a:pt x="6" y="192"/>
                  </a:lnTo>
                  <a:lnTo>
                    <a:pt x="6" y="194"/>
                  </a:lnTo>
                  <a:lnTo>
                    <a:pt x="8" y="196"/>
                  </a:lnTo>
                  <a:lnTo>
                    <a:pt x="8" y="198"/>
                  </a:lnTo>
                  <a:lnTo>
                    <a:pt x="10" y="199"/>
                  </a:lnTo>
                  <a:lnTo>
                    <a:pt x="10" y="203"/>
                  </a:lnTo>
                  <a:lnTo>
                    <a:pt x="12" y="203"/>
                  </a:lnTo>
                  <a:lnTo>
                    <a:pt x="14" y="205"/>
                  </a:lnTo>
                  <a:lnTo>
                    <a:pt x="14" y="207"/>
                  </a:lnTo>
                  <a:lnTo>
                    <a:pt x="16" y="209"/>
                  </a:lnTo>
                  <a:lnTo>
                    <a:pt x="16" y="211"/>
                  </a:lnTo>
                  <a:lnTo>
                    <a:pt x="22" y="211"/>
                  </a:lnTo>
                  <a:lnTo>
                    <a:pt x="22" y="213"/>
                  </a:lnTo>
                  <a:lnTo>
                    <a:pt x="25" y="213"/>
                  </a:lnTo>
                  <a:lnTo>
                    <a:pt x="25" y="215"/>
                  </a:lnTo>
                  <a:lnTo>
                    <a:pt x="37" y="215"/>
                  </a:lnTo>
                  <a:lnTo>
                    <a:pt x="37" y="213"/>
                  </a:lnTo>
                  <a:lnTo>
                    <a:pt x="39" y="213"/>
                  </a:lnTo>
                  <a:lnTo>
                    <a:pt x="41" y="211"/>
                  </a:lnTo>
                  <a:lnTo>
                    <a:pt x="43" y="211"/>
                  </a:lnTo>
                  <a:lnTo>
                    <a:pt x="46" y="209"/>
                  </a:lnTo>
                  <a:lnTo>
                    <a:pt x="48" y="209"/>
                  </a:lnTo>
                  <a:lnTo>
                    <a:pt x="50" y="207"/>
                  </a:lnTo>
                  <a:lnTo>
                    <a:pt x="52" y="203"/>
                  </a:lnTo>
                  <a:lnTo>
                    <a:pt x="54" y="203"/>
                  </a:lnTo>
                  <a:lnTo>
                    <a:pt x="60" y="198"/>
                  </a:lnTo>
                  <a:lnTo>
                    <a:pt x="64" y="196"/>
                  </a:lnTo>
                  <a:lnTo>
                    <a:pt x="64" y="192"/>
                  </a:lnTo>
                  <a:lnTo>
                    <a:pt x="71" y="186"/>
                  </a:lnTo>
                  <a:lnTo>
                    <a:pt x="71" y="182"/>
                  </a:lnTo>
                  <a:lnTo>
                    <a:pt x="75" y="178"/>
                  </a:lnTo>
                  <a:lnTo>
                    <a:pt x="75" y="176"/>
                  </a:lnTo>
                  <a:lnTo>
                    <a:pt x="79" y="173"/>
                  </a:lnTo>
                  <a:lnTo>
                    <a:pt x="79" y="167"/>
                  </a:lnTo>
                  <a:lnTo>
                    <a:pt x="81" y="165"/>
                  </a:lnTo>
                  <a:lnTo>
                    <a:pt x="81" y="163"/>
                  </a:lnTo>
                  <a:lnTo>
                    <a:pt x="83" y="163"/>
                  </a:lnTo>
                  <a:lnTo>
                    <a:pt x="83" y="159"/>
                  </a:lnTo>
                  <a:lnTo>
                    <a:pt x="89" y="153"/>
                  </a:lnTo>
                  <a:lnTo>
                    <a:pt x="89" y="146"/>
                  </a:lnTo>
                  <a:lnTo>
                    <a:pt x="91" y="146"/>
                  </a:lnTo>
                  <a:lnTo>
                    <a:pt x="92" y="144"/>
                  </a:lnTo>
                  <a:lnTo>
                    <a:pt x="92" y="138"/>
                  </a:lnTo>
                  <a:lnTo>
                    <a:pt x="94" y="136"/>
                  </a:lnTo>
                  <a:lnTo>
                    <a:pt x="94" y="129"/>
                  </a:lnTo>
                  <a:lnTo>
                    <a:pt x="96" y="127"/>
                  </a:lnTo>
                  <a:lnTo>
                    <a:pt x="96" y="125"/>
                  </a:lnTo>
                  <a:lnTo>
                    <a:pt x="98" y="123"/>
                  </a:lnTo>
                  <a:lnTo>
                    <a:pt x="98" y="121"/>
                  </a:lnTo>
                  <a:lnTo>
                    <a:pt x="100" y="119"/>
                  </a:lnTo>
                  <a:lnTo>
                    <a:pt x="100" y="107"/>
                  </a:lnTo>
                  <a:lnTo>
                    <a:pt x="102" y="107"/>
                  </a:lnTo>
                  <a:lnTo>
                    <a:pt x="102" y="102"/>
                  </a:lnTo>
                  <a:lnTo>
                    <a:pt x="104" y="100"/>
                  </a:lnTo>
                  <a:lnTo>
                    <a:pt x="104" y="90"/>
                  </a:lnTo>
                  <a:lnTo>
                    <a:pt x="106" y="88"/>
                  </a:lnTo>
                  <a:lnTo>
                    <a:pt x="106" y="83"/>
                  </a:lnTo>
                  <a:lnTo>
                    <a:pt x="108" y="79"/>
                  </a:lnTo>
                  <a:lnTo>
                    <a:pt x="108" y="42"/>
                  </a:lnTo>
                  <a:lnTo>
                    <a:pt x="106" y="40"/>
                  </a:lnTo>
                  <a:lnTo>
                    <a:pt x="106" y="37"/>
                  </a:lnTo>
                  <a:lnTo>
                    <a:pt x="104" y="35"/>
                  </a:lnTo>
                  <a:lnTo>
                    <a:pt x="104" y="27"/>
                  </a:lnTo>
                  <a:lnTo>
                    <a:pt x="102" y="27"/>
                  </a:lnTo>
                  <a:lnTo>
                    <a:pt x="102" y="23"/>
                  </a:lnTo>
                  <a:lnTo>
                    <a:pt x="100" y="21"/>
                  </a:lnTo>
                  <a:lnTo>
                    <a:pt x="100" y="17"/>
                  </a:lnTo>
                  <a:lnTo>
                    <a:pt x="98" y="14"/>
                  </a:lnTo>
                  <a:lnTo>
                    <a:pt x="96" y="14"/>
                  </a:lnTo>
                  <a:lnTo>
                    <a:pt x="96" y="12"/>
                  </a:lnTo>
                  <a:lnTo>
                    <a:pt x="94" y="10"/>
                  </a:lnTo>
                  <a:lnTo>
                    <a:pt x="94" y="8"/>
                  </a:lnTo>
                  <a:lnTo>
                    <a:pt x="92" y="8"/>
                  </a:lnTo>
                  <a:lnTo>
                    <a:pt x="92" y="6"/>
                  </a:lnTo>
                  <a:lnTo>
                    <a:pt x="91" y="6"/>
                  </a:lnTo>
                  <a:lnTo>
                    <a:pt x="91" y="4"/>
                  </a:lnTo>
                  <a:lnTo>
                    <a:pt x="89" y="4"/>
                  </a:lnTo>
                  <a:lnTo>
                    <a:pt x="89" y="2"/>
                  </a:lnTo>
                  <a:lnTo>
                    <a:pt x="83" y="2"/>
                  </a:lnTo>
                  <a:lnTo>
                    <a:pt x="81" y="0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207" name="Freeform 123"/>
            <p:cNvSpPr>
              <a:spLocks/>
            </p:cNvSpPr>
            <p:nvPr/>
          </p:nvSpPr>
          <p:spPr bwMode="auto">
            <a:xfrm>
              <a:off x="3026" y="3375"/>
              <a:ext cx="146" cy="89"/>
            </a:xfrm>
            <a:custGeom>
              <a:avLst/>
              <a:gdLst>
                <a:gd name="T0" fmla="*/ 145 w 146"/>
                <a:gd name="T1" fmla="*/ 82 h 89"/>
                <a:gd name="T2" fmla="*/ 4 w 146"/>
                <a:gd name="T3" fmla="*/ 0 h 89"/>
                <a:gd name="T4" fmla="*/ 0 w 146"/>
                <a:gd name="T5" fmla="*/ 5 h 89"/>
                <a:gd name="T6" fmla="*/ 142 w 146"/>
                <a:gd name="T7" fmla="*/ 88 h 89"/>
                <a:gd name="T8" fmla="*/ 145 w 146"/>
                <a:gd name="T9" fmla="*/ 82 h 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6"/>
                <a:gd name="T16" fmla="*/ 0 h 89"/>
                <a:gd name="T17" fmla="*/ 146 w 146"/>
                <a:gd name="T18" fmla="*/ 89 h 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6" h="89">
                  <a:moveTo>
                    <a:pt x="145" y="82"/>
                  </a:moveTo>
                  <a:lnTo>
                    <a:pt x="4" y="0"/>
                  </a:lnTo>
                  <a:lnTo>
                    <a:pt x="0" y="5"/>
                  </a:lnTo>
                  <a:lnTo>
                    <a:pt x="142" y="88"/>
                  </a:lnTo>
                  <a:lnTo>
                    <a:pt x="145" y="82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208" name="Freeform 124"/>
            <p:cNvSpPr>
              <a:spLocks/>
            </p:cNvSpPr>
            <p:nvPr/>
          </p:nvSpPr>
          <p:spPr bwMode="auto">
            <a:xfrm>
              <a:off x="3171" y="3248"/>
              <a:ext cx="95" cy="220"/>
            </a:xfrm>
            <a:custGeom>
              <a:avLst/>
              <a:gdLst>
                <a:gd name="T0" fmla="*/ 73 w 95"/>
                <a:gd name="T1" fmla="*/ 0 h 220"/>
                <a:gd name="T2" fmla="*/ 77 w 95"/>
                <a:gd name="T3" fmla="*/ 2 h 220"/>
                <a:gd name="T4" fmla="*/ 81 w 95"/>
                <a:gd name="T5" fmla="*/ 8 h 220"/>
                <a:gd name="T6" fmla="*/ 83 w 95"/>
                <a:gd name="T7" fmla="*/ 10 h 220"/>
                <a:gd name="T8" fmla="*/ 85 w 95"/>
                <a:gd name="T9" fmla="*/ 14 h 220"/>
                <a:gd name="T10" fmla="*/ 87 w 95"/>
                <a:gd name="T11" fmla="*/ 19 h 220"/>
                <a:gd name="T12" fmla="*/ 89 w 95"/>
                <a:gd name="T13" fmla="*/ 23 h 220"/>
                <a:gd name="T14" fmla="*/ 91 w 95"/>
                <a:gd name="T15" fmla="*/ 29 h 220"/>
                <a:gd name="T16" fmla="*/ 92 w 95"/>
                <a:gd name="T17" fmla="*/ 35 h 220"/>
                <a:gd name="T18" fmla="*/ 94 w 95"/>
                <a:gd name="T19" fmla="*/ 50 h 220"/>
                <a:gd name="T20" fmla="*/ 92 w 95"/>
                <a:gd name="T21" fmla="*/ 83 h 220"/>
                <a:gd name="T22" fmla="*/ 91 w 95"/>
                <a:gd name="T23" fmla="*/ 98 h 220"/>
                <a:gd name="T24" fmla="*/ 89 w 95"/>
                <a:gd name="T25" fmla="*/ 107 h 220"/>
                <a:gd name="T26" fmla="*/ 87 w 95"/>
                <a:gd name="T27" fmla="*/ 113 h 220"/>
                <a:gd name="T28" fmla="*/ 85 w 95"/>
                <a:gd name="T29" fmla="*/ 119 h 220"/>
                <a:gd name="T30" fmla="*/ 83 w 95"/>
                <a:gd name="T31" fmla="*/ 128 h 220"/>
                <a:gd name="T32" fmla="*/ 81 w 95"/>
                <a:gd name="T33" fmla="*/ 134 h 220"/>
                <a:gd name="T34" fmla="*/ 79 w 95"/>
                <a:gd name="T35" fmla="*/ 140 h 220"/>
                <a:gd name="T36" fmla="*/ 77 w 95"/>
                <a:gd name="T37" fmla="*/ 148 h 220"/>
                <a:gd name="T38" fmla="*/ 75 w 95"/>
                <a:gd name="T39" fmla="*/ 153 h 220"/>
                <a:gd name="T40" fmla="*/ 73 w 95"/>
                <a:gd name="T41" fmla="*/ 161 h 220"/>
                <a:gd name="T42" fmla="*/ 69 w 95"/>
                <a:gd name="T43" fmla="*/ 169 h 220"/>
                <a:gd name="T44" fmla="*/ 66 w 95"/>
                <a:gd name="T45" fmla="*/ 174 h 220"/>
                <a:gd name="T46" fmla="*/ 64 w 95"/>
                <a:gd name="T47" fmla="*/ 180 h 220"/>
                <a:gd name="T48" fmla="*/ 56 w 95"/>
                <a:gd name="T49" fmla="*/ 188 h 220"/>
                <a:gd name="T50" fmla="*/ 54 w 95"/>
                <a:gd name="T51" fmla="*/ 192 h 220"/>
                <a:gd name="T52" fmla="*/ 37 w 95"/>
                <a:gd name="T53" fmla="*/ 205 h 220"/>
                <a:gd name="T54" fmla="*/ 33 w 95"/>
                <a:gd name="T55" fmla="*/ 207 h 220"/>
                <a:gd name="T56" fmla="*/ 29 w 95"/>
                <a:gd name="T57" fmla="*/ 213 h 220"/>
                <a:gd name="T58" fmla="*/ 27 w 95"/>
                <a:gd name="T59" fmla="*/ 215 h 220"/>
                <a:gd name="T60" fmla="*/ 22 w 95"/>
                <a:gd name="T61" fmla="*/ 217 h 220"/>
                <a:gd name="T62" fmla="*/ 18 w 95"/>
                <a:gd name="T63" fmla="*/ 219 h 220"/>
                <a:gd name="T64" fmla="*/ 8 w 95"/>
                <a:gd name="T65" fmla="*/ 217 h 220"/>
                <a:gd name="T66" fmla="*/ 4 w 95"/>
                <a:gd name="T67" fmla="*/ 215 h 220"/>
                <a:gd name="T68" fmla="*/ 0 w 95"/>
                <a:gd name="T69" fmla="*/ 213 h 22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95"/>
                <a:gd name="T106" fmla="*/ 0 h 220"/>
                <a:gd name="T107" fmla="*/ 95 w 95"/>
                <a:gd name="T108" fmla="*/ 220 h 22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95" h="220">
                  <a:moveTo>
                    <a:pt x="69" y="0"/>
                  </a:moveTo>
                  <a:lnTo>
                    <a:pt x="73" y="0"/>
                  </a:lnTo>
                  <a:lnTo>
                    <a:pt x="75" y="2"/>
                  </a:lnTo>
                  <a:lnTo>
                    <a:pt x="77" y="2"/>
                  </a:lnTo>
                  <a:lnTo>
                    <a:pt x="77" y="4"/>
                  </a:lnTo>
                  <a:lnTo>
                    <a:pt x="81" y="8"/>
                  </a:lnTo>
                  <a:lnTo>
                    <a:pt x="81" y="10"/>
                  </a:lnTo>
                  <a:lnTo>
                    <a:pt x="83" y="10"/>
                  </a:lnTo>
                  <a:lnTo>
                    <a:pt x="83" y="12"/>
                  </a:lnTo>
                  <a:lnTo>
                    <a:pt x="85" y="14"/>
                  </a:lnTo>
                  <a:lnTo>
                    <a:pt x="85" y="17"/>
                  </a:lnTo>
                  <a:lnTo>
                    <a:pt x="87" y="19"/>
                  </a:lnTo>
                  <a:lnTo>
                    <a:pt x="87" y="21"/>
                  </a:lnTo>
                  <a:lnTo>
                    <a:pt x="89" y="23"/>
                  </a:lnTo>
                  <a:lnTo>
                    <a:pt x="89" y="27"/>
                  </a:lnTo>
                  <a:lnTo>
                    <a:pt x="91" y="29"/>
                  </a:lnTo>
                  <a:lnTo>
                    <a:pt x="91" y="33"/>
                  </a:lnTo>
                  <a:lnTo>
                    <a:pt x="92" y="35"/>
                  </a:lnTo>
                  <a:lnTo>
                    <a:pt x="92" y="48"/>
                  </a:lnTo>
                  <a:lnTo>
                    <a:pt x="94" y="50"/>
                  </a:lnTo>
                  <a:lnTo>
                    <a:pt x="94" y="81"/>
                  </a:lnTo>
                  <a:lnTo>
                    <a:pt x="92" y="83"/>
                  </a:lnTo>
                  <a:lnTo>
                    <a:pt x="92" y="96"/>
                  </a:lnTo>
                  <a:lnTo>
                    <a:pt x="91" y="98"/>
                  </a:lnTo>
                  <a:lnTo>
                    <a:pt x="91" y="104"/>
                  </a:lnTo>
                  <a:lnTo>
                    <a:pt x="89" y="107"/>
                  </a:lnTo>
                  <a:lnTo>
                    <a:pt x="89" y="109"/>
                  </a:lnTo>
                  <a:lnTo>
                    <a:pt x="87" y="113"/>
                  </a:lnTo>
                  <a:lnTo>
                    <a:pt x="87" y="115"/>
                  </a:lnTo>
                  <a:lnTo>
                    <a:pt x="85" y="119"/>
                  </a:lnTo>
                  <a:lnTo>
                    <a:pt x="85" y="127"/>
                  </a:lnTo>
                  <a:lnTo>
                    <a:pt x="83" y="128"/>
                  </a:lnTo>
                  <a:lnTo>
                    <a:pt x="83" y="130"/>
                  </a:lnTo>
                  <a:lnTo>
                    <a:pt x="81" y="134"/>
                  </a:lnTo>
                  <a:lnTo>
                    <a:pt x="81" y="136"/>
                  </a:lnTo>
                  <a:lnTo>
                    <a:pt x="79" y="140"/>
                  </a:lnTo>
                  <a:lnTo>
                    <a:pt x="79" y="146"/>
                  </a:lnTo>
                  <a:lnTo>
                    <a:pt x="77" y="148"/>
                  </a:lnTo>
                  <a:lnTo>
                    <a:pt x="75" y="151"/>
                  </a:lnTo>
                  <a:lnTo>
                    <a:pt x="75" y="153"/>
                  </a:lnTo>
                  <a:lnTo>
                    <a:pt x="73" y="155"/>
                  </a:lnTo>
                  <a:lnTo>
                    <a:pt x="73" y="161"/>
                  </a:lnTo>
                  <a:lnTo>
                    <a:pt x="69" y="165"/>
                  </a:lnTo>
                  <a:lnTo>
                    <a:pt x="69" y="169"/>
                  </a:lnTo>
                  <a:lnTo>
                    <a:pt x="66" y="171"/>
                  </a:lnTo>
                  <a:lnTo>
                    <a:pt x="66" y="174"/>
                  </a:lnTo>
                  <a:lnTo>
                    <a:pt x="64" y="176"/>
                  </a:lnTo>
                  <a:lnTo>
                    <a:pt x="64" y="180"/>
                  </a:lnTo>
                  <a:lnTo>
                    <a:pt x="56" y="186"/>
                  </a:lnTo>
                  <a:lnTo>
                    <a:pt x="56" y="188"/>
                  </a:lnTo>
                  <a:lnTo>
                    <a:pt x="54" y="190"/>
                  </a:lnTo>
                  <a:lnTo>
                    <a:pt x="54" y="192"/>
                  </a:lnTo>
                  <a:lnTo>
                    <a:pt x="45" y="199"/>
                  </a:lnTo>
                  <a:lnTo>
                    <a:pt x="37" y="205"/>
                  </a:lnTo>
                  <a:lnTo>
                    <a:pt x="35" y="207"/>
                  </a:lnTo>
                  <a:lnTo>
                    <a:pt x="33" y="207"/>
                  </a:lnTo>
                  <a:lnTo>
                    <a:pt x="29" y="211"/>
                  </a:lnTo>
                  <a:lnTo>
                    <a:pt x="29" y="213"/>
                  </a:lnTo>
                  <a:lnTo>
                    <a:pt x="27" y="213"/>
                  </a:lnTo>
                  <a:lnTo>
                    <a:pt x="27" y="215"/>
                  </a:lnTo>
                  <a:lnTo>
                    <a:pt x="23" y="215"/>
                  </a:lnTo>
                  <a:lnTo>
                    <a:pt x="22" y="217"/>
                  </a:lnTo>
                  <a:lnTo>
                    <a:pt x="18" y="217"/>
                  </a:lnTo>
                  <a:lnTo>
                    <a:pt x="18" y="219"/>
                  </a:lnTo>
                  <a:lnTo>
                    <a:pt x="10" y="219"/>
                  </a:lnTo>
                  <a:lnTo>
                    <a:pt x="8" y="217"/>
                  </a:lnTo>
                  <a:lnTo>
                    <a:pt x="6" y="217"/>
                  </a:lnTo>
                  <a:lnTo>
                    <a:pt x="4" y="215"/>
                  </a:lnTo>
                  <a:lnTo>
                    <a:pt x="0" y="215"/>
                  </a:lnTo>
                  <a:lnTo>
                    <a:pt x="0" y="213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209" name="Freeform 125"/>
            <p:cNvSpPr>
              <a:spLocks/>
            </p:cNvSpPr>
            <p:nvPr/>
          </p:nvSpPr>
          <p:spPr bwMode="auto">
            <a:xfrm>
              <a:off x="3005" y="3373"/>
              <a:ext cx="26" cy="12"/>
            </a:xfrm>
            <a:custGeom>
              <a:avLst/>
              <a:gdLst>
                <a:gd name="T0" fmla="*/ 0 w 26"/>
                <a:gd name="T1" fmla="*/ 0 h 12"/>
                <a:gd name="T2" fmla="*/ 0 w 26"/>
                <a:gd name="T3" fmla="*/ 11 h 12"/>
                <a:gd name="T4" fmla="*/ 25 w 26"/>
                <a:gd name="T5" fmla="*/ 11 h 12"/>
                <a:gd name="T6" fmla="*/ 25 w 26"/>
                <a:gd name="T7" fmla="*/ 0 h 12"/>
                <a:gd name="T8" fmla="*/ 0 w 26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12"/>
                <a:gd name="T17" fmla="*/ 26 w 26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12">
                  <a:moveTo>
                    <a:pt x="0" y="0"/>
                  </a:moveTo>
                  <a:lnTo>
                    <a:pt x="0" y="11"/>
                  </a:lnTo>
                  <a:lnTo>
                    <a:pt x="25" y="11"/>
                  </a:lnTo>
                  <a:lnTo>
                    <a:pt x="25" y="0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210" name="Line 126"/>
            <p:cNvSpPr>
              <a:spLocks noChangeShapeType="1"/>
            </p:cNvSpPr>
            <p:nvPr/>
          </p:nvSpPr>
          <p:spPr bwMode="auto">
            <a:xfrm flipH="1">
              <a:off x="2992" y="3373"/>
              <a:ext cx="51" cy="0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211" name="Line 127"/>
            <p:cNvSpPr>
              <a:spLocks noChangeShapeType="1"/>
            </p:cNvSpPr>
            <p:nvPr/>
          </p:nvSpPr>
          <p:spPr bwMode="auto">
            <a:xfrm flipH="1">
              <a:off x="2992" y="3348"/>
              <a:ext cx="51" cy="0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212" name="Freeform 128"/>
            <p:cNvSpPr>
              <a:spLocks/>
            </p:cNvSpPr>
            <p:nvPr/>
          </p:nvSpPr>
          <p:spPr bwMode="auto">
            <a:xfrm>
              <a:off x="3039" y="3348"/>
              <a:ext cx="7" cy="26"/>
            </a:xfrm>
            <a:custGeom>
              <a:avLst/>
              <a:gdLst>
                <a:gd name="T0" fmla="*/ 0 w 7"/>
                <a:gd name="T1" fmla="*/ 0 h 26"/>
                <a:gd name="T2" fmla="*/ 2 w 7"/>
                <a:gd name="T3" fmla="*/ 0 h 26"/>
                <a:gd name="T4" fmla="*/ 2 w 7"/>
                <a:gd name="T5" fmla="*/ 2 h 26"/>
                <a:gd name="T6" fmla="*/ 4 w 7"/>
                <a:gd name="T7" fmla="*/ 2 h 26"/>
                <a:gd name="T8" fmla="*/ 4 w 7"/>
                <a:gd name="T9" fmla="*/ 4 h 26"/>
                <a:gd name="T10" fmla="*/ 6 w 7"/>
                <a:gd name="T11" fmla="*/ 5 h 26"/>
                <a:gd name="T12" fmla="*/ 6 w 7"/>
                <a:gd name="T13" fmla="*/ 19 h 26"/>
                <a:gd name="T14" fmla="*/ 4 w 7"/>
                <a:gd name="T15" fmla="*/ 19 h 26"/>
                <a:gd name="T16" fmla="*/ 4 w 7"/>
                <a:gd name="T17" fmla="*/ 21 h 26"/>
                <a:gd name="T18" fmla="*/ 2 w 7"/>
                <a:gd name="T19" fmla="*/ 21 h 26"/>
                <a:gd name="T20" fmla="*/ 2 w 7"/>
                <a:gd name="T21" fmla="*/ 23 h 26"/>
                <a:gd name="T22" fmla="*/ 0 w 7"/>
                <a:gd name="T23" fmla="*/ 23 h 26"/>
                <a:gd name="T24" fmla="*/ 0 w 7"/>
                <a:gd name="T25" fmla="*/ 25 h 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"/>
                <a:gd name="T40" fmla="*/ 0 h 26"/>
                <a:gd name="T41" fmla="*/ 7 w 7"/>
                <a:gd name="T42" fmla="*/ 26 h 2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" h="26">
                  <a:moveTo>
                    <a:pt x="0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4"/>
                  </a:lnTo>
                  <a:lnTo>
                    <a:pt x="6" y="5"/>
                  </a:lnTo>
                  <a:lnTo>
                    <a:pt x="6" y="19"/>
                  </a:lnTo>
                  <a:lnTo>
                    <a:pt x="4" y="19"/>
                  </a:lnTo>
                  <a:lnTo>
                    <a:pt x="4" y="21"/>
                  </a:lnTo>
                  <a:lnTo>
                    <a:pt x="2" y="21"/>
                  </a:lnTo>
                  <a:lnTo>
                    <a:pt x="2" y="23"/>
                  </a:lnTo>
                  <a:lnTo>
                    <a:pt x="0" y="23"/>
                  </a:lnTo>
                  <a:lnTo>
                    <a:pt x="0" y="25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213" name="Oval 129"/>
            <p:cNvSpPr>
              <a:spLocks noChangeArrowheads="1"/>
            </p:cNvSpPr>
            <p:nvPr/>
          </p:nvSpPr>
          <p:spPr bwMode="auto">
            <a:xfrm>
              <a:off x="2986" y="3352"/>
              <a:ext cx="3" cy="11"/>
            </a:xfrm>
            <a:prstGeom prst="ellipse">
              <a:avLst/>
            </a:prstGeom>
            <a:noFill/>
            <a:ln w="12700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1" dirty="0"/>
            </a:p>
          </p:txBody>
        </p:sp>
        <p:sp>
          <p:nvSpPr>
            <p:cNvPr id="23214" name="Line 130"/>
            <p:cNvSpPr>
              <a:spLocks noChangeShapeType="1"/>
            </p:cNvSpPr>
            <p:nvPr/>
          </p:nvSpPr>
          <p:spPr bwMode="auto">
            <a:xfrm>
              <a:off x="3050" y="3361"/>
              <a:ext cx="1" cy="0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215" name="Line 131"/>
            <p:cNvSpPr>
              <a:spLocks noChangeShapeType="1"/>
            </p:cNvSpPr>
            <p:nvPr/>
          </p:nvSpPr>
          <p:spPr bwMode="auto">
            <a:xfrm>
              <a:off x="3055" y="3365"/>
              <a:ext cx="0" cy="0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216" name="Line 132"/>
            <p:cNvSpPr>
              <a:spLocks noChangeShapeType="1"/>
            </p:cNvSpPr>
            <p:nvPr/>
          </p:nvSpPr>
          <p:spPr bwMode="auto">
            <a:xfrm flipH="1">
              <a:off x="3042" y="3369"/>
              <a:ext cx="17" cy="0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217" name="Oval 133"/>
            <p:cNvSpPr>
              <a:spLocks noChangeArrowheads="1"/>
            </p:cNvSpPr>
            <p:nvPr/>
          </p:nvSpPr>
          <p:spPr bwMode="auto">
            <a:xfrm>
              <a:off x="2981" y="3355"/>
              <a:ext cx="9" cy="10"/>
            </a:xfrm>
            <a:prstGeom prst="ellipse">
              <a:avLst/>
            </a:prstGeom>
            <a:noFill/>
            <a:ln w="12700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1" dirty="0"/>
            </a:p>
          </p:txBody>
        </p:sp>
        <p:sp>
          <p:nvSpPr>
            <p:cNvPr id="23218" name="Freeform 134"/>
            <p:cNvSpPr>
              <a:spLocks/>
            </p:cNvSpPr>
            <p:nvPr/>
          </p:nvSpPr>
          <p:spPr bwMode="auto">
            <a:xfrm>
              <a:off x="2972" y="3365"/>
              <a:ext cx="74" cy="32"/>
            </a:xfrm>
            <a:custGeom>
              <a:avLst/>
              <a:gdLst>
                <a:gd name="T0" fmla="*/ 14 w 74"/>
                <a:gd name="T1" fmla="*/ 0 h 32"/>
                <a:gd name="T2" fmla="*/ 12 w 74"/>
                <a:gd name="T3" fmla="*/ 0 h 32"/>
                <a:gd name="T4" fmla="*/ 12 w 74"/>
                <a:gd name="T5" fmla="*/ 2 h 32"/>
                <a:gd name="T6" fmla="*/ 8 w 74"/>
                <a:gd name="T7" fmla="*/ 2 h 32"/>
                <a:gd name="T8" fmla="*/ 8 w 74"/>
                <a:gd name="T9" fmla="*/ 4 h 32"/>
                <a:gd name="T10" fmla="*/ 4 w 74"/>
                <a:gd name="T11" fmla="*/ 4 h 32"/>
                <a:gd name="T12" fmla="*/ 4 w 74"/>
                <a:gd name="T13" fmla="*/ 6 h 32"/>
                <a:gd name="T14" fmla="*/ 2 w 74"/>
                <a:gd name="T15" fmla="*/ 6 h 32"/>
                <a:gd name="T16" fmla="*/ 2 w 74"/>
                <a:gd name="T17" fmla="*/ 8 h 32"/>
                <a:gd name="T18" fmla="*/ 0 w 74"/>
                <a:gd name="T19" fmla="*/ 8 h 32"/>
                <a:gd name="T20" fmla="*/ 0 w 74"/>
                <a:gd name="T21" fmla="*/ 11 h 32"/>
                <a:gd name="T22" fmla="*/ 4 w 74"/>
                <a:gd name="T23" fmla="*/ 13 h 32"/>
                <a:gd name="T24" fmla="*/ 6 w 74"/>
                <a:gd name="T25" fmla="*/ 15 h 32"/>
                <a:gd name="T26" fmla="*/ 8 w 74"/>
                <a:gd name="T27" fmla="*/ 15 h 32"/>
                <a:gd name="T28" fmla="*/ 10 w 74"/>
                <a:gd name="T29" fmla="*/ 17 h 32"/>
                <a:gd name="T30" fmla="*/ 12 w 74"/>
                <a:gd name="T31" fmla="*/ 17 h 32"/>
                <a:gd name="T32" fmla="*/ 12 w 74"/>
                <a:gd name="T33" fmla="*/ 19 h 32"/>
                <a:gd name="T34" fmla="*/ 15 w 74"/>
                <a:gd name="T35" fmla="*/ 19 h 32"/>
                <a:gd name="T36" fmla="*/ 17 w 74"/>
                <a:gd name="T37" fmla="*/ 21 h 32"/>
                <a:gd name="T38" fmla="*/ 23 w 74"/>
                <a:gd name="T39" fmla="*/ 21 h 32"/>
                <a:gd name="T40" fmla="*/ 25 w 74"/>
                <a:gd name="T41" fmla="*/ 23 h 32"/>
                <a:gd name="T42" fmla="*/ 29 w 74"/>
                <a:gd name="T43" fmla="*/ 23 h 32"/>
                <a:gd name="T44" fmla="*/ 31 w 74"/>
                <a:gd name="T45" fmla="*/ 25 h 32"/>
                <a:gd name="T46" fmla="*/ 35 w 74"/>
                <a:gd name="T47" fmla="*/ 25 h 32"/>
                <a:gd name="T48" fmla="*/ 37 w 74"/>
                <a:gd name="T49" fmla="*/ 27 h 32"/>
                <a:gd name="T50" fmla="*/ 40 w 74"/>
                <a:gd name="T51" fmla="*/ 27 h 32"/>
                <a:gd name="T52" fmla="*/ 40 w 74"/>
                <a:gd name="T53" fmla="*/ 29 h 32"/>
                <a:gd name="T54" fmla="*/ 50 w 74"/>
                <a:gd name="T55" fmla="*/ 29 h 32"/>
                <a:gd name="T56" fmla="*/ 52 w 74"/>
                <a:gd name="T57" fmla="*/ 31 h 32"/>
                <a:gd name="T58" fmla="*/ 71 w 74"/>
                <a:gd name="T59" fmla="*/ 31 h 32"/>
                <a:gd name="T60" fmla="*/ 73 w 74"/>
                <a:gd name="T61" fmla="*/ 29 h 3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74"/>
                <a:gd name="T94" fmla="*/ 0 h 32"/>
                <a:gd name="T95" fmla="*/ 74 w 74"/>
                <a:gd name="T96" fmla="*/ 32 h 3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74" h="32">
                  <a:moveTo>
                    <a:pt x="14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8" y="2"/>
                  </a:lnTo>
                  <a:lnTo>
                    <a:pt x="8" y="4"/>
                  </a:lnTo>
                  <a:lnTo>
                    <a:pt x="4" y="4"/>
                  </a:lnTo>
                  <a:lnTo>
                    <a:pt x="4" y="6"/>
                  </a:lnTo>
                  <a:lnTo>
                    <a:pt x="2" y="6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4" y="13"/>
                  </a:lnTo>
                  <a:lnTo>
                    <a:pt x="6" y="15"/>
                  </a:lnTo>
                  <a:lnTo>
                    <a:pt x="8" y="15"/>
                  </a:lnTo>
                  <a:lnTo>
                    <a:pt x="10" y="17"/>
                  </a:lnTo>
                  <a:lnTo>
                    <a:pt x="12" y="17"/>
                  </a:lnTo>
                  <a:lnTo>
                    <a:pt x="12" y="19"/>
                  </a:lnTo>
                  <a:lnTo>
                    <a:pt x="15" y="19"/>
                  </a:lnTo>
                  <a:lnTo>
                    <a:pt x="17" y="21"/>
                  </a:lnTo>
                  <a:lnTo>
                    <a:pt x="23" y="21"/>
                  </a:lnTo>
                  <a:lnTo>
                    <a:pt x="25" y="23"/>
                  </a:lnTo>
                  <a:lnTo>
                    <a:pt x="29" y="23"/>
                  </a:lnTo>
                  <a:lnTo>
                    <a:pt x="31" y="25"/>
                  </a:lnTo>
                  <a:lnTo>
                    <a:pt x="35" y="25"/>
                  </a:lnTo>
                  <a:lnTo>
                    <a:pt x="37" y="27"/>
                  </a:lnTo>
                  <a:lnTo>
                    <a:pt x="40" y="27"/>
                  </a:lnTo>
                  <a:lnTo>
                    <a:pt x="40" y="29"/>
                  </a:lnTo>
                  <a:lnTo>
                    <a:pt x="50" y="29"/>
                  </a:lnTo>
                  <a:lnTo>
                    <a:pt x="52" y="31"/>
                  </a:lnTo>
                  <a:lnTo>
                    <a:pt x="71" y="31"/>
                  </a:lnTo>
                  <a:lnTo>
                    <a:pt x="73" y="29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219" name="Line 135"/>
            <p:cNvSpPr>
              <a:spLocks noChangeShapeType="1"/>
            </p:cNvSpPr>
            <p:nvPr/>
          </p:nvSpPr>
          <p:spPr bwMode="auto">
            <a:xfrm flipH="1">
              <a:off x="2996" y="3355"/>
              <a:ext cx="47" cy="0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220" name="Line 136"/>
            <p:cNvSpPr>
              <a:spLocks noChangeShapeType="1"/>
            </p:cNvSpPr>
            <p:nvPr/>
          </p:nvSpPr>
          <p:spPr bwMode="auto">
            <a:xfrm flipH="1">
              <a:off x="2996" y="3361"/>
              <a:ext cx="47" cy="0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221" name="Line 137"/>
            <p:cNvSpPr>
              <a:spLocks noChangeShapeType="1"/>
            </p:cNvSpPr>
            <p:nvPr/>
          </p:nvSpPr>
          <p:spPr bwMode="auto">
            <a:xfrm flipH="1">
              <a:off x="2996" y="3365"/>
              <a:ext cx="47" cy="0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222" name="Line 138"/>
            <p:cNvSpPr>
              <a:spLocks noChangeShapeType="1"/>
            </p:cNvSpPr>
            <p:nvPr/>
          </p:nvSpPr>
          <p:spPr bwMode="auto">
            <a:xfrm flipH="1">
              <a:off x="2996" y="3369"/>
              <a:ext cx="41" cy="0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223" name="Line 139"/>
            <p:cNvSpPr>
              <a:spLocks noChangeShapeType="1"/>
            </p:cNvSpPr>
            <p:nvPr/>
          </p:nvSpPr>
          <p:spPr bwMode="auto">
            <a:xfrm>
              <a:off x="2999" y="3374"/>
              <a:ext cx="0" cy="4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224" name="Freeform 140"/>
            <p:cNvSpPr>
              <a:spLocks/>
            </p:cNvSpPr>
            <p:nvPr/>
          </p:nvSpPr>
          <p:spPr bwMode="auto">
            <a:xfrm>
              <a:off x="3219" y="3422"/>
              <a:ext cx="22" cy="93"/>
            </a:xfrm>
            <a:custGeom>
              <a:avLst/>
              <a:gdLst>
                <a:gd name="T0" fmla="*/ 0 w 22"/>
                <a:gd name="T1" fmla="*/ 25 h 93"/>
                <a:gd name="T2" fmla="*/ 0 w 22"/>
                <a:gd name="T3" fmla="*/ 92 h 93"/>
                <a:gd name="T4" fmla="*/ 21 w 22"/>
                <a:gd name="T5" fmla="*/ 89 h 93"/>
                <a:gd name="T6" fmla="*/ 21 w 22"/>
                <a:gd name="T7" fmla="*/ 0 h 93"/>
                <a:gd name="T8" fmla="*/ 0 w 22"/>
                <a:gd name="T9" fmla="*/ 25 h 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93"/>
                <a:gd name="T17" fmla="*/ 22 w 22"/>
                <a:gd name="T18" fmla="*/ 93 h 9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93">
                  <a:moveTo>
                    <a:pt x="0" y="25"/>
                  </a:moveTo>
                  <a:lnTo>
                    <a:pt x="0" y="92"/>
                  </a:lnTo>
                  <a:lnTo>
                    <a:pt x="21" y="89"/>
                  </a:lnTo>
                  <a:lnTo>
                    <a:pt x="21" y="0"/>
                  </a:lnTo>
                  <a:lnTo>
                    <a:pt x="0" y="25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225" name="Freeform 141"/>
            <p:cNvSpPr>
              <a:spLocks/>
            </p:cNvSpPr>
            <p:nvPr/>
          </p:nvSpPr>
          <p:spPr bwMode="auto">
            <a:xfrm>
              <a:off x="3231" y="3271"/>
              <a:ext cx="16" cy="22"/>
            </a:xfrm>
            <a:custGeom>
              <a:avLst/>
              <a:gdLst>
                <a:gd name="T0" fmla="*/ 0 w 16"/>
                <a:gd name="T1" fmla="*/ 6 h 22"/>
                <a:gd name="T2" fmla="*/ 0 w 16"/>
                <a:gd name="T3" fmla="*/ 0 h 22"/>
                <a:gd name="T4" fmla="*/ 13 w 16"/>
                <a:gd name="T5" fmla="*/ 0 h 22"/>
                <a:gd name="T6" fmla="*/ 13 w 16"/>
                <a:gd name="T7" fmla="*/ 2 h 22"/>
                <a:gd name="T8" fmla="*/ 15 w 16"/>
                <a:gd name="T9" fmla="*/ 4 h 22"/>
                <a:gd name="T10" fmla="*/ 15 w 16"/>
                <a:gd name="T11" fmla="*/ 19 h 22"/>
                <a:gd name="T12" fmla="*/ 13 w 16"/>
                <a:gd name="T13" fmla="*/ 21 h 22"/>
                <a:gd name="T14" fmla="*/ 2 w 16"/>
                <a:gd name="T15" fmla="*/ 21 h 22"/>
                <a:gd name="T16" fmla="*/ 2 w 16"/>
                <a:gd name="T17" fmla="*/ 17 h 22"/>
                <a:gd name="T18" fmla="*/ 0 w 16"/>
                <a:gd name="T19" fmla="*/ 17 h 22"/>
                <a:gd name="T20" fmla="*/ 0 w 16"/>
                <a:gd name="T21" fmla="*/ 10 h 22"/>
                <a:gd name="T22" fmla="*/ 9 w 16"/>
                <a:gd name="T23" fmla="*/ 10 h 22"/>
                <a:gd name="T24" fmla="*/ 9 w 16"/>
                <a:gd name="T25" fmla="*/ 14 h 22"/>
                <a:gd name="T26" fmla="*/ 6 w 16"/>
                <a:gd name="T27" fmla="*/ 14 h 22"/>
                <a:gd name="T28" fmla="*/ 6 w 16"/>
                <a:gd name="T29" fmla="*/ 17 h 22"/>
                <a:gd name="T30" fmla="*/ 13 w 16"/>
                <a:gd name="T31" fmla="*/ 17 h 22"/>
                <a:gd name="T32" fmla="*/ 13 w 16"/>
                <a:gd name="T33" fmla="*/ 6 h 22"/>
                <a:gd name="T34" fmla="*/ 0 w 16"/>
                <a:gd name="T35" fmla="*/ 6 h 2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6"/>
                <a:gd name="T55" fmla="*/ 0 h 22"/>
                <a:gd name="T56" fmla="*/ 16 w 16"/>
                <a:gd name="T57" fmla="*/ 22 h 2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6" h="22">
                  <a:moveTo>
                    <a:pt x="0" y="6"/>
                  </a:moveTo>
                  <a:lnTo>
                    <a:pt x="0" y="0"/>
                  </a:lnTo>
                  <a:lnTo>
                    <a:pt x="13" y="0"/>
                  </a:lnTo>
                  <a:lnTo>
                    <a:pt x="13" y="2"/>
                  </a:lnTo>
                  <a:lnTo>
                    <a:pt x="15" y="4"/>
                  </a:lnTo>
                  <a:lnTo>
                    <a:pt x="15" y="19"/>
                  </a:lnTo>
                  <a:lnTo>
                    <a:pt x="13" y="21"/>
                  </a:lnTo>
                  <a:lnTo>
                    <a:pt x="2" y="21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9" y="14"/>
                  </a:lnTo>
                  <a:lnTo>
                    <a:pt x="6" y="14"/>
                  </a:lnTo>
                  <a:lnTo>
                    <a:pt x="6" y="17"/>
                  </a:lnTo>
                  <a:lnTo>
                    <a:pt x="13" y="17"/>
                  </a:lnTo>
                  <a:lnTo>
                    <a:pt x="13" y="6"/>
                  </a:lnTo>
                  <a:lnTo>
                    <a:pt x="0" y="6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226" name="Line 142"/>
            <p:cNvSpPr>
              <a:spLocks noChangeShapeType="1"/>
            </p:cNvSpPr>
            <p:nvPr/>
          </p:nvSpPr>
          <p:spPr bwMode="auto">
            <a:xfrm>
              <a:off x="3000" y="3381"/>
              <a:ext cx="5" cy="3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227" name="Line 143"/>
            <p:cNvSpPr>
              <a:spLocks noChangeShapeType="1"/>
            </p:cNvSpPr>
            <p:nvPr/>
          </p:nvSpPr>
          <p:spPr bwMode="auto">
            <a:xfrm>
              <a:off x="3167" y="3462"/>
              <a:ext cx="3" cy="1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228" name="Line 144"/>
            <p:cNvSpPr>
              <a:spLocks noChangeShapeType="1"/>
            </p:cNvSpPr>
            <p:nvPr/>
          </p:nvSpPr>
          <p:spPr bwMode="auto">
            <a:xfrm flipH="1">
              <a:off x="3027" y="3376"/>
              <a:ext cx="9" cy="0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229" name="Freeform 145"/>
            <p:cNvSpPr>
              <a:spLocks/>
            </p:cNvSpPr>
            <p:nvPr/>
          </p:nvSpPr>
          <p:spPr bwMode="auto">
            <a:xfrm>
              <a:off x="3160" y="3518"/>
              <a:ext cx="135" cy="26"/>
            </a:xfrm>
            <a:custGeom>
              <a:avLst/>
              <a:gdLst>
                <a:gd name="T0" fmla="*/ 134 w 135"/>
                <a:gd name="T1" fmla="*/ 2 h 26"/>
                <a:gd name="T2" fmla="*/ 134 w 135"/>
                <a:gd name="T3" fmla="*/ 8 h 26"/>
                <a:gd name="T4" fmla="*/ 132 w 135"/>
                <a:gd name="T5" fmla="*/ 8 h 26"/>
                <a:gd name="T6" fmla="*/ 132 w 135"/>
                <a:gd name="T7" fmla="*/ 10 h 26"/>
                <a:gd name="T8" fmla="*/ 130 w 135"/>
                <a:gd name="T9" fmla="*/ 12 h 26"/>
                <a:gd name="T10" fmla="*/ 126 w 135"/>
                <a:gd name="T11" fmla="*/ 12 h 26"/>
                <a:gd name="T12" fmla="*/ 126 w 135"/>
                <a:gd name="T13" fmla="*/ 14 h 26"/>
                <a:gd name="T14" fmla="*/ 125 w 135"/>
                <a:gd name="T15" fmla="*/ 14 h 26"/>
                <a:gd name="T16" fmla="*/ 125 w 135"/>
                <a:gd name="T17" fmla="*/ 16 h 26"/>
                <a:gd name="T18" fmla="*/ 119 w 135"/>
                <a:gd name="T19" fmla="*/ 16 h 26"/>
                <a:gd name="T20" fmla="*/ 119 w 135"/>
                <a:gd name="T21" fmla="*/ 17 h 26"/>
                <a:gd name="T22" fmla="*/ 117 w 135"/>
                <a:gd name="T23" fmla="*/ 17 h 26"/>
                <a:gd name="T24" fmla="*/ 115 w 135"/>
                <a:gd name="T25" fmla="*/ 19 h 26"/>
                <a:gd name="T26" fmla="*/ 113 w 135"/>
                <a:gd name="T27" fmla="*/ 19 h 26"/>
                <a:gd name="T28" fmla="*/ 113 w 135"/>
                <a:gd name="T29" fmla="*/ 21 h 26"/>
                <a:gd name="T30" fmla="*/ 105 w 135"/>
                <a:gd name="T31" fmla="*/ 21 h 26"/>
                <a:gd name="T32" fmla="*/ 105 w 135"/>
                <a:gd name="T33" fmla="*/ 23 h 26"/>
                <a:gd name="T34" fmla="*/ 84 w 135"/>
                <a:gd name="T35" fmla="*/ 23 h 26"/>
                <a:gd name="T36" fmla="*/ 84 w 135"/>
                <a:gd name="T37" fmla="*/ 25 h 26"/>
                <a:gd name="T38" fmla="*/ 52 w 135"/>
                <a:gd name="T39" fmla="*/ 25 h 26"/>
                <a:gd name="T40" fmla="*/ 50 w 135"/>
                <a:gd name="T41" fmla="*/ 23 h 26"/>
                <a:gd name="T42" fmla="*/ 25 w 135"/>
                <a:gd name="T43" fmla="*/ 23 h 26"/>
                <a:gd name="T44" fmla="*/ 25 w 135"/>
                <a:gd name="T45" fmla="*/ 21 h 26"/>
                <a:gd name="T46" fmla="*/ 19 w 135"/>
                <a:gd name="T47" fmla="*/ 21 h 26"/>
                <a:gd name="T48" fmla="*/ 19 w 135"/>
                <a:gd name="T49" fmla="*/ 19 h 26"/>
                <a:gd name="T50" fmla="*/ 15 w 135"/>
                <a:gd name="T51" fmla="*/ 19 h 26"/>
                <a:gd name="T52" fmla="*/ 15 w 135"/>
                <a:gd name="T53" fmla="*/ 17 h 26"/>
                <a:gd name="T54" fmla="*/ 11 w 135"/>
                <a:gd name="T55" fmla="*/ 17 h 26"/>
                <a:gd name="T56" fmla="*/ 11 w 135"/>
                <a:gd name="T57" fmla="*/ 16 h 26"/>
                <a:gd name="T58" fmla="*/ 10 w 135"/>
                <a:gd name="T59" fmla="*/ 16 h 26"/>
                <a:gd name="T60" fmla="*/ 4 w 135"/>
                <a:gd name="T61" fmla="*/ 10 h 26"/>
                <a:gd name="T62" fmla="*/ 4 w 135"/>
                <a:gd name="T63" fmla="*/ 8 h 26"/>
                <a:gd name="T64" fmla="*/ 2 w 135"/>
                <a:gd name="T65" fmla="*/ 8 h 26"/>
                <a:gd name="T66" fmla="*/ 2 w 135"/>
                <a:gd name="T67" fmla="*/ 2 h 26"/>
                <a:gd name="T68" fmla="*/ 0 w 135"/>
                <a:gd name="T69" fmla="*/ 2 h 26"/>
                <a:gd name="T70" fmla="*/ 0 w 135"/>
                <a:gd name="T71" fmla="*/ 0 h 2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35"/>
                <a:gd name="T109" fmla="*/ 0 h 26"/>
                <a:gd name="T110" fmla="*/ 135 w 135"/>
                <a:gd name="T111" fmla="*/ 26 h 2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35" h="26">
                  <a:moveTo>
                    <a:pt x="134" y="2"/>
                  </a:moveTo>
                  <a:lnTo>
                    <a:pt x="134" y="8"/>
                  </a:lnTo>
                  <a:lnTo>
                    <a:pt x="132" y="8"/>
                  </a:lnTo>
                  <a:lnTo>
                    <a:pt x="132" y="10"/>
                  </a:lnTo>
                  <a:lnTo>
                    <a:pt x="130" y="12"/>
                  </a:lnTo>
                  <a:lnTo>
                    <a:pt x="126" y="12"/>
                  </a:lnTo>
                  <a:lnTo>
                    <a:pt x="126" y="14"/>
                  </a:lnTo>
                  <a:lnTo>
                    <a:pt x="125" y="14"/>
                  </a:lnTo>
                  <a:lnTo>
                    <a:pt x="125" y="16"/>
                  </a:lnTo>
                  <a:lnTo>
                    <a:pt x="119" y="16"/>
                  </a:lnTo>
                  <a:lnTo>
                    <a:pt x="119" y="17"/>
                  </a:lnTo>
                  <a:lnTo>
                    <a:pt x="117" y="17"/>
                  </a:lnTo>
                  <a:lnTo>
                    <a:pt x="115" y="19"/>
                  </a:lnTo>
                  <a:lnTo>
                    <a:pt x="113" y="19"/>
                  </a:lnTo>
                  <a:lnTo>
                    <a:pt x="113" y="21"/>
                  </a:lnTo>
                  <a:lnTo>
                    <a:pt x="105" y="21"/>
                  </a:lnTo>
                  <a:lnTo>
                    <a:pt x="105" y="23"/>
                  </a:lnTo>
                  <a:lnTo>
                    <a:pt x="84" y="23"/>
                  </a:lnTo>
                  <a:lnTo>
                    <a:pt x="84" y="25"/>
                  </a:lnTo>
                  <a:lnTo>
                    <a:pt x="52" y="25"/>
                  </a:lnTo>
                  <a:lnTo>
                    <a:pt x="50" y="23"/>
                  </a:lnTo>
                  <a:lnTo>
                    <a:pt x="25" y="23"/>
                  </a:lnTo>
                  <a:lnTo>
                    <a:pt x="25" y="21"/>
                  </a:lnTo>
                  <a:lnTo>
                    <a:pt x="19" y="21"/>
                  </a:lnTo>
                  <a:lnTo>
                    <a:pt x="19" y="19"/>
                  </a:lnTo>
                  <a:lnTo>
                    <a:pt x="15" y="19"/>
                  </a:lnTo>
                  <a:lnTo>
                    <a:pt x="15" y="17"/>
                  </a:lnTo>
                  <a:lnTo>
                    <a:pt x="11" y="17"/>
                  </a:lnTo>
                  <a:lnTo>
                    <a:pt x="11" y="16"/>
                  </a:lnTo>
                  <a:lnTo>
                    <a:pt x="10" y="16"/>
                  </a:lnTo>
                  <a:lnTo>
                    <a:pt x="4" y="10"/>
                  </a:lnTo>
                  <a:lnTo>
                    <a:pt x="4" y="8"/>
                  </a:lnTo>
                  <a:lnTo>
                    <a:pt x="2" y="8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230" name="Freeform 146"/>
            <p:cNvSpPr>
              <a:spLocks/>
            </p:cNvSpPr>
            <p:nvPr/>
          </p:nvSpPr>
          <p:spPr bwMode="auto">
            <a:xfrm>
              <a:off x="3196" y="3265"/>
              <a:ext cx="44" cy="47"/>
            </a:xfrm>
            <a:custGeom>
              <a:avLst/>
              <a:gdLst>
                <a:gd name="T0" fmla="*/ 0 w 44"/>
                <a:gd name="T1" fmla="*/ 41 h 47"/>
                <a:gd name="T2" fmla="*/ 0 w 44"/>
                <a:gd name="T3" fmla="*/ 44 h 47"/>
                <a:gd name="T4" fmla="*/ 2 w 44"/>
                <a:gd name="T5" fmla="*/ 44 h 47"/>
                <a:gd name="T6" fmla="*/ 0 w 44"/>
                <a:gd name="T7" fmla="*/ 44 h 47"/>
                <a:gd name="T8" fmla="*/ 2 w 44"/>
                <a:gd name="T9" fmla="*/ 44 h 47"/>
                <a:gd name="T10" fmla="*/ 0 w 44"/>
                <a:gd name="T11" fmla="*/ 46 h 47"/>
                <a:gd name="T12" fmla="*/ 2 w 44"/>
                <a:gd name="T13" fmla="*/ 44 h 47"/>
                <a:gd name="T14" fmla="*/ 4 w 44"/>
                <a:gd name="T15" fmla="*/ 46 h 47"/>
                <a:gd name="T16" fmla="*/ 4 w 44"/>
                <a:gd name="T17" fmla="*/ 44 h 47"/>
                <a:gd name="T18" fmla="*/ 6 w 44"/>
                <a:gd name="T19" fmla="*/ 44 h 47"/>
                <a:gd name="T20" fmla="*/ 35 w 44"/>
                <a:gd name="T21" fmla="*/ 25 h 47"/>
                <a:gd name="T22" fmla="*/ 39 w 44"/>
                <a:gd name="T23" fmla="*/ 23 h 47"/>
                <a:gd name="T24" fmla="*/ 41 w 44"/>
                <a:gd name="T25" fmla="*/ 21 h 47"/>
                <a:gd name="T26" fmla="*/ 39 w 44"/>
                <a:gd name="T27" fmla="*/ 20 h 47"/>
                <a:gd name="T28" fmla="*/ 41 w 44"/>
                <a:gd name="T29" fmla="*/ 20 h 47"/>
                <a:gd name="T30" fmla="*/ 41 w 44"/>
                <a:gd name="T31" fmla="*/ 2 h 47"/>
                <a:gd name="T32" fmla="*/ 43 w 44"/>
                <a:gd name="T33" fmla="*/ 2 h 47"/>
                <a:gd name="T34" fmla="*/ 41 w 44"/>
                <a:gd name="T35" fmla="*/ 2 h 47"/>
                <a:gd name="T36" fmla="*/ 39 w 44"/>
                <a:gd name="T37" fmla="*/ 0 h 47"/>
                <a:gd name="T38" fmla="*/ 37 w 44"/>
                <a:gd name="T39" fmla="*/ 0 h 47"/>
                <a:gd name="T40" fmla="*/ 4 w 44"/>
                <a:gd name="T41" fmla="*/ 20 h 47"/>
                <a:gd name="T42" fmla="*/ 2 w 44"/>
                <a:gd name="T43" fmla="*/ 20 h 47"/>
                <a:gd name="T44" fmla="*/ 2 w 44"/>
                <a:gd name="T45" fmla="*/ 23 h 47"/>
                <a:gd name="T46" fmla="*/ 2 w 44"/>
                <a:gd name="T47" fmla="*/ 20 h 47"/>
                <a:gd name="T48" fmla="*/ 2 w 44"/>
                <a:gd name="T49" fmla="*/ 27 h 47"/>
                <a:gd name="T50" fmla="*/ 2 w 44"/>
                <a:gd name="T51" fmla="*/ 25 h 47"/>
                <a:gd name="T52" fmla="*/ 0 w 44"/>
                <a:gd name="T53" fmla="*/ 27 h 47"/>
                <a:gd name="T54" fmla="*/ 0 w 44"/>
                <a:gd name="T55" fmla="*/ 44 h 47"/>
                <a:gd name="T56" fmla="*/ 0 w 44"/>
                <a:gd name="T57" fmla="*/ 41 h 4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4"/>
                <a:gd name="T88" fmla="*/ 0 h 47"/>
                <a:gd name="T89" fmla="*/ 44 w 44"/>
                <a:gd name="T90" fmla="*/ 47 h 4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4" h="47">
                  <a:moveTo>
                    <a:pt x="0" y="41"/>
                  </a:moveTo>
                  <a:lnTo>
                    <a:pt x="0" y="44"/>
                  </a:lnTo>
                  <a:lnTo>
                    <a:pt x="2" y="44"/>
                  </a:lnTo>
                  <a:lnTo>
                    <a:pt x="0" y="44"/>
                  </a:lnTo>
                  <a:lnTo>
                    <a:pt x="2" y="44"/>
                  </a:lnTo>
                  <a:lnTo>
                    <a:pt x="0" y="46"/>
                  </a:lnTo>
                  <a:lnTo>
                    <a:pt x="2" y="44"/>
                  </a:lnTo>
                  <a:lnTo>
                    <a:pt x="4" y="46"/>
                  </a:lnTo>
                  <a:lnTo>
                    <a:pt x="4" y="44"/>
                  </a:lnTo>
                  <a:lnTo>
                    <a:pt x="6" y="44"/>
                  </a:lnTo>
                  <a:lnTo>
                    <a:pt x="35" y="25"/>
                  </a:lnTo>
                  <a:lnTo>
                    <a:pt x="39" y="23"/>
                  </a:lnTo>
                  <a:lnTo>
                    <a:pt x="41" y="21"/>
                  </a:lnTo>
                  <a:lnTo>
                    <a:pt x="39" y="20"/>
                  </a:lnTo>
                  <a:lnTo>
                    <a:pt x="41" y="20"/>
                  </a:lnTo>
                  <a:lnTo>
                    <a:pt x="41" y="2"/>
                  </a:lnTo>
                  <a:lnTo>
                    <a:pt x="43" y="2"/>
                  </a:lnTo>
                  <a:lnTo>
                    <a:pt x="41" y="2"/>
                  </a:lnTo>
                  <a:lnTo>
                    <a:pt x="39" y="0"/>
                  </a:lnTo>
                  <a:lnTo>
                    <a:pt x="37" y="0"/>
                  </a:lnTo>
                  <a:lnTo>
                    <a:pt x="4" y="20"/>
                  </a:lnTo>
                  <a:lnTo>
                    <a:pt x="2" y="20"/>
                  </a:lnTo>
                  <a:lnTo>
                    <a:pt x="2" y="23"/>
                  </a:lnTo>
                  <a:lnTo>
                    <a:pt x="2" y="20"/>
                  </a:lnTo>
                  <a:lnTo>
                    <a:pt x="2" y="27"/>
                  </a:lnTo>
                  <a:lnTo>
                    <a:pt x="2" y="25"/>
                  </a:lnTo>
                  <a:lnTo>
                    <a:pt x="0" y="27"/>
                  </a:lnTo>
                  <a:lnTo>
                    <a:pt x="0" y="44"/>
                  </a:lnTo>
                  <a:lnTo>
                    <a:pt x="0" y="41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231" name="Freeform 147"/>
            <p:cNvSpPr>
              <a:spLocks/>
            </p:cNvSpPr>
            <p:nvPr/>
          </p:nvSpPr>
          <p:spPr bwMode="auto">
            <a:xfrm>
              <a:off x="3200" y="3283"/>
              <a:ext cx="13" cy="26"/>
            </a:xfrm>
            <a:custGeom>
              <a:avLst/>
              <a:gdLst>
                <a:gd name="T0" fmla="*/ 10 w 13"/>
                <a:gd name="T1" fmla="*/ 3 h 26"/>
                <a:gd name="T2" fmla="*/ 8 w 13"/>
                <a:gd name="T3" fmla="*/ 2 h 26"/>
                <a:gd name="T4" fmla="*/ 8 w 13"/>
                <a:gd name="T5" fmla="*/ 0 h 26"/>
                <a:gd name="T6" fmla="*/ 0 w 13"/>
                <a:gd name="T7" fmla="*/ 5 h 26"/>
                <a:gd name="T8" fmla="*/ 0 w 13"/>
                <a:gd name="T9" fmla="*/ 3 h 26"/>
                <a:gd name="T10" fmla="*/ 2 w 13"/>
                <a:gd name="T11" fmla="*/ 5 h 26"/>
                <a:gd name="T12" fmla="*/ 0 w 13"/>
                <a:gd name="T13" fmla="*/ 7 h 26"/>
                <a:gd name="T14" fmla="*/ 2 w 13"/>
                <a:gd name="T15" fmla="*/ 9 h 26"/>
                <a:gd name="T16" fmla="*/ 0 w 13"/>
                <a:gd name="T17" fmla="*/ 9 h 26"/>
                <a:gd name="T18" fmla="*/ 0 w 13"/>
                <a:gd name="T19" fmla="*/ 7 h 26"/>
                <a:gd name="T20" fmla="*/ 0 w 13"/>
                <a:gd name="T21" fmla="*/ 23 h 26"/>
                <a:gd name="T22" fmla="*/ 2 w 13"/>
                <a:gd name="T23" fmla="*/ 25 h 26"/>
                <a:gd name="T24" fmla="*/ 2 w 13"/>
                <a:gd name="T25" fmla="*/ 23 h 26"/>
                <a:gd name="T26" fmla="*/ 4 w 13"/>
                <a:gd name="T27" fmla="*/ 23 h 26"/>
                <a:gd name="T28" fmla="*/ 8 w 13"/>
                <a:gd name="T29" fmla="*/ 19 h 26"/>
                <a:gd name="T30" fmla="*/ 12 w 13"/>
                <a:gd name="T31" fmla="*/ 19 h 26"/>
                <a:gd name="T32" fmla="*/ 10 w 13"/>
                <a:gd name="T33" fmla="*/ 17 h 26"/>
                <a:gd name="T34" fmla="*/ 12 w 13"/>
                <a:gd name="T35" fmla="*/ 17 h 26"/>
                <a:gd name="T36" fmla="*/ 10 w 13"/>
                <a:gd name="T37" fmla="*/ 17 h 26"/>
                <a:gd name="T38" fmla="*/ 12 w 13"/>
                <a:gd name="T39" fmla="*/ 13 h 26"/>
                <a:gd name="T40" fmla="*/ 12 w 13"/>
                <a:gd name="T41" fmla="*/ 9 h 26"/>
                <a:gd name="T42" fmla="*/ 4 w 13"/>
                <a:gd name="T43" fmla="*/ 9 h 26"/>
                <a:gd name="T44" fmla="*/ 6 w 13"/>
                <a:gd name="T45" fmla="*/ 11 h 26"/>
                <a:gd name="T46" fmla="*/ 4 w 13"/>
                <a:gd name="T47" fmla="*/ 15 h 26"/>
                <a:gd name="T48" fmla="*/ 8 w 13"/>
                <a:gd name="T49" fmla="*/ 13 h 26"/>
                <a:gd name="T50" fmla="*/ 8 w 13"/>
                <a:gd name="T51" fmla="*/ 15 h 26"/>
                <a:gd name="T52" fmla="*/ 6 w 13"/>
                <a:gd name="T53" fmla="*/ 19 h 26"/>
                <a:gd name="T54" fmla="*/ 8 w 13"/>
                <a:gd name="T55" fmla="*/ 17 h 26"/>
                <a:gd name="T56" fmla="*/ 8 w 13"/>
                <a:gd name="T57" fmla="*/ 19 h 26"/>
                <a:gd name="T58" fmla="*/ 4 w 13"/>
                <a:gd name="T59" fmla="*/ 19 h 26"/>
                <a:gd name="T60" fmla="*/ 4 w 13"/>
                <a:gd name="T61" fmla="*/ 5 h 26"/>
                <a:gd name="T62" fmla="*/ 4 w 13"/>
                <a:gd name="T63" fmla="*/ 9 h 26"/>
                <a:gd name="T64" fmla="*/ 4 w 13"/>
                <a:gd name="T65" fmla="*/ 5 h 26"/>
                <a:gd name="T66" fmla="*/ 6 w 13"/>
                <a:gd name="T67" fmla="*/ 7 h 26"/>
                <a:gd name="T68" fmla="*/ 12 w 13"/>
                <a:gd name="T69" fmla="*/ 5 h 26"/>
                <a:gd name="T70" fmla="*/ 10 w 13"/>
                <a:gd name="T71" fmla="*/ 3 h 2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3"/>
                <a:gd name="T109" fmla="*/ 0 h 26"/>
                <a:gd name="T110" fmla="*/ 13 w 13"/>
                <a:gd name="T111" fmla="*/ 26 h 2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3" h="26">
                  <a:moveTo>
                    <a:pt x="10" y="3"/>
                  </a:moveTo>
                  <a:lnTo>
                    <a:pt x="8" y="2"/>
                  </a:lnTo>
                  <a:lnTo>
                    <a:pt x="8" y="0"/>
                  </a:lnTo>
                  <a:lnTo>
                    <a:pt x="0" y="5"/>
                  </a:lnTo>
                  <a:lnTo>
                    <a:pt x="0" y="3"/>
                  </a:lnTo>
                  <a:lnTo>
                    <a:pt x="2" y="5"/>
                  </a:lnTo>
                  <a:lnTo>
                    <a:pt x="0" y="7"/>
                  </a:lnTo>
                  <a:lnTo>
                    <a:pt x="2" y="9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23"/>
                  </a:lnTo>
                  <a:lnTo>
                    <a:pt x="2" y="25"/>
                  </a:lnTo>
                  <a:lnTo>
                    <a:pt x="2" y="23"/>
                  </a:lnTo>
                  <a:lnTo>
                    <a:pt x="4" y="23"/>
                  </a:lnTo>
                  <a:lnTo>
                    <a:pt x="8" y="19"/>
                  </a:lnTo>
                  <a:lnTo>
                    <a:pt x="12" y="19"/>
                  </a:lnTo>
                  <a:lnTo>
                    <a:pt x="10" y="17"/>
                  </a:lnTo>
                  <a:lnTo>
                    <a:pt x="12" y="17"/>
                  </a:lnTo>
                  <a:lnTo>
                    <a:pt x="10" y="17"/>
                  </a:lnTo>
                  <a:lnTo>
                    <a:pt x="12" y="13"/>
                  </a:lnTo>
                  <a:lnTo>
                    <a:pt x="12" y="9"/>
                  </a:lnTo>
                  <a:lnTo>
                    <a:pt x="4" y="9"/>
                  </a:lnTo>
                  <a:lnTo>
                    <a:pt x="6" y="11"/>
                  </a:lnTo>
                  <a:lnTo>
                    <a:pt x="4" y="15"/>
                  </a:lnTo>
                  <a:lnTo>
                    <a:pt x="8" y="13"/>
                  </a:lnTo>
                  <a:lnTo>
                    <a:pt x="8" y="15"/>
                  </a:lnTo>
                  <a:lnTo>
                    <a:pt x="6" y="19"/>
                  </a:lnTo>
                  <a:lnTo>
                    <a:pt x="8" y="17"/>
                  </a:lnTo>
                  <a:lnTo>
                    <a:pt x="8" y="19"/>
                  </a:lnTo>
                  <a:lnTo>
                    <a:pt x="4" y="19"/>
                  </a:lnTo>
                  <a:lnTo>
                    <a:pt x="4" y="5"/>
                  </a:lnTo>
                  <a:lnTo>
                    <a:pt x="4" y="9"/>
                  </a:lnTo>
                  <a:lnTo>
                    <a:pt x="4" y="5"/>
                  </a:lnTo>
                  <a:lnTo>
                    <a:pt x="6" y="7"/>
                  </a:lnTo>
                  <a:lnTo>
                    <a:pt x="12" y="5"/>
                  </a:lnTo>
                  <a:lnTo>
                    <a:pt x="10" y="3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232" name="Freeform 148"/>
            <p:cNvSpPr>
              <a:spLocks/>
            </p:cNvSpPr>
            <p:nvPr/>
          </p:nvSpPr>
          <p:spPr bwMode="auto">
            <a:xfrm>
              <a:off x="3212" y="3275"/>
              <a:ext cx="14" cy="26"/>
            </a:xfrm>
            <a:custGeom>
              <a:avLst/>
              <a:gdLst>
                <a:gd name="T0" fmla="*/ 7 w 14"/>
                <a:gd name="T1" fmla="*/ 21 h 26"/>
                <a:gd name="T2" fmla="*/ 4 w 14"/>
                <a:gd name="T3" fmla="*/ 23 h 26"/>
                <a:gd name="T4" fmla="*/ 4 w 14"/>
                <a:gd name="T5" fmla="*/ 25 h 26"/>
                <a:gd name="T6" fmla="*/ 5 w 14"/>
                <a:gd name="T7" fmla="*/ 10 h 26"/>
                <a:gd name="T8" fmla="*/ 4 w 14"/>
                <a:gd name="T9" fmla="*/ 8 h 26"/>
                <a:gd name="T10" fmla="*/ 5 w 14"/>
                <a:gd name="T11" fmla="*/ 10 h 26"/>
                <a:gd name="T12" fmla="*/ 0 w 14"/>
                <a:gd name="T13" fmla="*/ 10 h 26"/>
                <a:gd name="T14" fmla="*/ 2 w 14"/>
                <a:gd name="T15" fmla="*/ 8 h 26"/>
                <a:gd name="T16" fmla="*/ 0 w 14"/>
                <a:gd name="T17" fmla="*/ 10 h 26"/>
                <a:gd name="T18" fmla="*/ 2 w 14"/>
                <a:gd name="T19" fmla="*/ 8 h 26"/>
                <a:gd name="T20" fmla="*/ 11 w 14"/>
                <a:gd name="T21" fmla="*/ 0 h 26"/>
                <a:gd name="T22" fmla="*/ 13 w 14"/>
                <a:gd name="T23" fmla="*/ 2 h 26"/>
                <a:gd name="T24" fmla="*/ 11 w 14"/>
                <a:gd name="T25" fmla="*/ 2 h 26"/>
                <a:gd name="T26" fmla="*/ 13 w 14"/>
                <a:gd name="T27" fmla="*/ 2 h 26"/>
                <a:gd name="T28" fmla="*/ 7 w 14"/>
                <a:gd name="T29" fmla="*/ 6 h 26"/>
                <a:gd name="T30" fmla="*/ 9 w 14"/>
                <a:gd name="T31" fmla="*/ 8 h 26"/>
                <a:gd name="T32" fmla="*/ 9 w 14"/>
                <a:gd name="T33" fmla="*/ 23 h 26"/>
                <a:gd name="T34" fmla="*/ 7 w 14"/>
                <a:gd name="T35" fmla="*/ 21 h 26"/>
                <a:gd name="T36" fmla="*/ 7 w 14"/>
                <a:gd name="T37" fmla="*/ 23 h 26"/>
                <a:gd name="T38" fmla="*/ 7 w 14"/>
                <a:gd name="T39" fmla="*/ 21 h 2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"/>
                <a:gd name="T61" fmla="*/ 0 h 26"/>
                <a:gd name="T62" fmla="*/ 14 w 14"/>
                <a:gd name="T63" fmla="*/ 26 h 2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" h="26">
                  <a:moveTo>
                    <a:pt x="7" y="21"/>
                  </a:moveTo>
                  <a:lnTo>
                    <a:pt x="4" y="23"/>
                  </a:lnTo>
                  <a:lnTo>
                    <a:pt x="4" y="25"/>
                  </a:lnTo>
                  <a:lnTo>
                    <a:pt x="5" y="10"/>
                  </a:lnTo>
                  <a:lnTo>
                    <a:pt x="4" y="8"/>
                  </a:lnTo>
                  <a:lnTo>
                    <a:pt x="5" y="10"/>
                  </a:lnTo>
                  <a:lnTo>
                    <a:pt x="0" y="10"/>
                  </a:lnTo>
                  <a:lnTo>
                    <a:pt x="2" y="8"/>
                  </a:lnTo>
                  <a:lnTo>
                    <a:pt x="0" y="10"/>
                  </a:lnTo>
                  <a:lnTo>
                    <a:pt x="2" y="8"/>
                  </a:lnTo>
                  <a:lnTo>
                    <a:pt x="11" y="0"/>
                  </a:lnTo>
                  <a:lnTo>
                    <a:pt x="13" y="2"/>
                  </a:lnTo>
                  <a:lnTo>
                    <a:pt x="11" y="2"/>
                  </a:lnTo>
                  <a:lnTo>
                    <a:pt x="13" y="2"/>
                  </a:lnTo>
                  <a:lnTo>
                    <a:pt x="7" y="6"/>
                  </a:lnTo>
                  <a:lnTo>
                    <a:pt x="9" y="8"/>
                  </a:lnTo>
                  <a:lnTo>
                    <a:pt x="9" y="23"/>
                  </a:lnTo>
                  <a:lnTo>
                    <a:pt x="7" y="21"/>
                  </a:lnTo>
                  <a:lnTo>
                    <a:pt x="7" y="23"/>
                  </a:lnTo>
                  <a:lnTo>
                    <a:pt x="7" y="21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233" name="Freeform 149"/>
            <p:cNvSpPr>
              <a:spLocks/>
            </p:cNvSpPr>
            <p:nvPr/>
          </p:nvSpPr>
          <p:spPr bwMode="auto">
            <a:xfrm>
              <a:off x="3225" y="3267"/>
              <a:ext cx="13" cy="26"/>
            </a:xfrm>
            <a:custGeom>
              <a:avLst/>
              <a:gdLst>
                <a:gd name="T0" fmla="*/ 8 w 13"/>
                <a:gd name="T1" fmla="*/ 21 h 26"/>
                <a:gd name="T2" fmla="*/ 10 w 13"/>
                <a:gd name="T3" fmla="*/ 21 h 26"/>
                <a:gd name="T4" fmla="*/ 8 w 13"/>
                <a:gd name="T5" fmla="*/ 19 h 26"/>
                <a:gd name="T6" fmla="*/ 10 w 13"/>
                <a:gd name="T7" fmla="*/ 18 h 26"/>
                <a:gd name="T8" fmla="*/ 2 w 13"/>
                <a:gd name="T9" fmla="*/ 21 h 26"/>
                <a:gd name="T10" fmla="*/ 0 w 13"/>
                <a:gd name="T11" fmla="*/ 21 h 26"/>
                <a:gd name="T12" fmla="*/ 2 w 13"/>
                <a:gd name="T13" fmla="*/ 21 h 26"/>
                <a:gd name="T14" fmla="*/ 2 w 13"/>
                <a:gd name="T15" fmla="*/ 18 h 26"/>
                <a:gd name="T16" fmla="*/ 10 w 13"/>
                <a:gd name="T17" fmla="*/ 12 h 26"/>
                <a:gd name="T18" fmla="*/ 12 w 13"/>
                <a:gd name="T19" fmla="*/ 10 h 26"/>
                <a:gd name="T20" fmla="*/ 10 w 13"/>
                <a:gd name="T21" fmla="*/ 10 h 26"/>
                <a:gd name="T22" fmla="*/ 2 w 13"/>
                <a:gd name="T23" fmla="*/ 14 h 26"/>
                <a:gd name="T24" fmla="*/ 2 w 13"/>
                <a:gd name="T25" fmla="*/ 6 h 26"/>
                <a:gd name="T26" fmla="*/ 10 w 13"/>
                <a:gd name="T27" fmla="*/ 4 h 26"/>
                <a:gd name="T28" fmla="*/ 10 w 13"/>
                <a:gd name="T29" fmla="*/ 0 h 26"/>
                <a:gd name="T30" fmla="*/ 8 w 13"/>
                <a:gd name="T31" fmla="*/ 2 h 26"/>
                <a:gd name="T32" fmla="*/ 10 w 13"/>
                <a:gd name="T33" fmla="*/ 0 h 26"/>
                <a:gd name="T34" fmla="*/ 0 w 13"/>
                <a:gd name="T35" fmla="*/ 10 h 26"/>
                <a:gd name="T36" fmla="*/ 0 w 13"/>
                <a:gd name="T37" fmla="*/ 23 h 26"/>
                <a:gd name="T38" fmla="*/ 2 w 13"/>
                <a:gd name="T39" fmla="*/ 23 h 26"/>
                <a:gd name="T40" fmla="*/ 0 w 13"/>
                <a:gd name="T41" fmla="*/ 25 h 26"/>
                <a:gd name="T42" fmla="*/ 2 w 13"/>
                <a:gd name="T43" fmla="*/ 25 h 26"/>
                <a:gd name="T44" fmla="*/ 8 w 13"/>
                <a:gd name="T45" fmla="*/ 21 h 26"/>
                <a:gd name="T46" fmla="*/ 2 w 13"/>
                <a:gd name="T47" fmla="*/ 25 h 26"/>
                <a:gd name="T48" fmla="*/ 8 w 13"/>
                <a:gd name="T49" fmla="*/ 21 h 2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3"/>
                <a:gd name="T76" fmla="*/ 0 h 26"/>
                <a:gd name="T77" fmla="*/ 13 w 13"/>
                <a:gd name="T78" fmla="*/ 26 h 2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3" h="26">
                  <a:moveTo>
                    <a:pt x="8" y="21"/>
                  </a:moveTo>
                  <a:lnTo>
                    <a:pt x="10" y="21"/>
                  </a:lnTo>
                  <a:lnTo>
                    <a:pt x="8" y="19"/>
                  </a:lnTo>
                  <a:lnTo>
                    <a:pt x="10" y="18"/>
                  </a:lnTo>
                  <a:lnTo>
                    <a:pt x="2" y="21"/>
                  </a:lnTo>
                  <a:lnTo>
                    <a:pt x="0" y="21"/>
                  </a:lnTo>
                  <a:lnTo>
                    <a:pt x="2" y="21"/>
                  </a:lnTo>
                  <a:lnTo>
                    <a:pt x="2" y="18"/>
                  </a:lnTo>
                  <a:lnTo>
                    <a:pt x="10" y="12"/>
                  </a:lnTo>
                  <a:lnTo>
                    <a:pt x="12" y="10"/>
                  </a:lnTo>
                  <a:lnTo>
                    <a:pt x="10" y="10"/>
                  </a:lnTo>
                  <a:lnTo>
                    <a:pt x="2" y="14"/>
                  </a:lnTo>
                  <a:lnTo>
                    <a:pt x="2" y="6"/>
                  </a:lnTo>
                  <a:lnTo>
                    <a:pt x="10" y="4"/>
                  </a:lnTo>
                  <a:lnTo>
                    <a:pt x="10" y="0"/>
                  </a:lnTo>
                  <a:lnTo>
                    <a:pt x="8" y="2"/>
                  </a:lnTo>
                  <a:lnTo>
                    <a:pt x="10" y="0"/>
                  </a:lnTo>
                  <a:lnTo>
                    <a:pt x="0" y="10"/>
                  </a:lnTo>
                  <a:lnTo>
                    <a:pt x="0" y="23"/>
                  </a:lnTo>
                  <a:lnTo>
                    <a:pt x="2" y="23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8" y="21"/>
                  </a:lnTo>
                  <a:lnTo>
                    <a:pt x="2" y="25"/>
                  </a:lnTo>
                  <a:lnTo>
                    <a:pt x="8" y="21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234" name="Line 150"/>
            <p:cNvSpPr>
              <a:spLocks noChangeShapeType="1"/>
            </p:cNvSpPr>
            <p:nvPr/>
          </p:nvSpPr>
          <p:spPr bwMode="auto">
            <a:xfrm flipH="1">
              <a:off x="3123" y="3472"/>
              <a:ext cx="9" cy="0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6" name="Group 151"/>
          <p:cNvGrpSpPr>
            <a:grpSpLocks/>
          </p:cNvGrpSpPr>
          <p:nvPr/>
        </p:nvGrpSpPr>
        <p:grpSpPr bwMode="auto">
          <a:xfrm>
            <a:off x="6403976" y="2146300"/>
            <a:ext cx="444500" cy="387350"/>
            <a:chOff x="2972" y="3246"/>
            <a:chExt cx="323" cy="298"/>
          </a:xfrm>
        </p:grpSpPr>
        <p:sp>
          <p:nvSpPr>
            <p:cNvPr id="23173" name="Line 152"/>
            <p:cNvSpPr>
              <a:spLocks noChangeShapeType="1"/>
            </p:cNvSpPr>
            <p:nvPr/>
          </p:nvSpPr>
          <p:spPr bwMode="auto">
            <a:xfrm>
              <a:off x="3031" y="3389"/>
              <a:ext cx="131" cy="68"/>
            </a:xfrm>
            <a:prstGeom prst="line">
              <a:avLst/>
            </a:prstGeom>
            <a:noFill/>
            <a:ln w="12700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174" name="Oval 153"/>
            <p:cNvSpPr>
              <a:spLocks noChangeArrowheads="1"/>
            </p:cNvSpPr>
            <p:nvPr/>
          </p:nvSpPr>
          <p:spPr bwMode="auto">
            <a:xfrm>
              <a:off x="3166" y="3501"/>
              <a:ext cx="118" cy="28"/>
            </a:xfrm>
            <a:prstGeom prst="ellipse">
              <a:avLst/>
            </a:prstGeom>
            <a:noFill/>
            <a:ln w="12700">
              <a:solidFill>
                <a:srgbClr val="FFCC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1" dirty="0"/>
            </a:p>
          </p:txBody>
        </p:sp>
        <p:sp>
          <p:nvSpPr>
            <p:cNvPr id="23175" name="Freeform 154"/>
            <p:cNvSpPr>
              <a:spLocks/>
            </p:cNvSpPr>
            <p:nvPr/>
          </p:nvSpPr>
          <p:spPr bwMode="auto">
            <a:xfrm>
              <a:off x="3148" y="3246"/>
              <a:ext cx="109" cy="216"/>
            </a:xfrm>
            <a:custGeom>
              <a:avLst/>
              <a:gdLst>
                <a:gd name="T0" fmla="*/ 71 w 109"/>
                <a:gd name="T1" fmla="*/ 2 h 216"/>
                <a:gd name="T2" fmla="*/ 56 w 109"/>
                <a:gd name="T3" fmla="*/ 8 h 216"/>
                <a:gd name="T4" fmla="*/ 50 w 109"/>
                <a:gd name="T5" fmla="*/ 14 h 216"/>
                <a:gd name="T6" fmla="*/ 43 w 109"/>
                <a:gd name="T7" fmla="*/ 19 h 216"/>
                <a:gd name="T8" fmla="*/ 37 w 109"/>
                <a:gd name="T9" fmla="*/ 31 h 216"/>
                <a:gd name="T10" fmla="*/ 29 w 109"/>
                <a:gd name="T11" fmla="*/ 42 h 216"/>
                <a:gd name="T12" fmla="*/ 25 w 109"/>
                <a:gd name="T13" fmla="*/ 50 h 216"/>
                <a:gd name="T14" fmla="*/ 22 w 109"/>
                <a:gd name="T15" fmla="*/ 58 h 216"/>
                <a:gd name="T16" fmla="*/ 18 w 109"/>
                <a:gd name="T17" fmla="*/ 67 h 216"/>
                <a:gd name="T18" fmla="*/ 14 w 109"/>
                <a:gd name="T19" fmla="*/ 75 h 216"/>
                <a:gd name="T20" fmla="*/ 12 w 109"/>
                <a:gd name="T21" fmla="*/ 86 h 216"/>
                <a:gd name="T22" fmla="*/ 8 w 109"/>
                <a:gd name="T23" fmla="*/ 100 h 216"/>
                <a:gd name="T24" fmla="*/ 4 w 109"/>
                <a:gd name="T25" fmla="*/ 107 h 216"/>
                <a:gd name="T26" fmla="*/ 2 w 109"/>
                <a:gd name="T27" fmla="*/ 132 h 216"/>
                <a:gd name="T28" fmla="*/ 2 w 109"/>
                <a:gd name="T29" fmla="*/ 175 h 216"/>
                <a:gd name="T30" fmla="*/ 4 w 109"/>
                <a:gd name="T31" fmla="*/ 192 h 216"/>
                <a:gd name="T32" fmla="*/ 8 w 109"/>
                <a:gd name="T33" fmla="*/ 196 h 216"/>
                <a:gd name="T34" fmla="*/ 10 w 109"/>
                <a:gd name="T35" fmla="*/ 203 h 216"/>
                <a:gd name="T36" fmla="*/ 14 w 109"/>
                <a:gd name="T37" fmla="*/ 207 h 216"/>
                <a:gd name="T38" fmla="*/ 22 w 109"/>
                <a:gd name="T39" fmla="*/ 211 h 216"/>
                <a:gd name="T40" fmla="*/ 25 w 109"/>
                <a:gd name="T41" fmla="*/ 215 h 216"/>
                <a:gd name="T42" fmla="*/ 39 w 109"/>
                <a:gd name="T43" fmla="*/ 213 h 216"/>
                <a:gd name="T44" fmla="*/ 46 w 109"/>
                <a:gd name="T45" fmla="*/ 209 h 216"/>
                <a:gd name="T46" fmla="*/ 52 w 109"/>
                <a:gd name="T47" fmla="*/ 203 h 216"/>
                <a:gd name="T48" fmla="*/ 64 w 109"/>
                <a:gd name="T49" fmla="*/ 196 h 216"/>
                <a:gd name="T50" fmla="*/ 71 w 109"/>
                <a:gd name="T51" fmla="*/ 182 h 216"/>
                <a:gd name="T52" fmla="*/ 79 w 109"/>
                <a:gd name="T53" fmla="*/ 173 h 216"/>
                <a:gd name="T54" fmla="*/ 81 w 109"/>
                <a:gd name="T55" fmla="*/ 163 h 216"/>
                <a:gd name="T56" fmla="*/ 89 w 109"/>
                <a:gd name="T57" fmla="*/ 153 h 216"/>
                <a:gd name="T58" fmla="*/ 92 w 109"/>
                <a:gd name="T59" fmla="*/ 144 h 216"/>
                <a:gd name="T60" fmla="*/ 94 w 109"/>
                <a:gd name="T61" fmla="*/ 129 h 216"/>
                <a:gd name="T62" fmla="*/ 98 w 109"/>
                <a:gd name="T63" fmla="*/ 123 h 216"/>
                <a:gd name="T64" fmla="*/ 100 w 109"/>
                <a:gd name="T65" fmla="*/ 107 h 216"/>
                <a:gd name="T66" fmla="*/ 104 w 109"/>
                <a:gd name="T67" fmla="*/ 100 h 216"/>
                <a:gd name="T68" fmla="*/ 106 w 109"/>
                <a:gd name="T69" fmla="*/ 83 h 216"/>
                <a:gd name="T70" fmla="*/ 106 w 109"/>
                <a:gd name="T71" fmla="*/ 40 h 216"/>
                <a:gd name="T72" fmla="*/ 104 w 109"/>
                <a:gd name="T73" fmla="*/ 27 h 216"/>
                <a:gd name="T74" fmla="*/ 100 w 109"/>
                <a:gd name="T75" fmla="*/ 21 h 216"/>
                <a:gd name="T76" fmla="*/ 96 w 109"/>
                <a:gd name="T77" fmla="*/ 14 h 216"/>
                <a:gd name="T78" fmla="*/ 94 w 109"/>
                <a:gd name="T79" fmla="*/ 8 h 216"/>
                <a:gd name="T80" fmla="*/ 91 w 109"/>
                <a:gd name="T81" fmla="*/ 6 h 216"/>
                <a:gd name="T82" fmla="*/ 89 w 109"/>
                <a:gd name="T83" fmla="*/ 2 h 21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09"/>
                <a:gd name="T127" fmla="*/ 0 h 216"/>
                <a:gd name="T128" fmla="*/ 109 w 109"/>
                <a:gd name="T129" fmla="*/ 216 h 21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09" h="216">
                  <a:moveTo>
                    <a:pt x="81" y="0"/>
                  </a:moveTo>
                  <a:lnTo>
                    <a:pt x="71" y="0"/>
                  </a:lnTo>
                  <a:lnTo>
                    <a:pt x="71" y="2"/>
                  </a:lnTo>
                  <a:lnTo>
                    <a:pt x="64" y="2"/>
                  </a:lnTo>
                  <a:lnTo>
                    <a:pt x="58" y="8"/>
                  </a:lnTo>
                  <a:lnTo>
                    <a:pt x="56" y="8"/>
                  </a:lnTo>
                  <a:lnTo>
                    <a:pt x="54" y="10"/>
                  </a:lnTo>
                  <a:lnTo>
                    <a:pt x="52" y="10"/>
                  </a:lnTo>
                  <a:lnTo>
                    <a:pt x="50" y="14"/>
                  </a:lnTo>
                  <a:lnTo>
                    <a:pt x="48" y="17"/>
                  </a:lnTo>
                  <a:lnTo>
                    <a:pt x="46" y="17"/>
                  </a:lnTo>
                  <a:lnTo>
                    <a:pt x="43" y="19"/>
                  </a:lnTo>
                  <a:lnTo>
                    <a:pt x="43" y="21"/>
                  </a:lnTo>
                  <a:lnTo>
                    <a:pt x="37" y="29"/>
                  </a:lnTo>
                  <a:lnTo>
                    <a:pt x="37" y="31"/>
                  </a:lnTo>
                  <a:lnTo>
                    <a:pt x="31" y="37"/>
                  </a:lnTo>
                  <a:lnTo>
                    <a:pt x="31" y="40"/>
                  </a:lnTo>
                  <a:lnTo>
                    <a:pt x="29" y="42"/>
                  </a:lnTo>
                  <a:lnTo>
                    <a:pt x="27" y="42"/>
                  </a:lnTo>
                  <a:lnTo>
                    <a:pt x="27" y="46"/>
                  </a:lnTo>
                  <a:lnTo>
                    <a:pt x="25" y="50"/>
                  </a:lnTo>
                  <a:lnTo>
                    <a:pt x="25" y="52"/>
                  </a:lnTo>
                  <a:lnTo>
                    <a:pt x="23" y="56"/>
                  </a:lnTo>
                  <a:lnTo>
                    <a:pt x="22" y="58"/>
                  </a:lnTo>
                  <a:lnTo>
                    <a:pt x="22" y="62"/>
                  </a:lnTo>
                  <a:lnTo>
                    <a:pt x="20" y="63"/>
                  </a:lnTo>
                  <a:lnTo>
                    <a:pt x="18" y="67"/>
                  </a:lnTo>
                  <a:lnTo>
                    <a:pt x="16" y="69"/>
                  </a:lnTo>
                  <a:lnTo>
                    <a:pt x="16" y="73"/>
                  </a:lnTo>
                  <a:lnTo>
                    <a:pt x="14" y="75"/>
                  </a:lnTo>
                  <a:lnTo>
                    <a:pt x="14" y="79"/>
                  </a:lnTo>
                  <a:lnTo>
                    <a:pt x="12" y="79"/>
                  </a:lnTo>
                  <a:lnTo>
                    <a:pt x="12" y="86"/>
                  </a:lnTo>
                  <a:lnTo>
                    <a:pt x="10" y="86"/>
                  </a:lnTo>
                  <a:lnTo>
                    <a:pt x="10" y="96"/>
                  </a:lnTo>
                  <a:lnTo>
                    <a:pt x="8" y="100"/>
                  </a:lnTo>
                  <a:lnTo>
                    <a:pt x="6" y="102"/>
                  </a:lnTo>
                  <a:lnTo>
                    <a:pt x="6" y="107"/>
                  </a:lnTo>
                  <a:lnTo>
                    <a:pt x="4" y="107"/>
                  </a:lnTo>
                  <a:lnTo>
                    <a:pt x="4" y="117"/>
                  </a:lnTo>
                  <a:lnTo>
                    <a:pt x="2" y="119"/>
                  </a:lnTo>
                  <a:lnTo>
                    <a:pt x="2" y="132"/>
                  </a:lnTo>
                  <a:lnTo>
                    <a:pt x="0" y="136"/>
                  </a:lnTo>
                  <a:lnTo>
                    <a:pt x="0" y="173"/>
                  </a:lnTo>
                  <a:lnTo>
                    <a:pt x="2" y="175"/>
                  </a:lnTo>
                  <a:lnTo>
                    <a:pt x="2" y="182"/>
                  </a:lnTo>
                  <a:lnTo>
                    <a:pt x="4" y="186"/>
                  </a:lnTo>
                  <a:lnTo>
                    <a:pt x="4" y="192"/>
                  </a:lnTo>
                  <a:lnTo>
                    <a:pt x="6" y="192"/>
                  </a:lnTo>
                  <a:lnTo>
                    <a:pt x="6" y="194"/>
                  </a:lnTo>
                  <a:lnTo>
                    <a:pt x="8" y="196"/>
                  </a:lnTo>
                  <a:lnTo>
                    <a:pt x="8" y="198"/>
                  </a:lnTo>
                  <a:lnTo>
                    <a:pt x="10" y="199"/>
                  </a:lnTo>
                  <a:lnTo>
                    <a:pt x="10" y="203"/>
                  </a:lnTo>
                  <a:lnTo>
                    <a:pt x="12" y="203"/>
                  </a:lnTo>
                  <a:lnTo>
                    <a:pt x="14" y="205"/>
                  </a:lnTo>
                  <a:lnTo>
                    <a:pt x="14" y="207"/>
                  </a:lnTo>
                  <a:lnTo>
                    <a:pt x="16" y="209"/>
                  </a:lnTo>
                  <a:lnTo>
                    <a:pt x="16" y="211"/>
                  </a:lnTo>
                  <a:lnTo>
                    <a:pt x="22" y="211"/>
                  </a:lnTo>
                  <a:lnTo>
                    <a:pt x="22" y="213"/>
                  </a:lnTo>
                  <a:lnTo>
                    <a:pt x="25" y="213"/>
                  </a:lnTo>
                  <a:lnTo>
                    <a:pt x="25" y="215"/>
                  </a:lnTo>
                  <a:lnTo>
                    <a:pt x="37" y="215"/>
                  </a:lnTo>
                  <a:lnTo>
                    <a:pt x="37" y="213"/>
                  </a:lnTo>
                  <a:lnTo>
                    <a:pt x="39" y="213"/>
                  </a:lnTo>
                  <a:lnTo>
                    <a:pt x="41" y="211"/>
                  </a:lnTo>
                  <a:lnTo>
                    <a:pt x="43" y="211"/>
                  </a:lnTo>
                  <a:lnTo>
                    <a:pt x="46" y="209"/>
                  </a:lnTo>
                  <a:lnTo>
                    <a:pt x="48" y="209"/>
                  </a:lnTo>
                  <a:lnTo>
                    <a:pt x="50" y="207"/>
                  </a:lnTo>
                  <a:lnTo>
                    <a:pt x="52" y="203"/>
                  </a:lnTo>
                  <a:lnTo>
                    <a:pt x="54" y="203"/>
                  </a:lnTo>
                  <a:lnTo>
                    <a:pt x="60" y="198"/>
                  </a:lnTo>
                  <a:lnTo>
                    <a:pt x="64" y="196"/>
                  </a:lnTo>
                  <a:lnTo>
                    <a:pt x="64" y="192"/>
                  </a:lnTo>
                  <a:lnTo>
                    <a:pt x="71" y="186"/>
                  </a:lnTo>
                  <a:lnTo>
                    <a:pt x="71" y="182"/>
                  </a:lnTo>
                  <a:lnTo>
                    <a:pt x="75" y="178"/>
                  </a:lnTo>
                  <a:lnTo>
                    <a:pt x="75" y="176"/>
                  </a:lnTo>
                  <a:lnTo>
                    <a:pt x="79" y="173"/>
                  </a:lnTo>
                  <a:lnTo>
                    <a:pt x="79" y="167"/>
                  </a:lnTo>
                  <a:lnTo>
                    <a:pt x="81" y="165"/>
                  </a:lnTo>
                  <a:lnTo>
                    <a:pt x="81" y="163"/>
                  </a:lnTo>
                  <a:lnTo>
                    <a:pt x="83" y="163"/>
                  </a:lnTo>
                  <a:lnTo>
                    <a:pt x="83" y="159"/>
                  </a:lnTo>
                  <a:lnTo>
                    <a:pt x="89" y="153"/>
                  </a:lnTo>
                  <a:lnTo>
                    <a:pt x="89" y="146"/>
                  </a:lnTo>
                  <a:lnTo>
                    <a:pt x="91" y="146"/>
                  </a:lnTo>
                  <a:lnTo>
                    <a:pt x="92" y="144"/>
                  </a:lnTo>
                  <a:lnTo>
                    <a:pt x="92" y="138"/>
                  </a:lnTo>
                  <a:lnTo>
                    <a:pt x="94" y="136"/>
                  </a:lnTo>
                  <a:lnTo>
                    <a:pt x="94" y="129"/>
                  </a:lnTo>
                  <a:lnTo>
                    <a:pt x="96" y="127"/>
                  </a:lnTo>
                  <a:lnTo>
                    <a:pt x="96" y="125"/>
                  </a:lnTo>
                  <a:lnTo>
                    <a:pt x="98" y="123"/>
                  </a:lnTo>
                  <a:lnTo>
                    <a:pt x="98" y="121"/>
                  </a:lnTo>
                  <a:lnTo>
                    <a:pt x="100" y="119"/>
                  </a:lnTo>
                  <a:lnTo>
                    <a:pt x="100" y="107"/>
                  </a:lnTo>
                  <a:lnTo>
                    <a:pt x="102" y="107"/>
                  </a:lnTo>
                  <a:lnTo>
                    <a:pt x="102" y="102"/>
                  </a:lnTo>
                  <a:lnTo>
                    <a:pt x="104" y="100"/>
                  </a:lnTo>
                  <a:lnTo>
                    <a:pt x="104" y="90"/>
                  </a:lnTo>
                  <a:lnTo>
                    <a:pt x="106" y="88"/>
                  </a:lnTo>
                  <a:lnTo>
                    <a:pt x="106" y="83"/>
                  </a:lnTo>
                  <a:lnTo>
                    <a:pt x="108" y="79"/>
                  </a:lnTo>
                  <a:lnTo>
                    <a:pt x="108" y="42"/>
                  </a:lnTo>
                  <a:lnTo>
                    <a:pt x="106" y="40"/>
                  </a:lnTo>
                  <a:lnTo>
                    <a:pt x="106" y="37"/>
                  </a:lnTo>
                  <a:lnTo>
                    <a:pt x="104" y="35"/>
                  </a:lnTo>
                  <a:lnTo>
                    <a:pt x="104" y="27"/>
                  </a:lnTo>
                  <a:lnTo>
                    <a:pt x="102" y="27"/>
                  </a:lnTo>
                  <a:lnTo>
                    <a:pt x="102" y="23"/>
                  </a:lnTo>
                  <a:lnTo>
                    <a:pt x="100" y="21"/>
                  </a:lnTo>
                  <a:lnTo>
                    <a:pt x="100" y="17"/>
                  </a:lnTo>
                  <a:lnTo>
                    <a:pt x="98" y="14"/>
                  </a:lnTo>
                  <a:lnTo>
                    <a:pt x="96" y="14"/>
                  </a:lnTo>
                  <a:lnTo>
                    <a:pt x="96" y="12"/>
                  </a:lnTo>
                  <a:lnTo>
                    <a:pt x="94" y="10"/>
                  </a:lnTo>
                  <a:lnTo>
                    <a:pt x="94" y="8"/>
                  </a:lnTo>
                  <a:lnTo>
                    <a:pt x="92" y="8"/>
                  </a:lnTo>
                  <a:lnTo>
                    <a:pt x="92" y="6"/>
                  </a:lnTo>
                  <a:lnTo>
                    <a:pt x="91" y="6"/>
                  </a:lnTo>
                  <a:lnTo>
                    <a:pt x="91" y="4"/>
                  </a:lnTo>
                  <a:lnTo>
                    <a:pt x="89" y="4"/>
                  </a:lnTo>
                  <a:lnTo>
                    <a:pt x="89" y="2"/>
                  </a:lnTo>
                  <a:lnTo>
                    <a:pt x="83" y="2"/>
                  </a:lnTo>
                  <a:lnTo>
                    <a:pt x="81" y="0"/>
                  </a:lnTo>
                </a:path>
              </a:pathLst>
            </a:custGeom>
            <a:noFill/>
            <a:ln w="12700" cap="rnd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176" name="Freeform 155"/>
            <p:cNvSpPr>
              <a:spLocks/>
            </p:cNvSpPr>
            <p:nvPr/>
          </p:nvSpPr>
          <p:spPr bwMode="auto">
            <a:xfrm>
              <a:off x="3026" y="3375"/>
              <a:ext cx="146" cy="89"/>
            </a:xfrm>
            <a:custGeom>
              <a:avLst/>
              <a:gdLst>
                <a:gd name="T0" fmla="*/ 145 w 146"/>
                <a:gd name="T1" fmla="*/ 82 h 89"/>
                <a:gd name="T2" fmla="*/ 4 w 146"/>
                <a:gd name="T3" fmla="*/ 0 h 89"/>
                <a:gd name="T4" fmla="*/ 0 w 146"/>
                <a:gd name="T5" fmla="*/ 5 h 89"/>
                <a:gd name="T6" fmla="*/ 142 w 146"/>
                <a:gd name="T7" fmla="*/ 88 h 89"/>
                <a:gd name="T8" fmla="*/ 145 w 146"/>
                <a:gd name="T9" fmla="*/ 82 h 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6"/>
                <a:gd name="T16" fmla="*/ 0 h 89"/>
                <a:gd name="T17" fmla="*/ 146 w 146"/>
                <a:gd name="T18" fmla="*/ 89 h 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6" h="89">
                  <a:moveTo>
                    <a:pt x="145" y="82"/>
                  </a:moveTo>
                  <a:lnTo>
                    <a:pt x="4" y="0"/>
                  </a:lnTo>
                  <a:lnTo>
                    <a:pt x="0" y="5"/>
                  </a:lnTo>
                  <a:lnTo>
                    <a:pt x="142" y="88"/>
                  </a:lnTo>
                  <a:lnTo>
                    <a:pt x="145" y="82"/>
                  </a:lnTo>
                </a:path>
              </a:pathLst>
            </a:custGeom>
            <a:noFill/>
            <a:ln w="12700" cap="rnd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177" name="Freeform 156"/>
            <p:cNvSpPr>
              <a:spLocks/>
            </p:cNvSpPr>
            <p:nvPr/>
          </p:nvSpPr>
          <p:spPr bwMode="auto">
            <a:xfrm>
              <a:off x="3171" y="3248"/>
              <a:ext cx="95" cy="220"/>
            </a:xfrm>
            <a:custGeom>
              <a:avLst/>
              <a:gdLst>
                <a:gd name="T0" fmla="*/ 73 w 95"/>
                <a:gd name="T1" fmla="*/ 0 h 220"/>
                <a:gd name="T2" fmla="*/ 77 w 95"/>
                <a:gd name="T3" fmla="*/ 2 h 220"/>
                <a:gd name="T4" fmla="*/ 81 w 95"/>
                <a:gd name="T5" fmla="*/ 8 h 220"/>
                <a:gd name="T6" fmla="*/ 83 w 95"/>
                <a:gd name="T7" fmla="*/ 10 h 220"/>
                <a:gd name="T8" fmla="*/ 85 w 95"/>
                <a:gd name="T9" fmla="*/ 14 h 220"/>
                <a:gd name="T10" fmla="*/ 87 w 95"/>
                <a:gd name="T11" fmla="*/ 19 h 220"/>
                <a:gd name="T12" fmla="*/ 89 w 95"/>
                <a:gd name="T13" fmla="*/ 23 h 220"/>
                <a:gd name="T14" fmla="*/ 91 w 95"/>
                <a:gd name="T15" fmla="*/ 29 h 220"/>
                <a:gd name="T16" fmla="*/ 92 w 95"/>
                <a:gd name="T17" fmla="*/ 35 h 220"/>
                <a:gd name="T18" fmla="*/ 94 w 95"/>
                <a:gd name="T19" fmla="*/ 50 h 220"/>
                <a:gd name="T20" fmla="*/ 92 w 95"/>
                <a:gd name="T21" fmla="*/ 83 h 220"/>
                <a:gd name="T22" fmla="*/ 91 w 95"/>
                <a:gd name="T23" fmla="*/ 98 h 220"/>
                <a:gd name="T24" fmla="*/ 89 w 95"/>
                <a:gd name="T25" fmla="*/ 107 h 220"/>
                <a:gd name="T26" fmla="*/ 87 w 95"/>
                <a:gd name="T27" fmla="*/ 113 h 220"/>
                <a:gd name="T28" fmla="*/ 85 w 95"/>
                <a:gd name="T29" fmla="*/ 119 h 220"/>
                <a:gd name="T30" fmla="*/ 83 w 95"/>
                <a:gd name="T31" fmla="*/ 128 h 220"/>
                <a:gd name="T32" fmla="*/ 81 w 95"/>
                <a:gd name="T33" fmla="*/ 134 h 220"/>
                <a:gd name="T34" fmla="*/ 79 w 95"/>
                <a:gd name="T35" fmla="*/ 140 h 220"/>
                <a:gd name="T36" fmla="*/ 77 w 95"/>
                <a:gd name="T37" fmla="*/ 148 h 220"/>
                <a:gd name="T38" fmla="*/ 75 w 95"/>
                <a:gd name="T39" fmla="*/ 153 h 220"/>
                <a:gd name="T40" fmla="*/ 73 w 95"/>
                <a:gd name="T41" fmla="*/ 161 h 220"/>
                <a:gd name="T42" fmla="*/ 69 w 95"/>
                <a:gd name="T43" fmla="*/ 169 h 220"/>
                <a:gd name="T44" fmla="*/ 66 w 95"/>
                <a:gd name="T45" fmla="*/ 174 h 220"/>
                <a:gd name="T46" fmla="*/ 64 w 95"/>
                <a:gd name="T47" fmla="*/ 180 h 220"/>
                <a:gd name="T48" fmla="*/ 56 w 95"/>
                <a:gd name="T49" fmla="*/ 188 h 220"/>
                <a:gd name="T50" fmla="*/ 54 w 95"/>
                <a:gd name="T51" fmla="*/ 192 h 220"/>
                <a:gd name="T52" fmla="*/ 37 w 95"/>
                <a:gd name="T53" fmla="*/ 205 h 220"/>
                <a:gd name="T54" fmla="*/ 33 w 95"/>
                <a:gd name="T55" fmla="*/ 207 h 220"/>
                <a:gd name="T56" fmla="*/ 29 w 95"/>
                <a:gd name="T57" fmla="*/ 213 h 220"/>
                <a:gd name="T58" fmla="*/ 27 w 95"/>
                <a:gd name="T59" fmla="*/ 215 h 220"/>
                <a:gd name="T60" fmla="*/ 22 w 95"/>
                <a:gd name="T61" fmla="*/ 217 h 220"/>
                <a:gd name="T62" fmla="*/ 18 w 95"/>
                <a:gd name="T63" fmla="*/ 219 h 220"/>
                <a:gd name="T64" fmla="*/ 8 w 95"/>
                <a:gd name="T65" fmla="*/ 217 h 220"/>
                <a:gd name="T66" fmla="*/ 4 w 95"/>
                <a:gd name="T67" fmla="*/ 215 h 220"/>
                <a:gd name="T68" fmla="*/ 0 w 95"/>
                <a:gd name="T69" fmla="*/ 213 h 22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95"/>
                <a:gd name="T106" fmla="*/ 0 h 220"/>
                <a:gd name="T107" fmla="*/ 95 w 95"/>
                <a:gd name="T108" fmla="*/ 220 h 22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95" h="220">
                  <a:moveTo>
                    <a:pt x="69" y="0"/>
                  </a:moveTo>
                  <a:lnTo>
                    <a:pt x="73" y="0"/>
                  </a:lnTo>
                  <a:lnTo>
                    <a:pt x="75" y="2"/>
                  </a:lnTo>
                  <a:lnTo>
                    <a:pt x="77" y="2"/>
                  </a:lnTo>
                  <a:lnTo>
                    <a:pt x="77" y="4"/>
                  </a:lnTo>
                  <a:lnTo>
                    <a:pt x="81" y="8"/>
                  </a:lnTo>
                  <a:lnTo>
                    <a:pt x="81" y="10"/>
                  </a:lnTo>
                  <a:lnTo>
                    <a:pt x="83" y="10"/>
                  </a:lnTo>
                  <a:lnTo>
                    <a:pt x="83" y="12"/>
                  </a:lnTo>
                  <a:lnTo>
                    <a:pt x="85" y="14"/>
                  </a:lnTo>
                  <a:lnTo>
                    <a:pt x="85" y="17"/>
                  </a:lnTo>
                  <a:lnTo>
                    <a:pt x="87" y="19"/>
                  </a:lnTo>
                  <a:lnTo>
                    <a:pt x="87" y="21"/>
                  </a:lnTo>
                  <a:lnTo>
                    <a:pt x="89" y="23"/>
                  </a:lnTo>
                  <a:lnTo>
                    <a:pt x="89" y="27"/>
                  </a:lnTo>
                  <a:lnTo>
                    <a:pt x="91" y="29"/>
                  </a:lnTo>
                  <a:lnTo>
                    <a:pt x="91" y="33"/>
                  </a:lnTo>
                  <a:lnTo>
                    <a:pt x="92" y="35"/>
                  </a:lnTo>
                  <a:lnTo>
                    <a:pt x="92" y="48"/>
                  </a:lnTo>
                  <a:lnTo>
                    <a:pt x="94" y="50"/>
                  </a:lnTo>
                  <a:lnTo>
                    <a:pt x="94" y="81"/>
                  </a:lnTo>
                  <a:lnTo>
                    <a:pt x="92" y="83"/>
                  </a:lnTo>
                  <a:lnTo>
                    <a:pt x="92" y="96"/>
                  </a:lnTo>
                  <a:lnTo>
                    <a:pt x="91" y="98"/>
                  </a:lnTo>
                  <a:lnTo>
                    <a:pt x="91" y="104"/>
                  </a:lnTo>
                  <a:lnTo>
                    <a:pt x="89" y="107"/>
                  </a:lnTo>
                  <a:lnTo>
                    <a:pt x="89" y="109"/>
                  </a:lnTo>
                  <a:lnTo>
                    <a:pt x="87" y="113"/>
                  </a:lnTo>
                  <a:lnTo>
                    <a:pt x="87" y="115"/>
                  </a:lnTo>
                  <a:lnTo>
                    <a:pt x="85" y="119"/>
                  </a:lnTo>
                  <a:lnTo>
                    <a:pt x="85" y="127"/>
                  </a:lnTo>
                  <a:lnTo>
                    <a:pt x="83" y="128"/>
                  </a:lnTo>
                  <a:lnTo>
                    <a:pt x="83" y="130"/>
                  </a:lnTo>
                  <a:lnTo>
                    <a:pt x="81" y="134"/>
                  </a:lnTo>
                  <a:lnTo>
                    <a:pt x="81" y="136"/>
                  </a:lnTo>
                  <a:lnTo>
                    <a:pt x="79" y="140"/>
                  </a:lnTo>
                  <a:lnTo>
                    <a:pt x="79" y="146"/>
                  </a:lnTo>
                  <a:lnTo>
                    <a:pt x="77" y="148"/>
                  </a:lnTo>
                  <a:lnTo>
                    <a:pt x="75" y="151"/>
                  </a:lnTo>
                  <a:lnTo>
                    <a:pt x="75" y="153"/>
                  </a:lnTo>
                  <a:lnTo>
                    <a:pt x="73" y="155"/>
                  </a:lnTo>
                  <a:lnTo>
                    <a:pt x="73" y="161"/>
                  </a:lnTo>
                  <a:lnTo>
                    <a:pt x="69" y="165"/>
                  </a:lnTo>
                  <a:lnTo>
                    <a:pt x="69" y="169"/>
                  </a:lnTo>
                  <a:lnTo>
                    <a:pt x="66" y="171"/>
                  </a:lnTo>
                  <a:lnTo>
                    <a:pt x="66" y="174"/>
                  </a:lnTo>
                  <a:lnTo>
                    <a:pt x="64" y="176"/>
                  </a:lnTo>
                  <a:lnTo>
                    <a:pt x="64" y="180"/>
                  </a:lnTo>
                  <a:lnTo>
                    <a:pt x="56" y="186"/>
                  </a:lnTo>
                  <a:lnTo>
                    <a:pt x="56" y="188"/>
                  </a:lnTo>
                  <a:lnTo>
                    <a:pt x="54" y="190"/>
                  </a:lnTo>
                  <a:lnTo>
                    <a:pt x="54" y="192"/>
                  </a:lnTo>
                  <a:lnTo>
                    <a:pt x="45" y="199"/>
                  </a:lnTo>
                  <a:lnTo>
                    <a:pt x="37" y="205"/>
                  </a:lnTo>
                  <a:lnTo>
                    <a:pt x="35" y="207"/>
                  </a:lnTo>
                  <a:lnTo>
                    <a:pt x="33" y="207"/>
                  </a:lnTo>
                  <a:lnTo>
                    <a:pt x="29" y="211"/>
                  </a:lnTo>
                  <a:lnTo>
                    <a:pt x="29" y="213"/>
                  </a:lnTo>
                  <a:lnTo>
                    <a:pt x="27" y="213"/>
                  </a:lnTo>
                  <a:lnTo>
                    <a:pt x="27" y="215"/>
                  </a:lnTo>
                  <a:lnTo>
                    <a:pt x="23" y="215"/>
                  </a:lnTo>
                  <a:lnTo>
                    <a:pt x="22" y="217"/>
                  </a:lnTo>
                  <a:lnTo>
                    <a:pt x="18" y="217"/>
                  </a:lnTo>
                  <a:lnTo>
                    <a:pt x="18" y="219"/>
                  </a:lnTo>
                  <a:lnTo>
                    <a:pt x="10" y="219"/>
                  </a:lnTo>
                  <a:lnTo>
                    <a:pt x="8" y="217"/>
                  </a:lnTo>
                  <a:lnTo>
                    <a:pt x="6" y="217"/>
                  </a:lnTo>
                  <a:lnTo>
                    <a:pt x="4" y="215"/>
                  </a:lnTo>
                  <a:lnTo>
                    <a:pt x="0" y="215"/>
                  </a:lnTo>
                  <a:lnTo>
                    <a:pt x="0" y="213"/>
                  </a:lnTo>
                </a:path>
              </a:pathLst>
            </a:custGeom>
            <a:noFill/>
            <a:ln w="12700" cap="rnd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178" name="Freeform 157"/>
            <p:cNvSpPr>
              <a:spLocks/>
            </p:cNvSpPr>
            <p:nvPr/>
          </p:nvSpPr>
          <p:spPr bwMode="auto">
            <a:xfrm>
              <a:off x="3005" y="3373"/>
              <a:ext cx="26" cy="12"/>
            </a:xfrm>
            <a:custGeom>
              <a:avLst/>
              <a:gdLst>
                <a:gd name="T0" fmla="*/ 0 w 26"/>
                <a:gd name="T1" fmla="*/ 0 h 12"/>
                <a:gd name="T2" fmla="*/ 0 w 26"/>
                <a:gd name="T3" fmla="*/ 11 h 12"/>
                <a:gd name="T4" fmla="*/ 25 w 26"/>
                <a:gd name="T5" fmla="*/ 11 h 12"/>
                <a:gd name="T6" fmla="*/ 25 w 26"/>
                <a:gd name="T7" fmla="*/ 0 h 12"/>
                <a:gd name="T8" fmla="*/ 0 w 26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12"/>
                <a:gd name="T17" fmla="*/ 26 w 26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12">
                  <a:moveTo>
                    <a:pt x="0" y="0"/>
                  </a:moveTo>
                  <a:lnTo>
                    <a:pt x="0" y="11"/>
                  </a:lnTo>
                  <a:lnTo>
                    <a:pt x="25" y="11"/>
                  </a:lnTo>
                  <a:lnTo>
                    <a:pt x="25" y="0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179" name="Line 158"/>
            <p:cNvSpPr>
              <a:spLocks noChangeShapeType="1"/>
            </p:cNvSpPr>
            <p:nvPr/>
          </p:nvSpPr>
          <p:spPr bwMode="auto">
            <a:xfrm flipH="1">
              <a:off x="2992" y="3373"/>
              <a:ext cx="51" cy="0"/>
            </a:xfrm>
            <a:prstGeom prst="line">
              <a:avLst/>
            </a:prstGeom>
            <a:noFill/>
            <a:ln w="12700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180" name="Line 159"/>
            <p:cNvSpPr>
              <a:spLocks noChangeShapeType="1"/>
            </p:cNvSpPr>
            <p:nvPr/>
          </p:nvSpPr>
          <p:spPr bwMode="auto">
            <a:xfrm flipH="1">
              <a:off x="2992" y="3348"/>
              <a:ext cx="51" cy="0"/>
            </a:xfrm>
            <a:prstGeom prst="line">
              <a:avLst/>
            </a:prstGeom>
            <a:noFill/>
            <a:ln w="12700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181" name="Freeform 160"/>
            <p:cNvSpPr>
              <a:spLocks/>
            </p:cNvSpPr>
            <p:nvPr/>
          </p:nvSpPr>
          <p:spPr bwMode="auto">
            <a:xfrm>
              <a:off x="3039" y="3348"/>
              <a:ext cx="7" cy="26"/>
            </a:xfrm>
            <a:custGeom>
              <a:avLst/>
              <a:gdLst>
                <a:gd name="T0" fmla="*/ 0 w 7"/>
                <a:gd name="T1" fmla="*/ 0 h 26"/>
                <a:gd name="T2" fmla="*/ 2 w 7"/>
                <a:gd name="T3" fmla="*/ 0 h 26"/>
                <a:gd name="T4" fmla="*/ 2 w 7"/>
                <a:gd name="T5" fmla="*/ 2 h 26"/>
                <a:gd name="T6" fmla="*/ 4 w 7"/>
                <a:gd name="T7" fmla="*/ 2 h 26"/>
                <a:gd name="T8" fmla="*/ 4 w 7"/>
                <a:gd name="T9" fmla="*/ 4 h 26"/>
                <a:gd name="T10" fmla="*/ 6 w 7"/>
                <a:gd name="T11" fmla="*/ 5 h 26"/>
                <a:gd name="T12" fmla="*/ 6 w 7"/>
                <a:gd name="T13" fmla="*/ 19 h 26"/>
                <a:gd name="T14" fmla="*/ 4 w 7"/>
                <a:gd name="T15" fmla="*/ 19 h 26"/>
                <a:gd name="T16" fmla="*/ 4 w 7"/>
                <a:gd name="T17" fmla="*/ 21 h 26"/>
                <a:gd name="T18" fmla="*/ 2 w 7"/>
                <a:gd name="T19" fmla="*/ 21 h 26"/>
                <a:gd name="T20" fmla="*/ 2 w 7"/>
                <a:gd name="T21" fmla="*/ 23 h 26"/>
                <a:gd name="T22" fmla="*/ 0 w 7"/>
                <a:gd name="T23" fmla="*/ 23 h 26"/>
                <a:gd name="T24" fmla="*/ 0 w 7"/>
                <a:gd name="T25" fmla="*/ 25 h 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"/>
                <a:gd name="T40" fmla="*/ 0 h 26"/>
                <a:gd name="T41" fmla="*/ 7 w 7"/>
                <a:gd name="T42" fmla="*/ 26 h 2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" h="26">
                  <a:moveTo>
                    <a:pt x="0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4"/>
                  </a:lnTo>
                  <a:lnTo>
                    <a:pt x="6" y="5"/>
                  </a:lnTo>
                  <a:lnTo>
                    <a:pt x="6" y="19"/>
                  </a:lnTo>
                  <a:lnTo>
                    <a:pt x="4" y="19"/>
                  </a:lnTo>
                  <a:lnTo>
                    <a:pt x="4" y="21"/>
                  </a:lnTo>
                  <a:lnTo>
                    <a:pt x="2" y="21"/>
                  </a:lnTo>
                  <a:lnTo>
                    <a:pt x="2" y="23"/>
                  </a:lnTo>
                  <a:lnTo>
                    <a:pt x="0" y="23"/>
                  </a:lnTo>
                  <a:lnTo>
                    <a:pt x="0" y="25"/>
                  </a:lnTo>
                </a:path>
              </a:pathLst>
            </a:custGeom>
            <a:noFill/>
            <a:ln w="12700" cap="rnd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182" name="Oval 161"/>
            <p:cNvSpPr>
              <a:spLocks noChangeArrowheads="1"/>
            </p:cNvSpPr>
            <p:nvPr/>
          </p:nvSpPr>
          <p:spPr bwMode="auto">
            <a:xfrm>
              <a:off x="2986" y="3352"/>
              <a:ext cx="3" cy="11"/>
            </a:xfrm>
            <a:prstGeom prst="ellipse">
              <a:avLst/>
            </a:prstGeom>
            <a:noFill/>
            <a:ln w="12700">
              <a:solidFill>
                <a:srgbClr val="FFCC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1" dirty="0"/>
            </a:p>
          </p:txBody>
        </p:sp>
        <p:sp>
          <p:nvSpPr>
            <p:cNvPr id="23183" name="Line 162"/>
            <p:cNvSpPr>
              <a:spLocks noChangeShapeType="1"/>
            </p:cNvSpPr>
            <p:nvPr/>
          </p:nvSpPr>
          <p:spPr bwMode="auto">
            <a:xfrm>
              <a:off x="3050" y="3361"/>
              <a:ext cx="1" cy="0"/>
            </a:xfrm>
            <a:prstGeom prst="line">
              <a:avLst/>
            </a:prstGeom>
            <a:noFill/>
            <a:ln w="12700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184" name="Line 163"/>
            <p:cNvSpPr>
              <a:spLocks noChangeShapeType="1"/>
            </p:cNvSpPr>
            <p:nvPr/>
          </p:nvSpPr>
          <p:spPr bwMode="auto">
            <a:xfrm>
              <a:off x="3055" y="3365"/>
              <a:ext cx="0" cy="0"/>
            </a:xfrm>
            <a:prstGeom prst="line">
              <a:avLst/>
            </a:prstGeom>
            <a:noFill/>
            <a:ln w="12700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185" name="Line 164"/>
            <p:cNvSpPr>
              <a:spLocks noChangeShapeType="1"/>
            </p:cNvSpPr>
            <p:nvPr/>
          </p:nvSpPr>
          <p:spPr bwMode="auto">
            <a:xfrm flipH="1">
              <a:off x="3042" y="3369"/>
              <a:ext cx="17" cy="0"/>
            </a:xfrm>
            <a:prstGeom prst="line">
              <a:avLst/>
            </a:prstGeom>
            <a:noFill/>
            <a:ln w="12700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186" name="Oval 165"/>
            <p:cNvSpPr>
              <a:spLocks noChangeArrowheads="1"/>
            </p:cNvSpPr>
            <p:nvPr/>
          </p:nvSpPr>
          <p:spPr bwMode="auto">
            <a:xfrm>
              <a:off x="2981" y="3355"/>
              <a:ext cx="9" cy="10"/>
            </a:xfrm>
            <a:prstGeom prst="ellipse">
              <a:avLst/>
            </a:prstGeom>
            <a:noFill/>
            <a:ln w="12700">
              <a:solidFill>
                <a:srgbClr val="FFCC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1" dirty="0"/>
            </a:p>
          </p:txBody>
        </p:sp>
        <p:sp>
          <p:nvSpPr>
            <p:cNvPr id="23187" name="Freeform 166"/>
            <p:cNvSpPr>
              <a:spLocks/>
            </p:cNvSpPr>
            <p:nvPr/>
          </p:nvSpPr>
          <p:spPr bwMode="auto">
            <a:xfrm>
              <a:off x="2972" y="3365"/>
              <a:ext cx="74" cy="32"/>
            </a:xfrm>
            <a:custGeom>
              <a:avLst/>
              <a:gdLst>
                <a:gd name="T0" fmla="*/ 14 w 74"/>
                <a:gd name="T1" fmla="*/ 0 h 32"/>
                <a:gd name="T2" fmla="*/ 12 w 74"/>
                <a:gd name="T3" fmla="*/ 0 h 32"/>
                <a:gd name="T4" fmla="*/ 12 w 74"/>
                <a:gd name="T5" fmla="*/ 2 h 32"/>
                <a:gd name="T6" fmla="*/ 8 w 74"/>
                <a:gd name="T7" fmla="*/ 2 h 32"/>
                <a:gd name="T8" fmla="*/ 8 w 74"/>
                <a:gd name="T9" fmla="*/ 4 h 32"/>
                <a:gd name="T10" fmla="*/ 4 w 74"/>
                <a:gd name="T11" fmla="*/ 4 h 32"/>
                <a:gd name="T12" fmla="*/ 4 w 74"/>
                <a:gd name="T13" fmla="*/ 6 h 32"/>
                <a:gd name="T14" fmla="*/ 2 w 74"/>
                <a:gd name="T15" fmla="*/ 6 h 32"/>
                <a:gd name="T16" fmla="*/ 2 w 74"/>
                <a:gd name="T17" fmla="*/ 8 h 32"/>
                <a:gd name="T18" fmla="*/ 0 w 74"/>
                <a:gd name="T19" fmla="*/ 8 h 32"/>
                <a:gd name="T20" fmla="*/ 0 w 74"/>
                <a:gd name="T21" fmla="*/ 11 h 32"/>
                <a:gd name="T22" fmla="*/ 4 w 74"/>
                <a:gd name="T23" fmla="*/ 13 h 32"/>
                <a:gd name="T24" fmla="*/ 6 w 74"/>
                <a:gd name="T25" fmla="*/ 15 h 32"/>
                <a:gd name="T26" fmla="*/ 8 w 74"/>
                <a:gd name="T27" fmla="*/ 15 h 32"/>
                <a:gd name="T28" fmla="*/ 10 w 74"/>
                <a:gd name="T29" fmla="*/ 17 h 32"/>
                <a:gd name="T30" fmla="*/ 12 w 74"/>
                <a:gd name="T31" fmla="*/ 17 h 32"/>
                <a:gd name="T32" fmla="*/ 12 w 74"/>
                <a:gd name="T33" fmla="*/ 19 h 32"/>
                <a:gd name="T34" fmla="*/ 15 w 74"/>
                <a:gd name="T35" fmla="*/ 19 h 32"/>
                <a:gd name="T36" fmla="*/ 17 w 74"/>
                <a:gd name="T37" fmla="*/ 21 h 32"/>
                <a:gd name="T38" fmla="*/ 23 w 74"/>
                <a:gd name="T39" fmla="*/ 21 h 32"/>
                <a:gd name="T40" fmla="*/ 25 w 74"/>
                <a:gd name="T41" fmla="*/ 23 h 32"/>
                <a:gd name="T42" fmla="*/ 29 w 74"/>
                <a:gd name="T43" fmla="*/ 23 h 32"/>
                <a:gd name="T44" fmla="*/ 31 w 74"/>
                <a:gd name="T45" fmla="*/ 25 h 32"/>
                <a:gd name="T46" fmla="*/ 35 w 74"/>
                <a:gd name="T47" fmla="*/ 25 h 32"/>
                <a:gd name="T48" fmla="*/ 37 w 74"/>
                <a:gd name="T49" fmla="*/ 27 h 32"/>
                <a:gd name="T50" fmla="*/ 40 w 74"/>
                <a:gd name="T51" fmla="*/ 27 h 32"/>
                <a:gd name="T52" fmla="*/ 40 w 74"/>
                <a:gd name="T53" fmla="*/ 29 h 32"/>
                <a:gd name="T54" fmla="*/ 50 w 74"/>
                <a:gd name="T55" fmla="*/ 29 h 32"/>
                <a:gd name="T56" fmla="*/ 52 w 74"/>
                <a:gd name="T57" fmla="*/ 31 h 32"/>
                <a:gd name="T58" fmla="*/ 71 w 74"/>
                <a:gd name="T59" fmla="*/ 31 h 32"/>
                <a:gd name="T60" fmla="*/ 73 w 74"/>
                <a:gd name="T61" fmla="*/ 29 h 3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74"/>
                <a:gd name="T94" fmla="*/ 0 h 32"/>
                <a:gd name="T95" fmla="*/ 74 w 74"/>
                <a:gd name="T96" fmla="*/ 32 h 3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74" h="32">
                  <a:moveTo>
                    <a:pt x="14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8" y="2"/>
                  </a:lnTo>
                  <a:lnTo>
                    <a:pt x="8" y="4"/>
                  </a:lnTo>
                  <a:lnTo>
                    <a:pt x="4" y="4"/>
                  </a:lnTo>
                  <a:lnTo>
                    <a:pt x="4" y="6"/>
                  </a:lnTo>
                  <a:lnTo>
                    <a:pt x="2" y="6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4" y="13"/>
                  </a:lnTo>
                  <a:lnTo>
                    <a:pt x="6" y="15"/>
                  </a:lnTo>
                  <a:lnTo>
                    <a:pt x="8" y="15"/>
                  </a:lnTo>
                  <a:lnTo>
                    <a:pt x="10" y="17"/>
                  </a:lnTo>
                  <a:lnTo>
                    <a:pt x="12" y="17"/>
                  </a:lnTo>
                  <a:lnTo>
                    <a:pt x="12" y="19"/>
                  </a:lnTo>
                  <a:lnTo>
                    <a:pt x="15" y="19"/>
                  </a:lnTo>
                  <a:lnTo>
                    <a:pt x="17" y="21"/>
                  </a:lnTo>
                  <a:lnTo>
                    <a:pt x="23" y="21"/>
                  </a:lnTo>
                  <a:lnTo>
                    <a:pt x="25" y="23"/>
                  </a:lnTo>
                  <a:lnTo>
                    <a:pt x="29" y="23"/>
                  </a:lnTo>
                  <a:lnTo>
                    <a:pt x="31" y="25"/>
                  </a:lnTo>
                  <a:lnTo>
                    <a:pt x="35" y="25"/>
                  </a:lnTo>
                  <a:lnTo>
                    <a:pt x="37" y="27"/>
                  </a:lnTo>
                  <a:lnTo>
                    <a:pt x="40" y="27"/>
                  </a:lnTo>
                  <a:lnTo>
                    <a:pt x="40" y="29"/>
                  </a:lnTo>
                  <a:lnTo>
                    <a:pt x="50" y="29"/>
                  </a:lnTo>
                  <a:lnTo>
                    <a:pt x="52" y="31"/>
                  </a:lnTo>
                  <a:lnTo>
                    <a:pt x="71" y="31"/>
                  </a:lnTo>
                  <a:lnTo>
                    <a:pt x="73" y="29"/>
                  </a:lnTo>
                </a:path>
              </a:pathLst>
            </a:custGeom>
            <a:noFill/>
            <a:ln w="12700" cap="rnd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188" name="Line 167"/>
            <p:cNvSpPr>
              <a:spLocks noChangeShapeType="1"/>
            </p:cNvSpPr>
            <p:nvPr/>
          </p:nvSpPr>
          <p:spPr bwMode="auto">
            <a:xfrm flipH="1">
              <a:off x="2996" y="3355"/>
              <a:ext cx="47" cy="0"/>
            </a:xfrm>
            <a:prstGeom prst="line">
              <a:avLst/>
            </a:prstGeom>
            <a:noFill/>
            <a:ln w="12700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189" name="Line 168"/>
            <p:cNvSpPr>
              <a:spLocks noChangeShapeType="1"/>
            </p:cNvSpPr>
            <p:nvPr/>
          </p:nvSpPr>
          <p:spPr bwMode="auto">
            <a:xfrm flipH="1">
              <a:off x="2996" y="3361"/>
              <a:ext cx="47" cy="0"/>
            </a:xfrm>
            <a:prstGeom prst="line">
              <a:avLst/>
            </a:prstGeom>
            <a:noFill/>
            <a:ln w="12700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190" name="Line 169"/>
            <p:cNvSpPr>
              <a:spLocks noChangeShapeType="1"/>
            </p:cNvSpPr>
            <p:nvPr/>
          </p:nvSpPr>
          <p:spPr bwMode="auto">
            <a:xfrm flipH="1">
              <a:off x="2996" y="3365"/>
              <a:ext cx="47" cy="0"/>
            </a:xfrm>
            <a:prstGeom prst="line">
              <a:avLst/>
            </a:prstGeom>
            <a:noFill/>
            <a:ln w="12700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191" name="Line 170"/>
            <p:cNvSpPr>
              <a:spLocks noChangeShapeType="1"/>
            </p:cNvSpPr>
            <p:nvPr/>
          </p:nvSpPr>
          <p:spPr bwMode="auto">
            <a:xfrm flipH="1">
              <a:off x="2996" y="3369"/>
              <a:ext cx="41" cy="0"/>
            </a:xfrm>
            <a:prstGeom prst="line">
              <a:avLst/>
            </a:prstGeom>
            <a:noFill/>
            <a:ln w="12700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192" name="Line 171"/>
            <p:cNvSpPr>
              <a:spLocks noChangeShapeType="1"/>
            </p:cNvSpPr>
            <p:nvPr/>
          </p:nvSpPr>
          <p:spPr bwMode="auto">
            <a:xfrm>
              <a:off x="2999" y="3374"/>
              <a:ext cx="0" cy="4"/>
            </a:xfrm>
            <a:prstGeom prst="line">
              <a:avLst/>
            </a:prstGeom>
            <a:noFill/>
            <a:ln w="12700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193" name="Freeform 172"/>
            <p:cNvSpPr>
              <a:spLocks/>
            </p:cNvSpPr>
            <p:nvPr/>
          </p:nvSpPr>
          <p:spPr bwMode="auto">
            <a:xfrm>
              <a:off x="3219" y="3422"/>
              <a:ext cx="22" cy="93"/>
            </a:xfrm>
            <a:custGeom>
              <a:avLst/>
              <a:gdLst>
                <a:gd name="T0" fmla="*/ 0 w 22"/>
                <a:gd name="T1" fmla="*/ 25 h 93"/>
                <a:gd name="T2" fmla="*/ 0 w 22"/>
                <a:gd name="T3" fmla="*/ 92 h 93"/>
                <a:gd name="T4" fmla="*/ 21 w 22"/>
                <a:gd name="T5" fmla="*/ 89 h 93"/>
                <a:gd name="T6" fmla="*/ 21 w 22"/>
                <a:gd name="T7" fmla="*/ 0 h 93"/>
                <a:gd name="T8" fmla="*/ 0 w 22"/>
                <a:gd name="T9" fmla="*/ 25 h 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93"/>
                <a:gd name="T17" fmla="*/ 22 w 22"/>
                <a:gd name="T18" fmla="*/ 93 h 9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93">
                  <a:moveTo>
                    <a:pt x="0" y="25"/>
                  </a:moveTo>
                  <a:lnTo>
                    <a:pt x="0" y="92"/>
                  </a:lnTo>
                  <a:lnTo>
                    <a:pt x="21" y="89"/>
                  </a:lnTo>
                  <a:lnTo>
                    <a:pt x="21" y="0"/>
                  </a:lnTo>
                  <a:lnTo>
                    <a:pt x="0" y="25"/>
                  </a:lnTo>
                </a:path>
              </a:pathLst>
            </a:custGeom>
            <a:noFill/>
            <a:ln w="12700" cap="rnd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194" name="Freeform 173"/>
            <p:cNvSpPr>
              <a:spLocks/>
            </p:cNvSpPr>
            <p:nvPr/>
          </p:nvSpPr>
          <p:spPr bwMode="auto">
            <a:xfrm>
              <a:off x="3231" y="3271"/>
              <a:ext cx="16" cy="22"/>
            </a:xfrm>
            <a:custGeom>
              <a:avLst/>
              <a:gdLst>
                <a:gd name="T0" fmla="*/ 0 w 16"/>
                <a:gd name="T1" fmla="*/ 6 h 22"/>
                <a:gd name="T2" fmla="*/ 0 w 16"/>
                <a:gd name="T3" fmla="*/ 0 h 22"/>
                <a:gd name="T4" fmla="*/ 13 w 16"/>
                <a:gd name="T5" fmla="*/ 0 h 22"/>
                <a:gd name="T6" fmla="*/ 13 w 16"/>
                <a:gd name="T7" fmla="*/ 2 h 22"/>
                <a:gd name="T8" fmla="*/ 15 w 16"/>
                <a:gd name="T9" fmla="*/ 4 h 22"/>
                <a:gd name="T10" fmla="*/ 15 w 16"/>
                <a:gd name="T11" fmla="*/ 19 h 22"/>
                <a:gd name="T12" fmla="*/ 13 w 16"/>
                <a:gd name="T13" fmla="*/ 21 h 22"/>
                <a:gd name="T14" fmla="*/ 2 w 16"/>
                <a:gd name="T15" fmla="*/ 21 h 22"/>
                <a:gd name="T16" fmla="*/ 2 w 16"/>
                <a:gd name="T17" fmla="*/ 17 h 22"/>
                <a:gd name="T18" fmla="*/ 0 w 16"/>
                <a:gd name="T19" fmla="*/ 17 h 22"/>
                <a:gd name="T20" fmla="*/ 0 w 16"/>
                <a:gd name="T21" fmla="*/ 10 h 22"/>
                <a:gd name="T22" fmla="*/ 9 w 16"/>
                <a:gd name="T23" fmla="*/ 10 h 22"/>
                <a:gd name="T24" fmla="*/ 9 w 16"/>
                <a:gd name="T25" fmla="*/ 14 h 22"/>
                <a:gd name="T26" fmla="*/ 6 w 16"/>
                <a:gd name="T27" fmla="*/ 14 h 22"/>
                <a:gd name="T28" fmla="*/ 6 w 16"/>
                <a:gd name="T29" fmla="*/ 17 h 22"/>
                <a:gd name="T30" fmla="*/ 13 w 16"/>
                <a:gd name="T31" fmla="*/ 17 h 22"/>
                <a:gd name="T32" fmla="*/ 13 w 16"/>
                <a:gd name="T33" fmla="*/ 6 h 22"/>
                <a:gd name="T34" fmla="*/ 0 w 16"/>
                <a:gd name="T35" fmla="*/ 6 h 2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6"/>
                <a:gd name="T55" fmla="*/ 0 h 22"/>
                <a:gd name="T56" fmla="*/ 16 w 16"/>
                <a:gd name="T57" fmla="*/ 22 h 2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6" h="22">
                  <a:moveTo>
                    <a:pt x="0" y="6"/>
                  </a:moveTo>
                  <a:lnTo>
                    <a:pt x="0" y="0"/>
                  </a:lnTo>
                  <a:lnTo>
                    <a:pt x="13" y="0"/>
                  </a:lnTo>
                  <a:lnTo>
                    <a:pt x="13" y="2"/>
                  </a:lnTo>
                  <a:lnTo>
                    <a:pt x="15" y="4"/>
                  </a:lnTo>
                  <a:lnTo>
                    <a:pt x="15" y="19"/>
                  </a:lnTo>
                  <a:lnTo>
                    <a:pt x="13" y="21"/>
                  </a:lnTo>
                  <a:lnTo>
                    <a:pt x="2" y="21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9" y="14"/>
                  </a:lnTo>
                  <a:lnTo>
                    <a:pt x="6" y="14"/>
                  </a:lnTo>
                  <a:lnTo>
                    <a:pt x="6" y="17"/>
                  </a:lnTo>
                  <a:lnTo>
                    <a:pt x="13" y="17"/>
                  </a:lnTo>
                  <a:lnTo>
                    <a:pt x="13" y="6"/>
                  </a:lnTo>
                  <a:lnTo>
                    <a:pt x="0" y="6"/>
                  </a:lnTo>
                </a:path>
              </a:pathLst>
            </a:custGeom>
            <a:noFill/>
            <a:ln w="12700" cap="rnd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195" name="Line 174"/>
            <p:cNvSpPr>
              <a:spLocks noChangeShapeType="1"/>
            </p:cNvSpPr>
            <p:nvPr/>
          </p:nvSpPr>
          <p:spPr bwMode="auto">
            <a:xfrm>
              <a:off x="3000" y="3381"/>
              <a:ext cx="5" cy="3"/>
            </a:xfrm>
            <a:prstGeom prst="line">
              <a:avLst/>
            </a:prstGeom>
            <a:noFill/>
            <a:ln w="12700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196" name="Line 175"/>
            <p:cNvSpPr>
              <a:spLocks noChangeShapeType="1"/>
            </p:cNvSpPr>
            <p:nvPr/>
          </p:nvSpPr>
          <p:spPr bwMode="auto">
            <a:xfrm>
              <a:off x="3167" y="3462"/>
              <a:ext cx="3" cy="1"/>
            </a:xfrm>
            <a:prstGeom prst="line">
              <a:avLst/>
            </a:prstGeom>
            <a:noFill/>
            <a:ln w="12700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197" name="Line 176"/>
            <p:cNvSpPr>
              <a:spLocks noChangeShapeType="1"/>
            </p:cNvSpPr>
            <p:nvPr/>
          </p:nvSpPr>
          <p:spPr bwMode="auto">
            <a:xfrm flipH="1">
              <a:off x="3027" y="3376"/>
              <a:ext cx="9" cy="0"/>
            </a:xfrm>
            <a:prstGeom prst="line">
              <a:avLst/>
            </a:prstGeom>
            <a:noFill/>
            <a:ln w="12700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198" name="Freeform 177"/>
            <p:cNvSpPr>
              <a:spLocks/>
            </p:cNvSpPr>
            <p:nvPr/>
          </p:nvSpPr>
          <p:spPr bwMode="auto">
            <a:xfrm>
              <a:off x="3160" y="3518"/>
              <a:ext cx="135" cy="26"/>
            </a:xfrm>
            <a:custGeom>
              <a:avLst/>
              <a:gdLst>
                <a:gd name="T0" fmla="*/ 134 w 135"/>
                <a:gd name="T1" fmla="*/ 2 h 26"/>
                <a:gd name="T2" fmla="*/ 134 w 135"/>
                <a:gd name="T3" fmla="*/ 8 h 26"/>
                <a:gd name="T4" fmla="*/ 132 w 135"/>
                <a:gd name="T5" fmla="*/ 8 h 26"/>
                <a:gd name="T6" fmla="*/ 132 w 135"/>
                <a:gd name="T7" fmla="*/ 10 h 26"/>
                <a:gd name="T8" fmla="*/ 130 w 135"/>
                <a:gd name="T9" fmla="*/ 12 h 26"/>
                <a:gd name="T10" fmla="*/ 126 w 135"/>
                <a:gd name="T11" fmla="*/ 12 h 26"/>
                <a:gd name="T12" fmla="*/ 126 w 135"/>
                <a:gd name="T13" fmla="*/ 14 h 26"/>
                <a:gd name="T14" fmla="*/ 125 w 135"/>
                <a:gd name="T15" fmla="*/ 14 h 26"/>
                <a:gd name="T16" fmla="*/ 125 w 135"/>
                <a:gd name="T17" fmla="*/ 16 h 26"/>
                <a:gd name="T18" fmla="*/ 119 w 135"/>
                <a:gd name="T19" fmla="*/ 16 h 26"/>
                <a:gd name="T20" fmla="*/ 119 w 135"/>
                <a:gd name="T21" fmla="*/ 17 h 26"/>
                <a:gd name="T22" fmla="*/ 117 w 135"/>
                <a:gd name="T23" fmla="*/ 17 h 26"/>
                <a:gd name="T24" fmla="*/ 115 w 135"/>
                <a:gd name="T25" fmla="*/ 19 h 26"/>
                <a:gd name="T26" fmla="*/ 113 w 135"/>
                <a:gd name="T27" fmla="*/ 19 h 26"/>
                <a:gd name="T28" fmla="*/ 113 w 135"/>
                <a:gd name="T29" fmla="*/ 21 h 26"/>
                <a:gd name="T30" fmla="*/ 105 w 135"/>
                <a:gd name="T31" fmla="*/ 21 h 26"/>
                <a:gd name="T32" fmla="*/ 105 w 135"/>
                <a:gd name="T33" fmla="*/ 23 h 26"/>
                <a:gd name="T34" fmla="*/ 84 w 135"/>
                <a:gd name="T35" fmla="*/ 23 h 26"/>
                <a:gd name="T36" fmla="*/ 84 w 135"/>
                <a:gd name="T37" fmla="*/ 25 h 26"/>
                <a:gd name="T38" fmla="*/ 52 w 135"/>
                <a:gd name="T39" fmla="*/ 25 h 26"/>
                <a:gd name="T40" fmla="*/ 50 w 135"/>
                <a:gd name="T41" fmla="*/ 23 h 26"/>
                <a:gd name="T42" fmla="*/ 25 w 135"/>
                <a:gd name="T43" fmla="*/ 23 h 26"/>
                <a:gd name="T44" fmla="*/ 25 w 135"/>
                <a:gd name="T45" fmla="*/ 21 h 26"/>
                <a:gd name="T46" fmla="*/ 19 w 135"/>
                <a:gd name="T47" fmla="*/ 21 h 26"/>
                <a:gd name="T48" fmla="*/ 19 w 135"/>
                <a:gd name="T49" fmla="*/ 19 h 26"/>
                <a:gd name="T50" fmla="*/ 15 w 135"/>
                <a:gd name="T51" fmla="*/ 19 h 26"/>
                <a:gd name="T52" fmla="*/ 15 w 135"/>
                <a:gd name="T53" fmla="*/ 17 h 26"/>
                <a:gd name="T54" fmla="*/ 11 w 135"/>
                <a:gd name="T55" fmla="*/ 17 h 26"/>
                <a:gd name="T56" fmla="*/ 11 w 135"/>
                <a:gd name="T57" fmla="*/ 16 h 26"/>
                <a:gd name="T58" fmla="*/ 10 w 135"/>
                <a:gd name="T59" fmla="*/ 16 h 26"/>
                <a:gd name="T60" fmla="*/ 4 w 135"/>
                <a:gd name="T61" fmla="*/ 10 h 26"/>
                <a:gd name="T62" fmla="*/ 4 w 135"/>
                <a:gd name="T63" fmla="*/ 8 h 26"/>
                <a:gd name="T64" fmla="*/ 2 w 135"/>
                <a:gd name="T65" fmla="*/ 8 h 26"/>
                <a:gd name="T66" fmla="*/ 2 w 135"/>
                <a:gd name="T67" fmla="*/ 2 h 26"/>
                <a:gd name="T68" fmla="*/ 0 w 135"/>
                <a:gd name="T69" fmla="*/ 2 h 26"/>
                <a:gd name="T70" fmla="*/ 0 w 135"/>
                <a:gd name="T71" fmla="*/ 0 h 2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35"/>
                <a:gd name="T109" fmla="*/ 0 h 26"/>
                <a:gd name="T110" fmla="*/ 135 w 135"/>
                <a:gd name="T111" fmla="*/ 26 h 2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35" h="26">
                  <a:moveTo>
                    <a:pt x="134" y="2"/>
                  </a:moveTo>
                  <a:lnTo>
                    <a:pt x="134" y="8"/>
                  </a:lnTo>
                  <a:lnTo>
                    <a:pt x="132" y="8"/>
                  </a:lnTo>
                  <a:lnTo>
                    <a:pt x="132" y="10"/>
                  </a:lnTo>
                  <a:lnTo>
                    <a:pt x="130" y="12"/>
                  </a:lnTo>
                  <a:lnTo>
                    <a:pt x="126" y="12"/>
                  </a:lnTo>
                  <a:lnTo>
                    <a:pt x="126" y="14"/>
                  </a:lnTo>
                  <a:lnTo>
                    <a:pt x="125" y="14"/>
                  </a:lnTo>
                  <a:lnTo>
                    <a:pt x="125" y="16"/>
                  </a:lnTo>
                  <a:lnTo>
                    <a:pt x="119" y="16"/>
                  </a:lnTo>
                  <a:lnTo>
                    <a:pt x="119" y="17"/>
                  </a:lnTo>
                  <a:lnTo>
                    <a:pt x="117" y="17"/>
                  </a:lnTo>
                  <a:lnTo>
                    <a:pt x="115" y="19"/>
                  </a:lnTo>
                  <a:lnTo>
                    <a:pt x="113" y="19"/>
                  </a:lnTo>
                  <a:lnTo>
                    <a:pt x="113" y="21"/>
                  </a:lnTo>
                  <a:lnTo>
                    <a:pt x="105" y="21"/>
                  </a:lnTo>
                  <a:lnTo>
                    <a:pt x="105" y="23"/>
                  </a:lnTo>
                  <a:lnTo>
                    <a:pt x="84" y="23"/>
                  </a:lnTo>
                  <a:lnTo>
                    <a:pt x="84" y="25"/>
                  </a:lnTo>
                  <a:lnTo>
                    <a:pt x="52" y="25"/>
                  </a:lnTo>
                  <a:lnTo>
                    <a:pt x="50" y="23"/>
                  </a:lnTo>
                  <a:lnTo>
                    <a:pt x="25" y="23"/>
                  </a:lnTo>
                  <a:lnTo>
                    <a:pt x="25" y="21"/>
                  </a:lnTo>
                  <a:lnTo>
                    <a:pt x="19" y="21"/>
                  </a:lnTo>
                  <a:lnTo>
                    <a:pt x="19" y="19"/>
                  </a:lnTo>
                  <a:lnTo>
                    <a:pt x="15" y="19"/>
                  </a:lnTo>
                  <a:lnTo>
                    <a:pt x="15" y="17"/>
                  </a:lnTo>
                  <a:lnTo>
                    <a:pt x="11" y="17"/>
                  </a:lnTo>
                  <a:lnTo>
                    <a:pt x="11" y="16"/>
                  </a:lnTo>
                  <a:lnTo>
                    <a:pt x="10" y="16"/>
                  </a:lnTo>
                  <a:lnTo>
                    <a:pt x="4" y="10"/>
                  </a:lnTo>
                  <a:lnTo>
                    <a:pt x="4" y="8"/>
                  </a:lnTo>
                  <a:lnTo>
                    <a:pt x="2" y="8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199" name="Freeform 178"/>
            <p:cNvSpPr>
              <a:spLocks/>
            </p:cNvSpPr>
            <p:nvPr/>
          </p:nvSpPr>
          <p:spPr bwMode="auto">
            <a:xfrm>
              <a:off x="3196" y="3265"/>
              <a:ext cx="44" cy="47"/>
            </a:xfrm>
            <a:custGeom>
              <a:avLst/>
              <a:gdLst>
                <a:gd name="T0" fmla="*/ 0 w 44"/>
                <a:gd name="T1" fmla="*/ 41 h 47"/>
                <a:gd name="T2" fmla="*/ 0 w 44"/>
                <a:gd name="T3" fmla="*/ 44 h 47"/>
                <a:gd name="T4" fmla="*/ 2 w 44"/>
                <a:gd name="T5" fmla="*/ 44 h 47"/>
                <a:gd name="T6" fmla="*/ 0 w 44"/>
                <a:gd name="T7" fmla="*/ 44 h 47"/>
                <a:gd name="T8" fmla="*/ 2 w 44"/>
                <a:gd name="T9" fmla="*/ 44 h 47"/>
                <a:gd name="T10" fmla="*/ 0 w 44"/>
                <a:gd name="T11" fmla="*/ 46 h 47"/>
                <a:gd name="T12" fmla="*/ 2 w 44"/>
                <a:gd name="T13" fmla="*/ 44 h 47"/>
                <a:gd name="T14" fmla="*/ 4 w 44"/>
                <a:gd name="T15" fmla="*/ 46 h 47"/>
                <a:gd name="T16" fmla="*/ 4 w 44"/>
                <a:gd name="T17" fmla="*/ 44 h 47"/>
                <a:gd name="T18" fmla="*/ 6 w 44"/>
                <a:gd name="T19" fmla="*/ 44 h 47"/>
                <a:gd name="T20" fmla="*/ 35 w 44"/>
                <a:gd name="T21" fmla="*/ 25 h 47"/>
                <a:gd name="T22" fmla="*/ 39 w 44"/>
                <a:gd name="T23" fmla="*/ 23 h 47"/>
                <a:gd name="T24" fmla="*/ 41 w 44"/>
                <a:gd name="T25" fmla="*/ 21 h 47"/>
                <a:gd name="T26" fmla="*/ 39 w 44"/>
                <a:gd name="T27" fmla="*/ 20 h 47"/>
                <a:gd name="T28" fmla="*/ 41 w 44"/>
                <a:gd name="T29" fmla="*/ 20 h 47"/>
                <a:gd name="T30" fmla="*/ 41 w 44"/>
                <a:gd name="T31" fmla="*/ 2 h 47"/>
                <a:gd name="T32" fmla="*/ 43 w 44"/>
                <a:gd name="T33" fmla="*/ 2 h 47"/>
                <a:gd name="T34" fmla="*/ 41 w 44"/>
                <a:gd name="T35" fmla="*/ 2 h 47"/>
                <a:gd name="T36" fmla="*/ 39 w 44"/>
                <a:gd name="T37" fmla="*/ 0 h 47"/>
                <a:gd name="T38" fmla="*/ 37 w 44"/>
                <a:gd name="T39" fmla="*/ 0 h 47"/>
                <a:gd name="T40" fmla="*/ 4 w 44"/>
                <a:gd name="T41" fmla="*/ 20 h 47"/>
                <a:gd name="T42" fmla="*/ 2 w 44"/>
                <a:gd name="T43" fmla="*/ 20 h 47"/>
                <a:gd name="T44" fmla="*/ 2 w 44"/>
                <a:gd name="T45" fmla="*/ 23 h 47"/>
                <a:gd name="T46" fmla="*/ 2 w 44"/>
                <a:gd name="T47" fmla="*/ 20 h 47"/>
                <a:gd name="T48" fmla="*/ 2 w 44"/>
                <a:gd name="T49" fmla="*/ 27 h 47"/>
                <a:gd name="T50" fmla="*/ 2 w 44"/>
                <a:gd name="T51" fmla="*/ 25 h 47"/>
                <a:gd name="T52" fmla="*/ 0 w 44"/>
                <a:gd name="T53" fmla="*/ 27 h 47"/>
                <a:gd name="T54" fmla="*/ 0 w 44"/>
                <a:gd name="T55" fmla="*/ 44 h 47"/>
                <a:gd name="T56" fmla="*/ 0 w 44"/>
                <a:gd name="T57" fmla="*/ 41 h 4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4"/>
                <a:gd name="T88" fmla="*/ 0 h 47"/>
                <a:gd name="T89" fmla="*/ 44 w 44"/>
                <a:gd name="T90" fmla="*/ 47 h 4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4" h="47">
                  <a:moveTo>
                    <a:pt x="0" y="41"/>
                  </a:moveTo>
                  <a:lnTo>
                    <a:pt x="0" y="44"/>
                  </a:lnTo>
                  <a:lnTo>
                    <a:pt x="2" y="44"/>
                  </a:lnTo>
                  <a:lnTo>
                    <a:pt x="0" y="44"/>
                  </a:lnTo>
                  <a:lnTo>
                    <a:pt x="2" y="44"/>
                  </a:lnTo>
                  <a:lnTo>
                    <a:pt x="0" y="46"/>
                  </a:lnTo>
                  <a:lnTo>
                    <a:pt x="2" y="44"/>
                  </a:lnTo>
                  <a:lnTo>
                    <a:pt x="4" y="46"/>
                  </a:lnTo>
                  <a:lnTo>
                    <a:pt x="4" y="44"/>
                  </a:lnTo>
                  <a:lnTo>
                    <a:pt x="6" y="44"/>
                  </a:lnTo>
                  <a:lnTo>
                    <a:pt x="35" y="25"/>
                  </a:lnTo>
                  <a:lnTo>
                    <a:pt x="39" y="23"/>
                  </a:lnTo>
                  <a:lnTo>
                    <a:pt x="41" y="21"/>
                  </a:lnTo>
                  <a:lnTo>
                    <a:pt x="39" y="20"/>
                  </a:lnTo>
                  <a:lnTo>
                    <a:pt x="41" y="20"/>
                  </a:lnTo>
                  <a:lnTo>
                    <a:pt x="41" y="2"/>
                  </a:lnTo>
                  <a:lnTo>
                    <a:pt x="43" y="2"/>
                  </a:lnTo>
                  <a:lnTo>
                    <a:pt x="41" y="2"/>
                  </a:lnTo>
                  <a:lnTo>
                    <a:pt x="39" y="0"/>
                  </a:lnTo>
                  <a:lnTo>
                    <a:pt x="37" y="0"/>
                  </a:lnTo>
                  <a:lnTo>
                    <a:pt x="4" y="20"/>
                  </a:lnTo>
                  <a:lnTo>
                    <a:pt x="2" y="20"/>
                  </a:lnTo>
                  <a:lnTo>
                    <a:pt x="2" y="23"/>
                  </a:lnTo>
                  <a:lnTo>
                    <a:pt x="2" y="20"/>
                  </a:lnTo>
                  <a:lnTo>
                    <a:pt x="2" y="27"/>
                  </a:lnTo>
                  <a:lnTo>
                    <a:pt x="2" y="25"/>
                  </a:lnTo>
                  <a:lnTo>
                    <a:pt x="0" y="27"/>
                  </a:lnTo>
                  <a:lnTo>
                    <a:pt x="0" y="44"/>
                  </a:lnTo>
                  <a:lnTo>
                    <a:pt x="0" y="41"/>
                  </a:lnTo>
                </a:path>
              </a:pathLst>
            </a:custGeom>
            <a:noFill/>
            <a:ln w="12700" cap="rnd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200" name="Freeform 179"/>
            <p:cNvSpPr>
              <a:spLocks/>
            </p:cNvSpPr>
            <p:nvPr/>
          </p:nvSpPr>
          <p:spPr bwMode="auto">
            <a:xfrm>
              <a:off x="3200" y="3283"/>
              <a:ext cx="13" cy="26"/>
            </a:xfrm>
            <a:custGeom>
              <a:avLst/>
              <a:gdLst>
                <a:gd name="T0" fmla="*/ 10 w 13"/>
                <a:gd name="T1" fmla="*/ 3 h 26"/>
                <a:gd name="T2" fmla="*/ 8 w 13"/>
                <a:gd name="T3" fmla="*/ 2 h 26"/>
                <a:gd name="T4" fmla="*/ 8 w 13"/>
                <a:gd name="T5" fmla="*/ 0 h 26"/>
                <a:gd name="T6" fmla="*/ 0 w 13"/>
                <a:gd name="T7" fmla="*/ 5 h 26"/>
                <a:gd name="T8" fmla="*/ 0 w 13"/>
                <a:gd name="T9" fmla="*/ 3 h 26"/>
                <a:gd name="T10" fmla="*/ 2 w 13"/>
                <a:gd name="T11" fmla="*/ 5 h 26"/>
                <a:gd name="T12" fmla="*/ 0 w 13"/>
                <a:gd name="T13" fmla="*/ 7 h 26"/>
                <a:gd name="T14" fmla="*/ 2 w 13"/>
                <a:gd name="T15" fmla="*/ 9 h 26"/>
                <a:gd name="T16" fmla="*/ 0 w 13"/>
                <a:gd name="T17" fmla="*/ 9 h 26"/>
                <a:gd name="T18" fmla="*/ 0 w 13"/>
                <a:gd name="T19" fmla="*/ 7 h 26"/>
                <a:gd name="T20" fmla="*/ 0 w 13"/>
                <a:gd name="T21" fmla="*/ 23 h 26"/>
                <a:gd name="T22" fmla="*/ 2 w 13"/>
                <a:gd name="T23" fmla="*/ 25 h 26"/>
                <a:gd name="T24" fmla="*/ 2 w 13"/>
                <a:gd name="T25" fmla="*/ 23 h 26"/>
                <a:gd name="T26" fmla="*/ 4 w 13"/>
                <a:gd name="T27" fmla="*/ 23 h 26"/>
                <a:gd name="T28" fmla="*/ 8 w 13"/>
                <a:gd name="T29" fmla="*/ 19 h 26"/>
                <a:gd name="T30" fmla="*/ 12 w 13"/>
                <a:gd name="T31" fmla="*/ 19 h 26"/>
                <a:gd name="T32" fmla="*/ 10 w 13"/>
                <a:gd name="T33" fmla="*/ 17 h 26"/>
                <a:gd name="T34" fmla="*/ 12 w 13"/>
                <a:gd name="T35" fmla="*/ 17 h 26"/>
                <a:gd name="T36" fmla="*/ 10 w 13"/>
                <a:gd name="T37" fmla="*/ 17 h 26"/>
                <a:gd name="T38" fmla="*/ 12 w 13"/>
                <a:gd name="T39" fmla="*/ 13 h 26"/>
                <a:gd name="T40" fmla="*/ 12 w 13"/>
                <a:gd name="T41" fmla="*/ 9 h 26"/>
                <a:gd name="T42" fmla="*/ 4 w 13"/>
                <a:gd name="T43" fmla="*/ 9 h 26"/>
                <a:gd name="T44" fmla="*/ 6 w 13"/>
                <a:gd name="T45" fmla="*/ 11 h 26"/>
                <a:gd name="T46" fmla="*/ 4 w 13"/>
                <a:gd name="T47" fmla="*/ 15 h 26"/>
                <a:gd name="T48" fmla="*/ 8 w 13"/>
                <a:gd name="T49" fmla="*/ 13 h 26"/>
                <a:gd name="T50" fmla="*/ 8 w 13"/>
                <a:gd name="T51" fmla="*/ 15 h 26"/>
                <a:gd name="T52" fmla="*/ 6 w 13"/>
                <a:gd name="T53" fmla="*/ 19 h 26"/>
                <a:gd name="T54" fmla="*/ 8 w 13"/>
                <a:gd name="T55" fmla="*/ 17 h 26"/>
                <a:gd name="T56" fmla="*/ 8 w 13"/>
                <a:gd name="T57" fmla="*/ 19 h 26"/>
                <a:gd name="T58" fmla="*/ 4 w 13"/>
                <a:gd name="T59" fmla="*/ 19 h 26"/>
                <a:gd name="T60" fmla="*/ 4 w 13"/>
                <a:gd name="T61" fmla="*/ 5 h 26"/>
                <a:gd name="T62" fmla="*/ 4 w 13"/>
                <a:gd name="T63" fmla="*/ 9 h 26"/>
                <a:gd name="T64" fmla="*/ 4 w 13"/>
                <a:gd name="T65" fmla="*/ 5 h 26"/>
                <a:gd name="T66" fmla="*/ 6 w 13"/>
                <a:gd name="T67" fmla="*/ 7 h 26"/>
                <a:gd name="T68" fmla="*/ 12 w 13"/>
                <a:gd name="T69" fmla="*/ 5 h 26"/>
                <a:gd name="T70" fmla="*/ 10 w 13"/>
                <a:gd name="T71" fmla="*/ 3 h 2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3"/>
                <a:gd name="T109" fmla="*/ 0 h 26"/>
                <a:gd name="T110" fmla="*/ 13 w 13"/>
                <a:gd name="T111" fmla="*/ 26 h 2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3" h="26">
                  <a:moveTo>
                    <a:pt x="10" y="3"/>
                  </a:moveTo>
                  <a:lnTo>
                    <a:pt x="8" y="2"/>
                  </a:lnTo>
                  <a:lnTo>
                    <a:pt x="8" y="0"/>
                  </a:lnTo>
                  <a:lnTo>
                    <a:pt x="0" y="5"/>
                  </a:lnTo>
                  <a:lnTo>
                    <a:pt x="0" y="3"/>
                  </a:lnTo>
                  <a:lnTo>
                    <a:pt x="2" y="5"/>
                  </a:lnTo>
                  <a:lnTo>
                    <a:pt x="0" y="7"/>
                  </a:lnTo>
                  <a:lnTo>
                    <a:pt x="2" y="9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23"/>
                  </a:lnTo>
                  <a:lnTo>
                    <a:pt x="2" y="25"/>
                  </a:lnTo>
                  <a:lnTo>
                    <a:pt x="2" y="23"/>
                  </a:lnTo>
                  <a:lnTo>
                    <a:pt x="4" y="23"/>
                  </a:lnTo>
                  <a:lnTo>
                    <a:pt x="8" y="19"/>
                  </a:lnTo>
                  <a:lnTo>
                    <a:pt x="12" y="19"/>
                  </a:lnTo>
                  <a:lnTo>
                    <a:pt x="10" y="17"/>
                  </a:lnTo>
                  <a:lnTo>
                    <a:pt x="12" y="17"/>
                  </a:lnTo>
                  <a:lnTo>
                    <a:pt x="10" y="17"/>
                  </a:lnTo>
                  <a:lnTo>
                    <a:pt x="12" y="13"/>
                  </a:lnTo>
                  <a:lnTo>
                    <a:pt x="12" y="9"/>
                  </a:lnTo>
                  <a:lnTo>
                    <a:pt x="4" y="9"/>
                  </a:lnTo>
                  <a:lnTo>
                    <a:pt x="6" y="11"/>
                  </a:lnTo>
                  <a:lnTo>
                    <a:pt x="4" y="15"/>
                  </a:lnTo>
                  <a:lnTo>
                    <a:pt x="8" y="13"/>
                  </a:lnTo>
                  <a:lnTo>
                    <a:pt x="8" y="15"/>
                  </a:lnTo>
                  <a:lnTo>
                    <a:pt x="6" y="19"/>
                  </a:lnTo>
                  <a:lnTo>
                    <a:pt x="8" y="17"/>
                  </a:lnTo>
                  <a:lnTo>
                    <a:pt x="8" y="19"/>
                  </a:lnTo>
                  <a:lnTo>
                    <a:pt x="4" y="19"/>
                  </a:lnTo>
                  <a:lnTo>
                    <a:pt x="4" y="5"/>
                  </a:lnTo>
                  <a:lnTo>
                    <a:pt x="4" y="9"/>
                  </a:lnTo>
                  <a:lnTo>
                    <a:pt x="4" y="5"/>
                  </a:lnTo>
                  <a:lnTo>
                    <a:pt x="6" y="7"/>
                  </a:lnTo>
                  <a:lnTo>
                    <a:pt x="12" y="5"/>
                  </a:lnTo>
                  <a:lnTo>
                    <a:pt x="10" y="3"/>
                  </a:lnTo>
                </a:path>
              </a:pathLst>
            </a:custGeom>
            <a:noFill/>
            <a:ln w="12700" cap="rnd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201" name="Freeform 180"/>
            <p:cNvSpPr>
              <a:spLocks/>
            </p:cNvSpPr>
            <p:nvPr/>
          </p:nvSpPr>
          <p:spPr bwMode="auto">
            <a:xfrm>
              <a:off x="3212" y="3275"/>
              <a:ext cx="14" cy="26"/>
            </a:xfrm>
            <a:custGeom>
              <a:avLst/>
              <a:gdLst>
                <a:gd name="T0" fmla="*/ 7 w 14"/>
                <a:gd name="T1" fmla="*/ 21 h 26"/>
                <a:gd name="T2" fmla="*/ 4 w 14"/>
                <a:gd name="T3" fmla="*/ 23 h 26"/>
                <a:gd name="T4" fmla="*/ 4 w 14"/>
                <a:gd name="T5" fmla="*/ 25 h 26"/>
                <a:gd name="T6" fmla="*/ 5 w 14"/>
                <a:gd name="T7" fmla="*/ 10 h 26"/>
                <a:gd name="T8" fmla="*/ 4 w 14"/>
                <a:gd name="T9" fmla="*/ 8 h 26"/>
                <a:gd name="T10" fmla="*/ 5 w 14"/>
                <a:gd name="T11" fmla="*/ 10 h 26"/>
                <a:gd name="T12" fmla="*/ 0 w 14"/>
                <a:gd name="T13" fmla="*/ 10 h 26"/>
                <a:gd name="T14" fmla="*/ 2 w 14"/>
                <a:gd name="T15" fmla="*/ 8 h 26"/>
                <a:gd name="T16" fmla="*/ 0 w 14"/>
                <a:gd name="T17" fmla="*/ 10 h 26"/>
                <a:gd name="T18" fmla="*/ 2 w 14"/>
                <a:gd name="T19" fmla="*/ 8 h 26"/>
                <a:gd name="T20" fmla="*/ 11 w 14"/>
                <a:gd name="T21" fmla="*/ 0 h 26"/>
                <a:gd name="T22" fmla="*/ 13 w 14"/>
                <a:gd name="T23" fmla="*/ 2 h 26"/>
                <a:gd name="T24" fmla="*/ 11 w 14"/>
                <a:gd name="T25" fmla="*/ 2 h 26"/>
                <a:gd name="T26" fmla="*/ 13 w 14"/>
                <a:gd name="T27" fmla="*/ 2 h 26"/>
                <a:gd name="T28" fmla="*/ 7 w 14"/>
                <a:gd name="T29" fmla="*/ 6 h 26"/>
                <a:gd name="T30" fmla="*/ 9 w 14"/>
                <a:gd name="T31" fmla="*/ 8 h 26"/>
                <a:gd name="T32" fmla="*/ 9 w 14"/>
                <a:gd name="T33" fmla="*/ 23 h 26"/>
                <a:gd name="T34" fmla="*/ 7 w 14"/>
                <a:gd name="T35" fmla="*/ 21 h 26"/>
                <a:gd name="T36" fmla="*/ 7 w 14"/>
                <a:gd name="T37" fmla="*/ 23 h 26"/>
                <a:gd name="T38" fmla="*/ 7 w 14"/>
                <a:gd name="T39" fmla="*/ 21 h 2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"/>
                <a:gd name="T61" fmla="*/ 0 h 26"/>
                <a:gd name="T62" fmla="*/ 14 w 14"/>
                <a:gd name="T63" fmla="*/ 26 h 2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" h="26">
                  <a:moveTo>
                    <a:pt x="7" y="21"/>
                  </a:moveTo>
                  <a:lnTo>
                    <a:pt x="4" y="23"/>
                  </a:lnTo>
                  <a:lnTo>
                    <a:pt x="4" y="25"/>
                  </a:lnTo>
                  <a:lnTo>
                    <a:pt x="5" y="10"/>
                  </a:lnTo>
                  <a:lnTo>
                    <a:pt x="4" y="8"/>
                  </a:lnTo>
                  <a:lnTo>
                    <a:pt x="5" y="10"/>
                  </a:lnTo>
                  <a:lnTo>
                    <a:pt x="0" y="10"/>
                  </a:lnTo>
                  <a:lnTo>
                    <a:pt x="2" y="8"/>
                  </a:lnTo>
                  <a:lnTo>
                    <a:pt x="0" y="10"/>
                  </a:lnTo>
                  <a:lnTo>
                    <a:pt x="2" y="8"/>
                  </a:lnTo>
                  <a:lnTo>
                    <a:pt x="11" y="0"/>
                  </a:lnTo>
                  <a:lnTo>
                    <a:pt x="13" y="2"/>
                  </a:lnTo>
                  <a:lnTo>
                    <a:pt x="11" y="2"/>
                  </a:lnTo>
                  <a:lnTo>
                    <a:pt x="13" y="2"/>
                  </a:lnTo>
                  <a:lnTo>
                    <a:pt x="7" y="6"/>
                  </a:lnTo>
                  <a:lnTo>
                    <a:pt x="9" y="8"/>
                  </a:lnTo>
                  <a:lnTo>
                    <a:pt x="9" y="23"/>
                  </a:lnTo>
                  <a:lnTo>
                    <a:pt x="7" y="21"/>
                  </a:lnTo>
                  <a:lnTo>
                    <a:pt x="7" y="23"/>
                  </a:lnTo>
                  <a:lnTo>
                    <a:pt x="7" y="21"/>
                  </a:lnTo>
                </a:path>
              </a:pathLst>
            </a:custGeom>
            <a:noFill/>
            <a:ln w="12700" cap="rnd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202" name="Freeform 181"/>
            <p:cNvSpPr>
              <a:spLocks/>
            </p:cNvSpPr>
            <p:nvPr/>
          </p:nvSpPr>
          <p:spPr bwMode="auto">
            <a:xfrm>
              <a:off x="3225" y="3267"/>
              <a:ext cx="13" cy="26"/>
            </a:xfrm>
            <a:custGeom>
              <a:avLst/>
              <a:gdLst>
                <a:gd name="T0" fmla="*/ 8 w 13"/>
                <a:gd name="T1" fmla="*/ 21 h 26"/>
                <a:gd name="T2" fmla="*/ 10 w 13"/>
                <a:gd name="T3" fmla="*/ 21 h 26"/>
                <a:gd name="T4" fmla="*/ 8 w 13"/>
                <a:gd name="T5" fmla="*/ 19 h 26"/>
                <a:gd name="T6" fmla="*/ 10 w 13"/>
                <a:gd name="T7" fmla="*/ 18 h 26"/>
                <a:gd name="T8" fmla="*/ 2 w 13"/>
                <a:gd name="T9" fmla="*/ 21 h 26"/>
                <a:gd name="T10" fmla="*/ 0 w 13"/>
                <a:gd name="T11" fmla="*/ 21 h 26"/>
                <a:gd name="T12" fmla="*/ 2 w 13"/>
                <a:gd name="T13" fmla="*/ 21 h 26"/>
                <a:gd name="T14" fmla="*/ 2 w 13"/>
                <a:gd name="T15" fmla="*/ 18 h 26"/>
                <a:gd name="T16" fmla="*/ 10 w 13"/>
                <a:gd name="T17" fmla="*/ 12 h 26"/>
                <a:gd name="T18" fmla="*/ 12 w 13"/>
                <a:gd name="T19" fmla="*/ 10 h 26"/>
                <a:gd name="T20" fmla="*/ 10 w 13"/>
                <a:gd name="T21" fmla="*/ 10 h 26"/>
                <a:gd name="T22" fmla="*/ 2 w 13"/>
                <a:gd name="T23" fmla="*/ 14 h 26"/>
                <a:gd name="T24" fmla="*/ 2 w 13"/>
                <a:gd name="T25" fmla="*/ 6 h 26"/>
                <a:gd name="T26" fmla="*/ 10 w 13"/>
                <a:gd name="T27" fmla="*/ 4 h 26"/>
                <a:gd name="T28" fmla="*/ 10 w 13"/>
                <a:gd name="T29" fmla="*/ 0 h 26"/>
                <a:gd name="T30" fmla="*/ 8 w 13"/>
                <a:gd name="T31" fmla="*/ 2 h 26"/>
                <a:gd name="T32" fmla="*/ 10 w 13"/>
                <a:gd name="T33" fmla="*/ 0 h 26"/>
                <a:gd name="T34" fmla="*/ 0 w 13"/>
                <a:gd name="T35" fmla="*/ 10 h 26"/>
                <a:gd name="T36" fmla="*/ 0 w 13"/>
                <a:gd name="T37" fmla="*/ 23 h 26"/>
                <a:gd name="T38" fmla="*/ 2 w 13"/>
                <a:gd name="T39" fmla="*/ 23 h 26"/>
                <a:gd name="T40" fmla="*/ 0 w 13"/>
                <a:gd name="T41" fmla="*/ 25 h 26"/>
                <a:gd name="T42" fmla="*/ 2 w 13"/>
                <a:gd name="T43" fmla="*/ 25 h 26"/>
                <a:gd name="T44" fmla="*/ 8 w 13"/>
                <a:gd name="T45" fmla="*/ 21 h 26"/>
                <a:gd name="T46" fmla="*/ 2 w 13"/>
                <a:gd name="T47" fmla="*/ 25 h 26"/>
                <a:gd name="T48" fmla="*/ 8 w 13"/>
                <a:gd name="T49" fmla="*/ 21 h 2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3"/>
                <a:gd name="T76" fmla="*/ 0 h 26"/>
                <a:gd name="T77" fmla="*/ 13 w 13"/>
                <a:gd name="T78" fmla="*/ 26 h 2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3" h="26">
                  <a:moveTo>
                    <a:pt x="8" y="21"/>
                  </a:moveTo>
                  <a:lnTo>
                    <a:pt x="10" y="21"/>
                  </a:lnTo>
                  <a:lnTo>
                    <a:pt x="8" y="19"/>
                  </a:lnTo>
                  <a:lnTo>
                    <a:pt x="10" y="18"/>
                  </a:lnTo>
                  <a:lnTo>
                    <a:pt x="2" y="21"/>
                  </a:lnTo>
                  <a:lnTo>
                    <a:pt x="0" y="21"/>
                  </a:lnTo>
                  <a:lnTo>
                    <a:pt x="2" y="21"/>
                  </a:lnTo>
                  <a:lnTo>
                    <a:pt x="2" y="18"/>
                  </a:lnTo>
                  <a:lnTo>
                    <a:pt x="10" y="12"/>
                  </a:lnTo>
                  <a:lnTo>
                    <a:pt x="12" y="10"/>
                  </a:lnTo>
                  <a:lnTo>
                    <a:pt x="10" y="10"/>
                  </a:lnTo>
                  <a:lnTo>
                    <a:pt x="2" y="14"/>
                  </a:lnTo>
                  <a:lnTo>
                    <a:pt x="2" y="6"/>
                  </a:lnTo>
                  <a:lnTo>
                    <a:pt x="10" y="4"/>
                  </a:lnTo>
                  <a:lnTo>
                    <a:pt x="10" y="0"/>
                  </a:lnTo>
                  <a:lnTo>
                    <a:pt x="8" y="2"/>
                  </a:lnTo>
                  <a:lnTo>
                    <a:pt x="10" y="0"/>
                  </a:lnTo>
                  <a:lnTo>
                    <a:pt x="0" y="10"/>
                  </a:lnTo>
                  <a:lnTo>
                    <a:pt x="0" y="23"/>
                  </a:lnTo>
                  <a:lnTo>
                    <a:pt x="2" y="23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8" y="21"/>
                  </a:lnTo>
                  <a:lnTo>
                    <a:pt x="2" y="25"/>
                  </a:lnTo>
                  <a:lnTo>
                    <a:pt x="8" y="21"/>
                  </a:lnTo>
                </a:path>
              </a:pathLst>
            </a:custGeom>
            <a:noFill/>
            <a:ln w="12700" cap="rnd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203" name="Line 182"/>
            <p:cNvSpPr>
              <a:spLocks noChangeShapeType="1"/>
            </p:cNvSpPr>
            <p:nvPr/>
          </p:nvSpPr>
          <p:spPr bwMode="auto">
            <a:xfrm flipH="1">
              <a:off x="3123" y="3472"/>
              <a:ext cx="9" cy="0"/>
            </a:xfrm>
            <a:prstGeom prst="line">
              <a:avLst/>
            </a:prstGeom>
            <a:noFill/>
            <a:ln w="12700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7" name="Group 183"/>
          <p:cNvGrpSpPr>
            <a:grpSpLocks/>
          </p:cNvGrpSpPr>
          <p:nvPr/>
        </p:nvGrpSpPr>
        <p:grpSpPr bwMode="auto">
          <a:xfrm>
            <a:off x="6989764" y="2146300"/>
            <a:ext cx="446087" cy="387350"/>
            <a:chOff x="2972" y="3246"/>
            <a:chExt cx="323" cy="298"/>
          </a:xfrm>
        </p:grpSpPr>
        <p:sp>
          <p:nvSpPr>
            <p:cNvPr id="23142" name="Line 184"/>
            <p:cNvSpPr>
              <a:spLocks noChangeShapeType="1"/>
            </p:cNvSpPr>
            <p:nvPr/>
          </p:nvSpPr>
          <p:spPr bwMode="auto">
            <a:xfrm>
              <a:off x="3031" y="3389"/>
              <a:ext cx="131" cy="68"/>
            </a:xfrm>
            <a:prstGeom prst="line">
              <a:avLst/>
            </a:prstGeom>
            <a:noFill/>
            <a:ln w="12700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143" name="Oval 185"/>
            <p:cNvSpPr>
              <a:spLocks noChangeArrowheads="1"/>
            </p:cNvSpPr>
            <p:nvPr/>
          </p:nvSpPr>
          <p:spPr bwMode="auto">
            <a:xfrm>
              <a:off x="3166" y="3501"/>
              <a:ext cx="118" cy="28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rgbClr val="FFCC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1" dirty="0"/>
            </a:p>
          </p:txBody>
        </p:sp>
        <p:sp>
          <p:nvSpPr>
            <p:cNvPr id="23144" name="Freeform 186"/>
            <p:cNvSpPr>
              <a:spLocks/>
            </p:cNvSpPr>
            <p:nvPr/>
          </p:nvSpPr>
          <p:spPr bwMode="auto">
            <a:xfrm>
              <a:off x="3148" y="3246"/>
              <a:ext cx="109" cy="216"/>
            </a:xfrm>
            <a:custGeom>
              <a:avLst/>
              <a:gdLst>
                <a:gd name="T0" fmla="*/ 71 w 109"/>
                <a:gd name="T1" fmla="*/ 2 h 216"/>
                <a:gd name="T2" fmla="*/ 56 w 109"/>
                <a:gd name="T3" fmla="*/ 8 h 216"/>
                <a:gd name="T4" fmla="*/ 50 w 109"/>
                <a:gd name="T5" fmla="*/ 14 h 216"/>
                <a:gd name="T6" fmla="*/ 43 w 109"/>
                <a:gd name="T7" fmla="*/ 19 h 216"/>
                <a:gd name="T8" fmla="*/ 37 w 109"/>
                <a:gd name="T9" fmla="*/ 31 h 216"/>
                <a:gd name="T10" fmla="*/ 29 w 109"/>
                <a:gd name="T11" fmla="*/ 42 h 216"/>
                <a:gd name="T12" fmla="*/ 25 w 109"/>
                <a:gd name="T13" fmla="*/ 50 h 216"/>
                <a:gd name="T14" fmla="*/ 22 w 109"/>
                <a:gd name="T15" fmla="*/ 58 h 216"/>
                <a:gd name="T16" fmla="*/ 18 w 109"/>
                <a:gd name="T17" fmla="*/ 67 h 216"/>
                <a:gd name="T18" fmla="*/ 14 w 109"/>
                <a:gd name="T19" fmla="*/ 75 h 216"/>
                <a:gd name="T20" fmla="*/ 12 w 109"/>
                <a:gd name="T21" fmla="*/ 86 h 216"/>
                <a:gd name="T22" fmla="*/ 8 w 109"/>
                <a:gd name="T23" fmla="*/ 100 h 216"/>
                <a:gd name="T24" fmla="*/ 4 w 109"/>
                <a:gd name="T25" fmla="*/ 107 h 216"/>
                <a:gd name="T26" fmla="*/ 2 w 109"/>
                <a:gd name="T27" fmla="*/ 132 h 216"/>
                <a:gd name="T28" fmla="*/ 2 w 109"/>
                <a:gd name="T29" fmla="*/ 175 h 216"/>
                <a:gd name="T30" fmla="*/ 4 w 109"/>
                <a:gd name="T31" fmla="*/ 192 h 216"/>
                <a:gd name="T32" fmla="*/ 8 w 109"/>
                <a:gd name="T33" fmla="*/ 196 h 216"/>
                <a:gd name="T34" fmla="*/ 10 w 109"/>
                <a:gd name="T35" fmla="*/ 203 h 216"/>
                <a:gd name="T36" fmla="*/ 14 w 109"/>
                <a:gd name="T37" fmla="*/ 207 h 216"/>
                <a:gd name="T38" fmla="*/ 22 w 109"/>
                <a:gd name="T39" fmla="*/ 211 h 216"/>
                <a:gd name="T40" fmla="*/ 25 w 109"/>
                <a:gd name="T41" fmla="*/ 215 h 216"/>
                <a:gd name="T42" fmla="*/ 39 w 109"/>
                <a:gd name="T43" fmla="*/ 213 h 216"/>
                <a:gd name="T44" fmla="*/ 46 w 109"/>
                <a:gd name="T45" fmla="*/ 209 h 216"/>
                <a:gd name="T46" fmla="*/ 52 w 109"/>
                <a:gd name="T47" fmla="*/ 203 h 216"/>
                <a:gd name="T48" fmla="*/ 64 w 109"/>
                <a:gd name="T49" fmla="*/ 196 h 216"/>
                <a:gd name="T50" fmla="*/ 71 w 109"/>
                <a:gd name="T51" fmla="*/ 182 h 216"/>
                <a:gd name="T52" fmla="*/ 79 w 109"/>
                <a:gd name="T53" fmla="*/ 173 h 216"/>
                <a:gd name="T54" fmla="*/ 81 w 109"/>
                <a:gd name="T55" fmla="*/ 163 h 216"/>
                <a:gd name="T56" fmla="*/ 89 w 109"/>
                <a:gd name="T57" fmla="*/ 153 h 216"/>
                <a:gd name="T58" fmla="*/ 92 w 109"/>
                <a:gd name="T59" fmla="*/ 144 h 216"/>
                <a:gd name="T60" fmla="*/ 94 w 109"/>
                <a:gd name="T61" fmla="*/ 129 h 216"/>
                <a:gd name="T62" fmla="*/ 98 w 109"/>
                <a:gd name="T63" fmla="*/ 123 h 216"/>
                <a:gd name="T64" fmla="*/ 100 w 109"/>
                <a:gd name="T65" fmla="*/ 107 h 216"/>
                <a:gd name="T66" fmla="*/ 104 w 109"/>
                <a:gd name="T67" fmla="*/ 100 h 216"/>
                <a:gd name="T68" fmla="*/ 106 w 109"/>
                <a:gd name="T69" fmla="*/ 83 h 216"/>
                <a:gd name="T70" fmla="*/ 106 w 109"/>
                <a:gd name="T71" fmla="*/ 40 h 216"/>
                <a:gd name="T72" fmla="*/ 104 w 109"/>
                <a:gd name="T73" fmla="*/ 27 h 216"/>
                <a:gd name="T74" fmla="*/ 100 w 109"/>
                <a:gd name="T75" fmla="*/ 21 h 216"/>
                <a:gd name="T76" fmla="*/ 96 w 109"/>
                <a:gd name="T77" fmla="*/ 14 h 216"/>
                <a:gd name="T78" fmla="*/ 94 w 109"/>
                <a:gd name="T79" fmla="*/ 8 h 216"/>
                <a:gd name="T80" fmla="*/ 91 w 109"/>
                <a:gd name="T81" fmla="*/ 6 h 216"/>
                <a:gd name="T82" fmla="*/ 89 w 109"/>
                <a:gd name="T83" fmla="*/ 2 h 21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09"/>
                <a:gd name="T127" fmla="*/ 0 h 216"/>
                <a:gd name="T128" fmla="*/ 109 w 109"/>
                <a:gd name="T129" fmla="*/ 216 h 21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09" h="216">
                  <a:moveTo>
                    <a:pt x="81" y="0"/>
                  </a:moveTo>
                  <a:lnTo>
                    <a:pt x="71" y="0"/>
                  </a:lnTo>
                  <a:lnTo>
                    <a:pt x="71" y="2"/>
                  </a:lnTo>
                  <a:lnTo>
                    <a:pt x="64" y="2"/>
                  </a:lnTo>
                  <a:lnTo>
                    <a:pt x="58" y="8"/>
                  </a:lnTo>
                  <a:lnTo>
                    <a:pt x="56" y="8"/>
                  </a:lnTo>
                  <a:lnTo>
                    <a:pt x="54" y="10"/>
                  </a:lnTo>
                  <a:lnTo>
                    <a:pt x="52" y="10"/>
                  </a:lnTo>
                  <a:lnTo>
                    <a:pt x="50" y="14"/>
                  </a:lnTo>
                  <a:lnTo>
                    <a:pt x="48" y="17"/>
                  </a:lnTo>
                  <a:lnTo>
                    <a:pt x="46" y="17"/>
                  </a:lnTo>
                  <a:lnTo>
                    <a:pt x="43" y="19"/>
                  </a:lnTo>
                  <a:lnTo>
                    <a:pt x="43" y="21"/>
                  </a:lnTo>
                  <a:lnTo>
                    <a:pt x="37" y="29"/>
                  </a:lnTo>
                  <a:lnTo>
                    <a:pt x="37" y="31"/>
                  </a:lnTo>
                  <a:lnTo>
                    <a:pt x="31" y="37"/>
                  </a:lnTo>
                  <a:lnTo>
                    <a:pt x="31" y="40"/>
                  </a:lnTo>
                  <a:lnTo>
                    <a:pt x="29" y="42"/>
                  </a:lnTo>
                  <a:lnTo>
                    <a:pt x="27" y="42"/>
                  </a:lnTo>
                  <a:lnTo>
                    <a:pt x="27" y="46"/>
                  </a:lnTo>
                  <a:lnTo>
                    <a:pt x="25" y="50"/>
                  </a:lnTo>
                  <a:lnTo>
                    <a:pt x="25" y="52"/>
                  </a:lnTo>
                  <a:lnTo>
                    <a:pt x="23" y="56"/>
                  </a:lnTo>
                  <a:lnTo>
                    <a:pt x="22" y="58"/>
                  </a:lnTo>
                  <a:lnTo>
                    <a:pt x="22" y="62"/>
                  </a:lnTo>
                  <a:lnTo>
                    <a:pt x="20" y="63"/>
                  </a:lnTo>
                  <a:lnTo>
                    <a:pt x="18" y="67"/>
                  </a:lnTo>
                  <a:lnTo>
                    <a:pt x="16" y="69"/>
                  </a:lnTo>
                  <a:lnTo>
                    <a:pt x="16" y="73"/>
                  </a:lnTo>
                  <a:lnTo>
                    <a:pt x="14" y="75"/>
                  </a:lnTo>
                  <a:lnTo>
                    <a:pt x="14" y="79"/>
                  </a:lnTo>
                  <a:lnTo>
                    <a:pt x="12" y="79"/>
                  </a:lnTo>
                  <a:lnTo>
                    <a:pt x="12" y="86"/>
                  </a:lnTo>
                  <a:lnTo>
                    <a:pt x="10" y="86"/>
                  </a:lnTo>
                  <a:lnTo>
                    <a:pt x="10" y="96"/>
                  </a:lnTo>
                  <a:lnTo>
                    <a:pt x="8" y="100"/>
                  </a:lnTo>
                  <a:lnTo>
                    <a:pt x="6" y="102"/>
                  </a:lnTo>
                  <a:lnTo>
                    <a:pt x="6" y="107"/>
                  </a:lnTo>
                  <a:lnTo>
                    <a:pt x="4" y="107"/>
                  </a:lnTo>
                  <a:lnTo>
                    <a:pt x="4" y="117"/>
                  </a:lnTo>
                  <a:lnTo>
                    <a:pt x="2" y="119"/>
                  </a:lnTo>
                  <a:lnTo>
                    <a:pt x="2" y="132"/>
                  </a:lnTo>
                  <a:lnTo>
                    <a:pt x="0" y="136"/>
                  </a:lnTo>
                  <a:lnTo>
                    <a:pt x="0" y="173"/>
                  </a:lnTo>
                  <a:lnTo>
                    <a:pt x="2" y="175"/>
                  </a:lnTo>
                  <a:lnTo>
                    <a:pt x="2" y="182"/>
                  </a:lnTo>
                  <a:lnTo>
                    <a:pt x="4" y="186"/>
                  </a:lnTo>
                  <a:lnTo>
                    <a:pt x="4" y="192"/>
                  </a:lnTo>
                  <a:lnTo>
                    <a:pt x="6" y="192"/>
                  </a:lnTo>
                  <a:lnTo>
                    <a:pt x="6" y="194"/>
                  </a:lnTo>
                  <a:lnTo>
                    <a:pt x="8" y="196"/>
                  </a:lnTo>
                  <a:lnTo>
                    <a:pt x="8" y="198"/>
                  </a:lnTo>
                  <a:lnTo>
                    <a:pt x="10" y="199"/>
                  </a:lnTo>
                  <a:lnTo>
                    <a:pt x="10" y="203"/>
                  </a:lnTo>
                  <a:lnTo>
                    <a:pt x="12" y="203"/>
                  </a:lnTo>
                  <a:lnTo>
                    <a:pt x="14" y="205"/>
                  </a:lnTo>
                  <a:lnTo>
                    <a:pt x="14" y="207"/>
                  </a:lnTo>
                  <a:lnTo>
                    <a:pt x="16" y="209"/>
                  </a:lnTo>
                  <a:lnTo>
                    <a:pt x="16" y="211"/>
                  </a:lnTo>
                  <a:lnTo>
                    <a:pt x="22" y="211"/>
                  </a:lnTo>
                  <a:lnTo>
                    <a:pt x="22" y="213"/>
                  </a:lnTo>
                  <a:lnTo>
                    <a:pt x="25" y="213"/>
                  </a:lnTo>
                  <a:lnTo>
                    <a:pt x="25" y="215"/>
                  </a:lnTo>
                  <a:lnTo>
                    <a:pt x="37" y="215"/>
                  </a:lnTo>
                  <a:lnTo>
                    <a:pt x="37" y="213"/>
                  </a:lnTo>
                  <a:lnTo>
                    <a:pt x="39" y="213"/>
                  </a:lnTo>
                  <a:lnTo>
                    <a:pt x="41" y="211"/>
                  </a:lnTo>
                  <a:lnTo>
                    <a:pt x="43" y="211"/>
                  </a:lnTo>
                  <a:lnTo>
                    <a:pt x="46" y="209"/>
                  </a:lnTo>
                  <a:lnTo>
                    <a:pt x="48" y="209"/>
                  </a:lnTo>
                  <a:lnTo>
                    <a:pt x="50" y="207"/>
                  </a:lnTo>
                  <a:lnTo>
                    <a:pt x="52" y="203"/>
                  </a:lnTo>
                  <a:lnTo>
                    <a:pt x="54" y="203"/>
                  </a:lnTo>
                  <a:lnTo>
                    <a:pt x="60" y="198"/>
                  </a:lnTo>
                  <a:lnTo>
                    <a:pt x="64" y="196"/>
                  </a:lnTo>
                  <a:lnTo>
                    <a:pt x="64" y="192"/>
                  </a:lnTo>
                  <a:lnTo>
                    <a:pt x="71" y="186"/>
                  </a:lnTo>
                  <a:lnTo>
                    <a:pt x="71" y="182"/>
                  </a:lnTo>
                  <a:lnTo>
                    <a:pt x="75" y="178"/>
                  </a:lnTo>
                  <a:lnTo>
                    <a:pt x="75" y="176"/>
                  </a:lnTo>
                  <a:lnTo>
                    <a:pt x="79" y="173"/>
                  </a:lnTo>
                  <a:lnTo>
                    <a:pt x="79" y="167"/>
                  </a:lnTo>
                  <a:lnTo>
                    <a:pt x="81" y="165"/>
                  </a:lnTo>
                  <a:lnTo>
                    <a:pt x="81" y="163"/>
                  </a:lnTo>
                  <a:lnTo>
                    <a:pt x="83" y="163"/>
                  </a:lnTo>
                  <a:lnTo>
                    <a:pt x="83" y="159"/>
                  </a:lnTo>
                  <a:lnTo>
                    <a:pt x="89" y="153"/>
                  </a:lnTo>
                  <a:lnTo>
                    <a:pt x="89" y="146"/>
                  </a:lnTo>
                  <a:lnTo>
                    <a:pt x="91" y="146"/>
                  </a:lnTo>
                  <a:lnTo>
                    <a:pt x="92" y="144"/>
                  </a:lnTo>
                  <a:lnTo>
                    <a:pt x="92" y="138"/>
                  </a:lnTo>
                  <a:lnTo>
                    <a:pt x="94" y="136"/>
                  </a:lnTo>
                  <a:lnTo>
                    <a:pt x="94" y="129"/>
                  </a:lnTo>
                  <a:lnTo>
                    <a:pt x="96" y="127"/>
                  </a:lnTo>
                  <a:lnTo>
                    <a:pt x="96" y="125"/>
                  </a:lnTo>
                  <a:lnTo>
                    <a:pt x="98" y="123"/>
                  </a:lnTo>
                  <a:lnTo>
                    <a:pt x="98" y="121"/>
                  </a:lnTo>
                  <a:lnTo>
                    <a:pt x="100" y="119"/>
                  </a:lnTo>
                  <a:lnTo>
                    <a:pt x="100" y="107"/>
                  </a:lnTo>
                  <a:lnTo>
                    <a:pt x="102" y="107"/>
                  </a:lnTo>
                  <a:lnTo>
                    <a:pt x="102" y="102"/>
                  </a:lnTo>
                  <a:lnTo>
                    <a:pt x="104" y="100"/>
                  </a:lnTo>
                  <a:lnTo>
                    <a:pt x="104" y="90"/>
                  </a:lnTo>
                  <a:lnTo>
                    <a:pt x="106" y="88"/>
                  </a:lnTo>
                  <a:lnTo>
                    <a:pt x="106" y="83"/>
                  </a:lnTo>
                  <a:lnTo>
                    <a:pt x="108" y="79"/>
                  </a:lnTo>
                  <a:lnTo>
                    <a:pt x="108" y="42"/>
                  </a:lnTo>
                  <a:lnTo>
                    <a:pt x="106" y="40"/>
                  </a:lnTo>
                  <a:lnTo>
                    <a:pt x="106" y="37"/>
                  </a:lnTo>
                  <a:lnTo>
                    <a:pt x="104" y="35"/>
                  </a:lnTo>
                  <a:lnTo>
                    <a:pt x="104" y="27"/>
                  </a:lnTo>
                  <a:lnTo>
                    <a:pt x="102" y="27"/>
                  </a:lnTo>
                  <a:lnTo>
                    <a:pt x="102" y="23"/>
                  </a:lnTo>
                  <a:lnTo>
                    <a:pt x="100" y="21"/>
                  </a:lnTo>
                  <a:lnTo>
                    <a:pt x="100" y="17"/>
                  </a:lnTo>
                  <a:lnTo>
                    <a:pt x="98" y="14"/>
                  </a:lnTo>
                  <a:lnTo>
                    <a:pt x="96" y="14"/>
                  </a:lnTo>
                  <a:lnTo>
                    <a:pt x="96" y="12"/>
                  </a:lnTo>
                  <a:lnTo>
                    <a:pt x="94" y="10"/>
                  </a:lnTo>
                  <a:lnTo>
                    <a:pt x="94" y="8"/>
                  </a:lnTo>
                  <a:lnTo>
                    <a:pt x="92" y="8"/>
                  </a:lnTo>
                  <a:lnTo>
                    <a:pt x="92" y="6"/>
                  </a:lnTo>
                  <a:lnTo>
                    <a:pt x="91" y="6"/>
                  </a:lnTo>
                  <a:lnTo>
                    <a:pt x="91" y="4"/>
                  </a:lnTo>
                  <a:lnTo>
                    <a:pt x="89" y="4"/>
                  </a:lnTo>
                  <a:lnTo>
                    <a:pt x="89" y="2"/>
                  </a:lnTo>
                  <a:lnTo>
                    <a:pt x="83" y="2"/>
                  </a:lnTo>
                  <a:lnTo>
                    <a:pt x="81" y="0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145" name="Freeform 187"/>
            <p:cNvSpPr>
              <a:spLocks/>
            </p:cNvSpPr>
            <p:nvPr/>
          </p:nvSpPr>
          <p:spPr bwMode="auto">
            <a:xfrm>
              <a:off x="3026" y="3375"/>
              <a:ext cx="146" cy="89"/>
            </a:xfrm>
            <a:custGeom>
              <a:avLst/>
              <a:gdLst>
                <a:gd name="T0" fmla="*/ 145 w 146"/>
                <a:gd name="T1" fmla="*/ 82 h 89"/>
                <a:gd name="T2" fmla="*/ 4 w 146"/>
                <a:gd name="T3" fmla="*/ 0 h 89"/>
                <a:gd name="T4" fmla="*/ 0 w 146"/>
                <a:gd name="T5" fmla="*/ 5 h 89"/>
                <a:gd name="T6" fmla="*/ 142 w 146"/>
                <a:gd name="T7" fmla="*/ 88 h 89"/>
                <a:gd name="T8" fmla="*/ 145 w 146"/>
                <a:gd name="T9" fmla="*/ 82 h 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6"/>
                <a:gd name="T16" fmla="*/ 0 h 89"/>
                <a:gd name="T17" fmla="*/ 146 w 146"/>
                <a:gd name="T18" fmla="*/ 89 h 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6" h="89">
                  <a:moveTo>
                    <a:pt x="145" y="82"/>
                  </a:moveTo>
                  <a:lnTo>
                    <a:pt x="4" y="0"/>
                  </a:lnTo>
                  <a:lnTo>
                    <a:pt x="0" y="5"/>
                  </a:lnTo>
                  <a:lnTo>
                    <a:pt x="142" y="88"/>
                  </a:lnTo>
                  <a:lnTo>
                    <a:pt x="145" y="82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146" name="Freeform 188"/>
            <p:cNvSpPr>
              <a:spLocks/>
            </p:cNvSpPr>
            <p:nvPr/>
          </p:nvSpPr>
          <p:spPr bwMode="auto">
            <a:xfrm>
              <a:off x="3171" y="3248"/>
              <a:ext cx="95" cy="220"/>
            </a:xfrm>
            <a:custGeom>
              <a:avLst/>
              <a:gdLst>
                <a:gd name="T0" fmla="*/ 73 w 95"/>
                <a:gd name="T1" fmla="*/ 0 h 220"/>
                <a:gd name="T2" fmla="*/ 77 w 95"/>
                <a:gd name="T3" fmla="*/ 2 h 220"/>
                <a:gd name="T4" fmla="*/ 81 w 95"/>
                <a:gd name="T5" fmla="*/ 8 h 220"/>
                <a:gd name="T6" fmla="*/ 83 w 95"/>
                <a:gd name="T7" fmla="*/ 10 h 220"/>
                <a:gd name="T8" fmla="*/ 85 w 95"/>
                <a:gd name="T9" fmla="*/ 14 h 220"/>
                <a:gd name="T10" fmla="*/ 87 w 95"/>
                <a:gd name="T11" fmla="*/ 19 h 220"/>
                <a:gd name="T12" fmla="*/ 89 w 95"/>
                <a:gd name="T13" fmla="*/ 23 h 220"/>
                <a:gd name="T14" fmla="*/ 91 w 95"/>
                <a:gd name="T15" fmla="*/ 29 h 220"/>
                <a:gd name="T16" fmla="*/ 92 w 95"/>
                <a:gd name="T17" fmla="*/ 35 h 220"/>
                <a:gd name="T18" fmla="*/ 94 w 95"/>
                <a:gd name="T19" fmla="*/ 50 h 220"/>
                <a:gd name="T20" fmla="*/ 92 w 95"/>
                <a:gd name="T21" fmla="*/ 83 h 220"/>
                <a:gd name="T22" fmla="*/ 91 w 95"/>
                <a:gd name="T23" fmla="*/ 98 h 220"/>
                <a:gd name="T24" fmla="*/ 89 w 95"/>
                <a:gd name="T25" fmla="*/ 107 h 220"/>
                <a:gd name="T26" fmla="*/ 87 w 95"/>
                <a:gd name="T27" fmla="*/ 113 h 220"/>
                <a:gd name="T28" fmla="*/ 85 w 95"/>
                <a:gd name="T29" fmla="*/ 119 h 220"/>
                <a:gd name="T30" fmla="*/ 83 w 95"/>
                <a:gd name="T31" fmla="*/ 128 h 220"/>
                <a:gd name="T32" fmla="*/ 81 w 95"/>
                <a:gd name="T33" fmla="*/ 134 h 220"/>
                <a:gd name="T34" fmla="*/ 79 w 95"/>
                <a:gd name="T35" fmla="*/ 140 h 220"/>
                <a:gd name="T36" fmla="*/ 77 w 95"/>
                <a:gd name="T37" fmla="*/ 148 h 220"/>
                <a:gd name="T38" fmla="*/ 75 w 95"/>
                <a:gd name="T39" fmla="*/ 153 h 220"/>
                <a:gd name="T40" fmla="*/ 73 w 95"/>
                <a:gd name="T41" fmla="*/ 161 h 220"/>
                <a:gd name="T42" fmla="*/ 69 w 95"/>
                <a:gd name="T43" fmla="*/ 169 h 220"/>
                <a:gd name="T44" fmla="*/ 66 w 95"/>
                <a:gd name="T45" fmla="*/ 174 h 220"/>
                <a:gd name="T46" fmla="*/ 64 w 95"/>
                <a:gd name="T47" fmla="*/ 180 h 220"/>
                <a:gd name="T48" fmla="*/ 56 w 95"/>
                <a:gd name="T49" fmla="*/ 188 h 220"/>
                <a:gd name="T50" fmla="*/ 54 w 95"/>
                <a:gd name="T51" fmla="*/ 192 h 220"/>
                <a:gd name="T52" fmla="*/ 37 w 95"/>
                <a:gd name="T53" fmla="*/ 205 h 220"/>
                <a:gd name="T54" fmla="*/ 33 w 95"/>
                <a:gd name="T55" fmla="*/ 207 h 220"/>
                <a:gd name="T56" fmla="*/ 29 w 95"/>
                <a:gd name="T57" fmla="*/ 213 h 220"/>
                <a:gd name="T58" fmla="*/ 27 w 95"/>
                <a:gd name="T59" fmla="*/ 215 h 220"/>
                <a:gd name="T60" fmla="*/ 22 w 95"/>
                <a:gd name="T61" fmla="*/ 217 h 220"/>
                <a:gd name="T62" fmla="*/ 18 w 95"/>
                <a:gd name="T63" fmla="*/ 219 h 220"/>
                <a:gd name="T64" fmla="*/ 8 w 95"/>
                <a:gd name="T65" fmla="*/ 217 h 220"/>
                <a:gd name="T66" fmla="*/ 4 w 95"/>
                <a:gd name="T67" fmla="*/ 215 h 220"/>
                <a:gd name="T68" fmla="*/ 0 w 95"/>
                <a:gd name="T69" fmla="*/ 213 h 22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95"/>
                <a:gd name="T106" fmla="*/ 0 h 220"/>
                <a:gd name="T107" fmla="*/ 95 w 95"/>
                <a:gd name="T108" fmla="*/ 220 h 22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95" h="220">
                  <a:moveTo>
                    <a:pt x="69" y="0"/>
                  </a:moveTo>
                  <a:lnTo>
                    <a:pt x="73" y="0"/>
                  </a:lnTo>
                  <a:lnTo>
                    <a:pt x="75" y="2"/>
                  </a:lnTo>
                  <a:lnTo>
                    <a:pt x="77" y="2"/>
                  </a:lnTo>
                  <a:lnTo>
                    <a:pt x="77" y="4"/>
                  </a:lnTo>
                  <a:lnTo>
                    <a:pt x="81" y="8"/>
                  </a:lnTo>
                  <a:lnTo>
                    <a:pt x="81" y="10"/>
                  </a:lnTo>
                  <a:lnTo>
                    <a:pt x="83" y="10"/>
                  </a:lnTo>
                  <a:lnTo>
                    <a:pt x="83" y="12"/>
                  </a:lnTo>
                  <a:lnTo>
                    <a:pt x="85" y="14"/>
                  </a:lnTo>
                  <a:lnTo>
                    <a:pt x="85" y="17"/>
                  </a:lnTo>
                  <a:lnTo>
                    <a:pt x="87" y="19"/>
                  </a:lnTo>
                  <a:lnTo>
                    <a:pt x="87" y="21"/>
                  </a:lnTo>
                  <a:lnTo>
                    <a:pt x="89" y="23"/>
                  </a:lnTo>
                  <a:lnTo>
                    <a:pt x="89" y="27"/>
                  </a:lnTo>
                  <a:lnTo>
                    <a:pt x="91" y="29"/>
                  </a:lnTo>
                  <a:lnTo>
                    <a:pt x="91" y="33"/>
                  </a:lnTo>
                  <a:lnTo>
                    <a:pt x="92" y="35"/>
                  </a:lnTo>
                  <a:lnTo>
                    <a:pt x="92" y="48"/>
                  </a:lnTo>
                  <a:lnTo>
                    <a:pt x="94" y="50"/>
                  </a:lnTo>
                  <a:lnTo>
                    <a:pt x="94" y="81"/>
                  </a:lnTo>
                  <a:lnTo>
                    <a:pt x="92" y="83"/>
                  </a:lnTo>
                  <a:lnTo>
                    <a:pt x="92" y="96"/>
                  </a:lnTo>
                  <a:lnTo>
                    <a:pt x="91" y="98"/>
                  </a:lnTo>
                  <a:lnTo>
                    <a:pt x="91" y="104"/>
                  </a:lnTo>
                  <a:lnTo>
                    <a:pt x="89" y="107"/>
                  </a:lnTo>
                  <a:lnTo>
                    <a:pt x="89" y="109"/>
                  </a:lnTo>
                  <a:lnTo>
                    <a:pt x="87" y="113"/>
                  </a:lnTo>
                  <a:lnTo>
                    <a:pt x="87" y="115"/>
                  </a:lnTo>
                  <a:lnTo>
                    <a:pt x="85" y="119"/>
                  </a:lnTo>
                  <a:lnTo>
                    <a:pt x="85" y="127"/>
                  </a:lnTo>
                  <a:lnTo>
                    <a:pt x="83" y="128"/>
                  </a:lnTo>
                  <a:lnTo>
                    <a:pt x="83" y="130"/>
                  </a:lnTo>
                  <a:lnTo>
                    <a:pt x="81" y="134"/>
                  </a:lnTo>
                  <a:lnTo>
                    <a:pt x="81" y="136"/>
                  </a:lnTo>
                  <a:lnTo>
                    <a:pt x="79" y="140"/>
                  </a:lnTo>
                  <a:lnTo>
                    <a:pt x="79" y="146"/>
                  </a:lnTo>
                  <a:lnTo>
                    <a:pt x="77" y="148"/>
                  </a:lnTo>
                  <a:lnTo>
                    <a:pt x="75" y="151"/>
                  </a:lnTo>
                  <a:lnTo>
                    <a:pt x="75" y="153"/>
                  </a:lnTo>
                  <a:lnTo>
                    <a:pt x="73" y="155"/>
                  </a:lnTo>
                  <a:lnTo>
                    <a:pt x="73" y="161"/>
                  </a:lnTo>
                  <a:lnTo>
                    <a:pt x="69" y="165"/>
                  </a:lnTo>
                  <a:lnTo>
                    <a:pt x="69" y="169"/>
                  </a:lnTo>
                  <a:lnTo>
                    <a:pt x="66" y="171"/>
                  </a:lnTo>
                  <a:lnTo>
                    <a:pt x="66" y="174"/>
                  </a:lnTo>
                  <a:lnTo>
                    <a:pt x="64" y="176"/>
                  </a:lnTo>
                  <a:lnTo>
                    <a:pt x="64" y="180"/>
                  </a:lnTo>
                  <a:lnTo>
                    <a:pt x="56" y="186"/>
                  </a:lnTo>
                  <a:lnTo>
                    <a:pt x="56" y="188"/>
                  </a:lnTo>
                  <a:lnTo>
                    <a:pt x="54" y="190"/>
                  </a:lnTo>
                  <a:lnTo>
                    <a:pt x="54" y="192"/>
                  </a:lnTo>
                  <a:lnTo>
                    <a:pt x="45" y="199"/>
                  </a:lnTo>
                  <a:lnTo>
                    <a:pt x="37" y="205"/>
                  </a:lnTo>
                  <a:lnTo>
                    <a:pt x="35" y="207"/>
                  </a:lnTo>
                  <a:lnTo>
                    <a:pt x="33" y="207"/>
                  </a:lnTo>
                  <a:lnTo>
                    <a:pt x="29" y="211"/>
                  </a:lnTo>
                  <a:lnTo>
                    <a:pt x="29" y="213"/>
                  </a:lnTo>
                  <a:lnTo>
                    <a:pt x="27" y="213"/>
                  </a:lnTo>
                  <a:lnTo>
                    <a:pt x="27" y="215"/>
                  </a:lnTo>
                  <a:lnTo>
                    <a:pt x="23" y="215"/>
                  </a:lnTo>
                  <a:lnTo>
                    <a:pt x="22" y="217"/>
                  </a:lnTo>
                  <a:lnTo>
                    <a:pt x="18" y="217"/>
                  </a:lnTo>
                  <a:lnTo>
                    <a:pt x="18" y="219"/>
                  </a:lnTo>
                  <a:lnTo>
                    <a:pt x="10" y="219"/>
                  </a:lnTo>
                  <a:lnTo>
                    <a:pt x="8" y="217"/>
                  </a:lnTo>
                  <a:lnTo>
                    <a:pt x="6" y="217"/>
                  </a:lnTo>
                  <a:lnTo>
                    <a:pt x="4" y="215"/>
                  </a:lnTo>
                  <a:lnTo>
                    <a:pt x="0" y="215"/>
                  </a:lnTo>
                  <a:lnTo>
                    <a:pt x="0" y="213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147" name="Freeform 189"/>
            <p:cNvSpPr>
              <a:spLocks/>
            </p:cNvSpPr>
            <p:nvPr/>
          </p:nvSpPr>
          <p:spPr bwMode="auto">
            <a:xfrm>
              <a:off x="3005" y="3373"/>
              <a:ext cx="26" cy="12"/>
            </a:xfrm>
            <a:custGeom>
              <a:avLst/>
              <a:gdLst>
                <a:gd name="T0" fmla="*/ 0 w 26"/>
                <a:gd name="T1" fmla="*/ 0 h 12"/>
                <a:gd name="T2" fmla="*/ 0 w 26"/>
                <a:gd name="T3" fmla="*/ 11 h 12"/>
                <a:gd name="T4" fmla="*/ 25 w 26"/>
                <a:gd name="T5" fmla="*/ 11 h 12"/>
                <a:gd name="T6" fmla="*/ 25 w 26"/>
                <a:gd name="T7" fmla="*/ 0 h 12"/>
                <a:gd name="T8" fmla="*/ 0 w 26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12"/>
                <a:gd name="T17" fmla="*/ 26 w 26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12">
                  <a:moveTo>
                    <a:pt x="0" y="0"/>
                  </a:moveTo>
                  <a:lnTo>
                    <a:pt x="0" y="11"/>
                  </a:lnTo>
                  <a:lnTo>
                    <a:pt x="25" y="11"/>
                  </a:lnTo>
                  <a:lnTo>
                    <a:pt x="25" y="0"/>
                  </a:lnTo>
                  <a:lnTo>
                    <a:pt x="0" y="0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148" name="Line 190"/>
            <p:cNvSpPr>
              <a:spLocks noChangeShapeType="1"/>
            </p:cNvSpPr>
            <p:nvPr/>
          </p:nvSpPr>
          <p:spPr bwMode="auto">
            <a:xfrm flipH="1">
              <a:off x="2992" y="3373"/>
              <a:ext cx="51" cy="0"/>
            </a:xfrm>
            <a:prstGeom prst="line">
              <a:avLst/>
            </a:prstGeom>
            <a:noFill/>
            <a:ln w="12700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149" name="Line 191"/>
            <p:cNvSpPr>
              <a:spLocks noChangeShapeType="1"/>
            </p:cNvSpPr>
            <p:nvPr/>
          </p:nvSpPr>
          <p:spPr bwMode="auto">
            <a:xfrm flipH="1">
              <a:off x="2992" y="3348"/>
              <a:ext cx="51" cy="0"/>
            </a:xfrm>
            <a:prstGeom prst="line">
              <a:avLst/>
            </a:prstGeom>
            <a:noFill/>
            <a:ln w="12700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150" name="Freeform 192"/>
            <p:cNvSpPr>
              <a:spLocks/>
            </p:cNvSpPr>
            <p:nvPr/>
          </p:nvSpPr>
          <p:spPr bwMode="auto">
            <a:xfrm>
              <a:off x="3039" y="3348"/>
              <a:ext cx="7" cy="26"/>
            </a:xfrm>
            <a:custGeom>
              <a:avLst/>
              <a:gdLst>
                <a:gd name="T0" fmla="*/ 0 w 7"/>
                <a:gd name="T1" fmla="*/ 0 h 26"/>
                <a:gd name="T2" fmla="*/ 2 w 7"/>
                <a:gd name="T3" fmla="*/ 0 h 26"/>
                <a:gd name="T4" fmla="*/ 2 w 7"/>
                <a:gd name="T5" fmla="*/ 2 h 26"/>
                <a:gd name="T6" fmla="*/ 4 w 7"/>
                <a:gd name="T7" fmla="*/ 2 h 26"/>
                <a:gd name="T8" fmla="*/ 4 w 7"/>
                <a:gd name="T9" fmla="*/ 4 h 26"/>
                <a:gd name="T10" fmla="*/ 6 w 7"/>
                <a:gd name="T11" fmla="*/ 5 h 26"/>
                <a:gd name="T12" fmla="*/ 6 w 7"/>
                <a:gd name="T13" fmla="*/ 19 h 26"/>
                <a:gd name="T14" fmla="*/ 4 w 7"/>
                <a:gd name="T15" fmla="*/ 19 h 26"/>
                <a:gd name="T16" fmla="*/ 4 w 7"/>
                <a:gd name="T17" fmla="*/ 21 h 26"/>
                <a:gd name="T18" fmla="*/ 2 w 7"/>
                <a:gd name="T19" fmla="*/ 21 h 26"/>
                <a:gd name="T20" fmla="*/ 2 w 7"/>
                <a:gd name="T21" fmla="*/ 23 h 26"/>
                <a:gd name="T22" fmla="*/ 0 w 7"/>
                <a:gd name="T23" fmla="*/ 23 h 26"/>
                <a:gd name="T24" fmla="*/ 0 w 7"/>
                <a:gd name="T25" fmla="*/ 25 h 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"/>
                <a:gd name="T40" fmla="*/ 0 h 26"/>
                <a:gd name="T41" fmla="*/ 7 w 7"/>
                <a:gd name="T42" fmla="*/ 26 h 2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" h="26">
                  <a:moveTo>
                    <a:pt x="0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4"/>
                  </a:lnTo>
                  <a:lnTo>
                    <a:pt x="6" y="5"/>
                  </a:lnTo>
                  <a:lnTo>
                    <a:pt x="6" y="19"/>
                  </a:lnTo>
                  <a:lnTo>
                    <a:pt x="4" y="19"/>
                  </a:lnTo>
                  <a:lnTo>
                    <a:pt x="4" y="21"/>
                  </a:lnTo>
                  <a:lnTo>
                    <a:pt x="2" y="21"/>
                  </a:lnTo>
                  <a:lnTo>
                    <a:pt x="2" y="23"/>
                  </a:lnTo>
                  <a:lnTo>
                    <a:pt x="0" y="23"/>
                  </a:lnTo>
                  <a:lnTo>
                    <a:pt x="0" y="25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151" name="Oval 193"/>
            <p:cNvSpPr>
              <a:spLocks noChangeArrowheads="1"/>
            </p:cNvSpPr>
            <p:nvPr/>
          </p:nvSpPr>
          <p:spPr bwMode="auto">
            <a:xfrm>
              <a:off x="2986" y="3352"/>
              <a:ext cx="3" cy="11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rgbClr val="FFCC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1" dirty="0"/>
            </a:p>
          </p:txBody>
        </p:sp>
        <p:sp>
          <p:nvSpPr>
            <p:cNvPr id="23152" name="Line 194"/>
            <p:cNvSpPr>
              <a:spLocks noChangeShapeType="1"/>
            </p:cNvSpPr>
            <p:nvPr/>
          </p:nvSpPr>
          <p:spPr bwMode="auto">
            <a:xfrm>
              <a:off x="3050" y="3361"/>
              <a:ext cx="1" cy="0"/>
            </a:xfrm>
            <a:prstGeom prst="line">
              <a:avLst/>
            </a:prstGeom>
            <a:noFill/>
            <a:ln w="12700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153" name="Line 195"/>
            <p:cNvSpPr>
              <a:spLocks noChangeShapeType="1"/>
            </p:cNvSpPr>
            <p:nvPr/>
          </p:nvSpPr>
          <p:spPr bwMode="auto">
            <a:xfrm>
              <a:off x="3055" y="3365"/>
              <a:ext cx="0" cy="0"/>
            </a:xfrm>
            <a:prstGeom prst="line">
              <a:avLst/>
            </a:prstGeom>
            <a:noFill/>
            <a:ln w="12700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154" name="Line 196"/>
            <p:cNvSpPr>
              <a:spLocks noChangeShapeType="1"/>
            </p:cNvSpPr>
            <p:nvPr/>
          </p:nvSpPr>
          <p:spPr bwMode="auto">
            <a:xfrm flipH="1">
              <a:off x="3042" y="3369"/>
              <a:ext cx="17" cy="0"/>
            </a:xfrm>
            <a:prstGeom prst="line">
              <a:avLst/>
            </a:prstGeom>
            <a:noFill/>
            <a:ln w="12700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155" name="Oval 197"/>
            <p:cNvSpPr>
              <a:spLocks noChangeArrowheads="1"/>
            </p:cNvSpPr>
            <p:nvPr/>
          </p:nvSpPr>
          <p:spPr bwMode="auto">
            <a:xfrm>
              <a:off x="2981" y="3355"/>
              <a:ext cx="9" cy="1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rgbClr val="FFCC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1" dirty="0"/>
            </a:p>
          </p:txBody>
        </p:sp>
        <p:sp>
          <p:nvSpPr>
            <p:cNvPr id="23156" name="Freeform 198"/>
            <p:cNvSpPr>
              <a:spLocks/>
            </p:cNvSpPr>
            <p:nvPr/>
          </p:nvSpPr>
          <p:spPr bwMode="auto">
            <a:xfrm>
              <a:off x="2972" y="3365"/>
              <a:ext cx="74" cy="32"/>
            </a:xfrm>
            <a:custGeom>
              <a:avLst/>
              <a:gdLst>
                <a:gd name="T0" fmla="*/ 14 w 74"/>
                <a:gd name="T1" fmla="*/ 0 h 32"/>
                <a:gd name="T2" fmla="*/ 12 w 74"/>
                <a:gd name="T3" fmla="*/ 0 h 32"/>
                <a:gd name="T4" fmla="*/ 12 w 74"/>
                <a:gd name="T5" fmla="*/ 2 h 32"/>
                <a:gd name="T6" fmla="*/ 8 w 74"/>
                <a:gd name="T7" fmla="*/ 2 h 32"/>
                <a:gd name="T8" fmla="*/ 8 w 74"/>
                <a:gd name="T9" fmla="*/ 4 h 32"/>
                <a:gd name="T10" fmla="*/ 4 w 74"/>
                <a:gd name="T11" fmla="*/ 4 h 32"/>
                <a:gd name="T12" fmla="*/ 4 w 74"/>
                <a:gd name="T13" fmla="*/ 6 h 32"/>
                <a:gd name="T14" fmla="*/ 2 w 74"/>
                <a:gd name="T15" fmla="*/ 6 h 32"/>
                <a:gd name="T16" fmla="*/ 2 w 74"/>
                <a:gd name="T17" fmla="*/ 8 h 32"/>
                <a:gd name="T18" fmla="*/ 0 w 74"/>
                <a:gd name="T19" fmla="*/ 8 h 32"/>
                <a:gd name="T20" fmla="*/ 0 w 74"/>
                <a:gd name="T21" fmla="*/ 11 h 32"/>
                <a:gd name="T22" fmla="*/ 4 w 74"/>
                <a:gd name="T23" fmla="*/ 13 h 32"/>
                <a:gd name="T24" fmla="*/ 6 w 74"/>
                <a:gd name="T25" fmla="*/ 15 h 32"/>
                <a:gd name="T26" fmla="*/ 8 w 74"/>
                <a:gd name="T27" fmla="*/ 15 h 32"/>
                <a:gd name="T28" fmla="*/ 10 w 74"/>
                <a:gd name="T29" fmla="*/ 17 h 32"/>
                <a:gd name="T30" fmla="*/ 12 w 74"/>
                <a:gd name="T31" fmla="*/ 17 h 32"/>
                <a:gd name="T32" fmla="*/ 12 w 74"/>
                <a:gd name="T33" fmla="*/ 19 h 32"/>
                <a:gd name="T34" fmla="*/ 15 w 74"/>
                <a:gd name="T35" fmla="*/ 19 h 32"/>
                <a:gd name="T36" fmla="*/ 17 w 74"/>
                <a:gd name="T37" fmla="*/ 21 h 32"/>
                <a:gd name="T38" fmla="*/ 23 w 74"/>
                <a:gd name="T39" fmla="*/ 21 h 32"/>
                <a:gd name="T40" fmla="*/ 25 w 74"/>
                <a:gd name="T41" fmla="*/ 23 h 32"/>
                <a:gd name="T42" fmla="*/ 29 w 74"/>
                <a:gd name="T43" fmla="*/ 23 h 32"/>
                <a:gd name="T44" fmla="*/ 31 w 74"/>
                <a:gd name="T45" fmla="*/ 25 h 32"/>
                <a:gd name="T46" fmla="*/ 35 w 74"/>
                <a:gd name="T47" fmla="*/ 25 h 32"/>
                <a:gd name="T48" fmla="*/ 37 w 74"/>
                <a:gd name="T49" fmla="*/ 27 h 32"/>
                <a:gd name="T50" fmla="*/ 40 w 74"/>
                <a:gd name="T51" fmla="*/ 27 h 32"/>
                <a:gd name="T52" fmla="*/ 40 w 74"/>
                <a:gd name="T53" fmla="*/ 29 h 32"/>
                <a:gd name="T54" fmla="*/ 50 w 74"/>
                <a:gd name="T55" fmla="*/ 29 h 32"/>
                <a:gd name="T56" fmla="*/ 52 w 74"/>
                <a:gd name="T57" fmla="*/ 31 h 32"/>
                <a:gd name="T58" fmla="*/ 71 w 74"/>
                <a:gd name="T59" fmla="*/ 31 h 32"/>
                <a:gd name="T60" fmla="*/ 73 w 74"/>
                <a:gd name="T61" fmla="*/ 29 h 3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74"/>
                <a:gd name="T94" fmla="*/ 0 h 32"/>
                <a:gd name="T95" fmla="*/ 74 w 74"/>
                <a:gd name="T96" fmla="*/ 32 h 3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74" h="32">
                  <a:moveTo>
                    <a:pt x="14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8" y="2"/>
                  </a:lnTo>
                  <a:lnTo>
                    <a:pt x="8" y="4"/>
                  </a:lnTo>
                  <a:lnTo>
                    <a:pt x="4" y="4"/>
                  </a:lnTo>
                  <a:lnTo>
                    <a:pt x="4" y="6"/>
                  </a:lnTo>
                  <a:lnTo>
                    <a:pt x="2" y="6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4" y="13"/>
                  </a:lnTo>
                  <a:lnTo>
                    <a:pt x="6" y="15"/>
                  </a:lnTo>
                  <a:lnTo>
                    <a:pt x="8" y="15"/>
                  </a:lnTo>
                  <a:lnTo>
                    <a:pt x="10" y="17"/>
                  </a:lnTo>
                  <a:lnTo>
                    <a:pt x="12" y="17"/>
                  </a:lnTo>
                  <a:lnTo>
                    <a:pt x="12" y="19"/>
                  </a:lnTo>
                  <a:lnTo>
                    <a:pt x="15" y="19"/>
                  </a:lnTo>
                  <a:lnTo>
                    <a:pt x="17" y="21"/>
                  </a:lnTo>
                  <a:lnTo>
                    <a:pt x="23" y="21"/>
                  </a:lnTo>
                  <a:lnTo>
                    <a:pt x="25" y="23"/>
                  </a:lnTo>
                  <a:lnTo>
                    <a:pt x="29" y="23"/>
                  </a:lnTo>
                  <a:lnTo>
                    <a:pt x="31" y="25"/>
                  </a:lnTo>
                  <a:lnTo>
                    <a:pt x="35" y="25"/>
                  </a:lnTo>
                  <a:lnTo>
                    <a:pt x="37" y="27"/>
                  </a:lnTo>
                  <a:lnTo>
                    <a:pt x="40" y="27"/>
                  </a:lnTo>
                  <a:lnTo>
                    <a:pt x="40" y="29"/>
                  </a:lnTo>
                  <a:lnTo>
                    <a:pt x="50" y="29"/>
                  </a:lnTo>
                  <a:lnTo>
                    <a:pt x="52" y="31"/>
                  </a:lnTo>
                  <a:lnTo>
                    <a:pt x="71" y="31"/>
                  </a:lnTo>
                  <a:lnTo>
                    <a:pt x="73" y="29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157" name="Line 199"/>
            <p:cNvSpPr>
              <a:spLocks noChangeShapeType="1"/>
            </p:cNvSpPr>
            <p:nvPr/>
          </p:nvSpPr>
          <p:spPr bwMode="auto">
            <a:xfrm flipH="1">
              <a:off x="2996" y="3355"/>
              <a:ext cx="47" cy="0"/>
            </a:xfrm>
            <a:prstGeom prst="line">
              <a:avLst/>
            </a:prstGeom>
            <a:noFill/>
            <a:ln w="12700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158" name="Line 200"/>
            <p:cNvSpPr>
              <a:spLocks noChangeShapeType="1"/>
            </p:cNvSpPr>
            <p:nvPr/>
          </p:nvSpPr>
          <p:spPr bwMode="auto">
            <a:xfrm flipH="1">
              <a:off x="2996" y="3361"/>
              <a:ext cx="47" cy="0"/>
            </a:xfrm>
            <a:prstGeom prst="line">
              <a:avLst/>
            </a:prstGeom>
            <a:noFill/>
            <a:ln w="12700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159" name="Line 201"/>
            <p:cNvSpPr>
              <a:spLocks noChangeShapeType="1"/>
            </p:cNvSpPr>
            <p:nvPr/>
          </p:nvSpPr>
          <p:spPr bwMode="auto">
            <a:xfrm flipH="1">
              <a:off x="2996" y="3365"/>
              <a:ext cx="47" cy="0"/>
            </a:xfrm>
            <a:prstGeom prst="line">
              <a:avLst/>
            </a:prstGeom>
            <a:noFill/>
            <a:ln w="12700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160" name="Line 202"/>
            <p:cNvSpPr>
              <a:spLocks noChangeShapeType="1"/>
            </p:cNvSpPr>
            <p:nvPr/>
          </p:nvSpPr>
          <p:spPr bwMode="auto">
            <a:xfrm flipH="1">
              <a:off x="2996" y="3369"/>
              <a:ext cx="41" cy="0"/>
            </a:xfrm>
            <a:prstGeom prst="line">
              <a:avLst/>
            </a:prstGeom>
            <a:noFill/>
            <a:ln w="12700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161" name="Line 203"/>
            <p:cNvSpPr>
              <a:spLocks noChangeShapeType="1"/>
            </p:cNvSpPr>
            <p:nvPr/>
          </p:nvSpPr>
          <p:spPr bwMode="auto">
            <a:xfrm>
              <a:off x="2999" y="3374"/>
              <a:ext cx="0" cy="4"/>
            </a:xfrm>
            <a:prstGeom prst="line">
              <a:avLst/>
            </a:prstGeom>
            <a:noFill/>
            <a:ln w="12700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162" name="Freeform 204"/>
            <p:cNvSpPr>
              <a:spLocks/>
            </p:cNvSpPr>
            <p:nvPr/>
          </p:nvSpPr>
          <p:spPr bwMode="auto">
            <a:xfrm>
              <a:off x="3219" y="3422"/>
              <a:ext cx="22" cy="93"/>
            </a:xfrm>
            <a:custGeom>
              <a:avLst/>
              <a:gdLst>
                <a:gd name="T0" fmla="*/ 0 w 22"/>
                <a:gd name="T1" fmla="*/ 25 h 93"/>
                <a:gd name="T2" fmla="*/ 0 w 22"/>
                <a:gd name="T3" fmla="*/ 92 h 93"/>
                <a:gd name="T4" fmla="*/ 21 w 22"/>
                <a:gd name="T5" fmla="*/ 89 h 93"/>
                <a:gd name="T6" fmla="*/ 21 w 22"/>
                <a:gd name="T7" fmla="*/ 0 h 93"/>
                <a:gd name="T8" fmla="*/ 0 w 22"/>
                <a:gd name="T9" fmla="*/ 25 h 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93"/>
                <a:gd name="T17" fmla="*/ 22 w 22"/>
                <a:gd name="T18" fmla="*/ 93 h 9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93">
                  <a:moveTo>
                    <a:pt x="0" y="25"/>
                  </a:moveTo>
                  <a:lnTo>
                    <a:pt x="0" y="92"/>
                  </a:lnTo>
                  <a:lnTo>
                    <a:pt x="21" y="89"/>
                  </a:lnTo>
                  <a:lnTo>
                    <a:pt x="21" y="0"/>
                  </a:lnTo>
                  <a:lnTo>
                    <a:pt x="0" y="25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163" name="Freeform 205"/>
            <p:cNvSpPr>
              <a:spLocks/>
            </p:cNvSpPr>
            <p:nvPr/>
          </p:nvSpPr>
          <p:spPr bwMode="auto">
            <a:xfrm>
              <a:off x="3231" y="3271"/>
              <a:ext cx="16" cy="22"/>
            </a:xfrm>
            <a:custGeom>
              <a:avLst/>
              <a:gdLst>
                <a:gd name="T0" fmla="*/ 0 w 16"/>
                <a:gd name="T1" fmla="*/ 6 h 22"/>
                <a:gd name="T2" fmla="*/ 0 w 16"/>
                <a:gd name="T3" fmla="*/ 0 h 22"/>
                <a:gd name="T4" fmla="*/ 13 w 16"/>
                <a:gd name="T5" fmla="*/ 0 h 22"/>
                <a:gd name="T6" fmla="*/ 13 w 16"/>
                <a:gd name="T7" fmla="*/ 2 h 22"/>
                <a:gd name="T8" fmla="*/ 15 w 16"/>
                <a:gd name="T9" fmla="*/ 4 h 22"/>
                <a:gd name="T10" fmla="*/ 15 w 16"/>
                <a:gd name="T11" fmla="*/ 19 h 22"/>
                <a:gd name="T12" fmla="*/ 13 w 16"/>
                <a:gd name="T13" fmla="*/ 21 h 22"/>
                <a:gd name="T14" fmla="*/ 2 w 16"/>
                <a:gd name="T15" fmla="*/ 21 h 22"/>
                <a:gd name="T16" fmla="*/ 2 w 16"/>
                <a:gd name="T17" fmla="*/ 17 h 22"/>
                <a:gd name="T18" fmla="*/ 0 w 16"/>
                <a:gd name="T19" fmla="*/ 17 h 22"/>
                <a:gd name="T20" fmla="*/ 0 w 16"/>
                <a:gd name="T21" fmla="*/ 10 h 22"/>
                <a:gd name="T22" fmla="*/ 9 w 16"/>
                <a:gd name="T23" fmla="*/ 10 h 22"/>
                <a:gd name="T24" fmla="*/ 9 w 16"/>
                <a:gd name="T25" fmla="*/ 14 h 22"/>
                <a:gd name="T26" fmla="*/ 6 w 16"/>
                <a:gd name="T27" fmla="*/ 14 h 22"/>
                <a:gd name="T28" fmla="*/ 6 w 16"/>
                <a:gd name="T29" fmla="*/ 17 h 22"/>
                <a:gd name="T30" fmla="*/ 13 w 16"/>
                <a:gd name="T31" fmla="*/ 17 h 22"/>
                <a:gd name="T32" fmla="*/ 13 w 16"/>
                <a:gd name="T33" fmla="*/ 6 h 22"/>
                <a:gd name="T34" fmla="*/ 0 w 16"/>
                <a:gd name="T35" fmla="*/ 6 h 2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6"/>
                <a:gd name="T55" fmla="*/ 0 h 22"/>
                <a:gd name="T56" fmla="*/ 16 w 16"/>
                <a:gd name="T57" fmla="*/ 22 h 2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6" h="22">
                  <a:moveTo>
                    <a:pt x="0" y="6"/>
                  </a:moveTo>
                  <a:lnTo>
                    <a:pt x="0" y="0"/>
                  </a:lnTo>
                  <a:lnTo>
                    <a:pt x="13" y="0"/>
                  </a:lnTo>
                  <a:lnTo>
                    <a:pt x="13" y="2"/>
                  </a:lnTo>
                  <a:lnTo>
                    <a:pt x="15" y="4"/>
                  </a:lnTo>
                  <a:lnTo>
                    <a:pt x="15" y="19"/>
                  </a:lnTo>
                  <a:lnTo>
                    <a:pt x="13" y="21"/>
                  </a:lnTo>
                  <a:lnTo>
                    <a:pt x="2" y="21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9" y="14"/>
                  </a:lnTo>
                  <a:lnTo>
                    <a:pt x="6" y="14"/>
                  </a:lnTo>
                  <a:lnTo>
                    <a:pt x="6" y="17"/>
                  </a:lnTo>
                  <a:lnTo>
                    <a:pt x="13" y="17"/>
                  </a:lnTo>
                  <a:lnTo>
                    <a:pt x="13" y="6"/>
                  </a:lnTo>
                  <a:lnTo>
                    <a:pt x="0" y="6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164" name="Line 206"/>
            <p:cNvSpPr>
              <a:spLocks noChangeShapeType="1"/>
            </p:cNvSpPr>
            <p:nvPr/>
          </p:nvSpPr>
          <p:spPr bwMode="auto">
            <a:xfrm>
              <a:off x="3000" y="3381"/>
              <a:ext cx="5" cy="3"/>
            </a:xfrm>
            <a:prstGeom prst="line">
              <a:avLst/>
            </a:prstGeom>
            <a:noFill/>
            <a:ln w="12700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165" name="Line 207"/>
            <p:cNvSpPr>
              <a:spLocks noChangeShapeType="1"/>
            </p:cNvSpPr>
            <p:nvPr/>
          </p:nvSpPr>
          <p:spPr bwMode="auto">
            <a:xfrm>
              <a:off x="3167" y="3462"/>
              <a:ext cx="3" cy="1"/>
            </a:xfrm>
            <a:prstGeom prst="line">
              <a:avLst/>
            </a:prstGeom>
            <a:noFill/>
            <a:ln w="12700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166" name="Line 208"/>
            <p:cNvSpPr>
              <a:spLocks noChangeShapeType="1"/>
            </p:cNvSpPr>
            <p:nvPr/>
          </p:nvSpPr>
          <p:spPr bwMode="auto">
            <a:xfrm flipH="1">
              <a:off x="3027" y="3376"/>
              <a:ext cx="9" cy="0"/>
            </a:xfrm>
            <a:prstGeom prst="line">
              <a:avLst/>
            </a:prstGeom>
            <a:noFill/>
            <a:ln w="12700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167" name="Freeform 209"/>
            <p:cNvSpPr>
              <a:spLocks/>
            </p:cNvSpPr>
            <p:nvPr/>
          </p:nvSpPr>
          <p:spPr bwMode="auto">
            <a:xfrm>
              <a:off x="3160" y="3518"/>
              <a:ext cx="135" cy="26"/>
            </a:xfrm>
            <a:custGeom>
              <a:avLst/>
              <a:gdLst>
                <a:gd name="T0" fmla="*/ 134 w 135"/>
                <a:gd name="T1" fmla="*/ 2 h 26"/>
                <a:gd name="T2" fmla="*/ 134 w 135"/>
                <a:gd name="T3" fmla="*/ 8 h 26"/>
                <a:gd name="T4" fmla="*/ 132 w 135"/>
                <a:gd name="T5" fmla="*/ 8 h 26"/>
                <a:gd name="T6" fmla="*/ 132 w 135"/>
                <a:gd name="T7" fmla="*/ 10 h 26"/>
                <a:gd name="T8" fmla="*/ 130 w 135"/>
                <a:gd name="T9" fmla="*/ 12 h 26"/>
                <a:gd name="T10" fmla="*/ 126 w 135"/>
                <a:gd name="T11" fmla="*/ 12 h 26"/>
                <a:gd name="T12" fmla="*/ 126 w 135"/>
                <a:gd name="T13" fmla="*/ 14 h 26"/>
                <a:gd name="T14" fmla="*/ 125 w 135"/>
                <a:gd name="T15" fmla="*/ 14 h 26"/>
                <a:gd name="T16" fmla="*/ 125 w 135"/>
                <a:gd name="T17" fmla="*/ 16 h 26"/>
                <a:gd name="T18" fmla="*/ 119 w 135"/>
                <a:gd name="T19" fmla="*/ 16 h 26"/>
                <a:gd name="T20" fmla="*/ 119 w 135"/>
                <a:gd name="T21" fmla="*/ 17 h 26"/>
                <a:gd name="T22" fmla="*/ 117 w 135"/>
                <a:gd name="T23" fmla="*/ 17 h 26"/>
                <a:gd name="T24" fmla="*/ 115 w 135"/>
                <a:gd name="T25" fmla="*/ 19 h 26"/>
                <a:gd name="T26" fmla="*/ 113 w 135"/>
                <a:gd name="T27" fmla="*/ 19 h 26"/>
                <a:gd name="T28" fmla="*/ 113 w 135"/>
                <a:gd name="T29" fmla="*/ 21 h 26"/>
                <a:gd name="T30" fmla="*/ 105 w 135"/>
                <a:gd name="T31" fmla="*/ 21 h 26"/>
                <a:gd name="T32" fmla="*/ 105 w 135"/>
                <a:gd name="T33" fmla="*/ 23 h 26"/>
                <a:gd name="T34" fmla="*/ 84 w 135"/>
                <a:gd name="T35" fmla="*/ 23 h 26"/>
                <a:gd name="T36" fmla="*/ 84 w 135"/>
                <a:gd name="T37" fmla="*/ 25 h 26"/>
                <a:gd name="T38" fmla="*/ 52 w 135"/>
                <a:gd name="T39" fmla="*/ 25 h 26"/>
                <a:gd name="T40" fmla="*/ 50 w 135"/>
                <a:gd name="T41" fmla="*/ 23 h 26"/>
                <a:gd name="T42" fmla="*/ 25 w 135"/>
                <a:gd name="T43" fmla="*/ 23 h 26"/>
                <a:gd name="T44" fmla="*/ 25 w 135"/>
                <a:gd name="T45" fmla="*/ 21 h 26"/>
                <a:gd name="T46" fmla="*/ 19 w 135"/>
                <a:gd name="T47" fmla="*/ 21 h 26"/>
                <a:gd name="T48" fmla="*/ 19 w 135"/>
                <a:gd name="T49" fmla="*/ 19 h 26"/>
                <a:gd name="T50" fmla="*/ 15 w 135"/>
                <a:gd name="T51" fmla="*/ 19 h 26"/>
                <a:gd name="T52" fmla="*/ 15 w 135"/>
                <a:gd name="T53" fmla="*/ 17 h 26"/>
                <a:gd name="T54" fmla="*/ 11 w 135"/>
                <a:gd name="T55" fmla="*/ 17 h 26"/>
                <a:gd name="T56" fmla="*/ 11 w 135"/>
                <a:gd name="T57" fmla="*/ 16 h 26"/>
                <a:gd name="T58" fmla="*/ 10 w 135"/>
                <a:gd name="T59" fmla="*/ 16 h 26"/>
                <a:gd name="T60" fmla="*/ 4 w 135"/>
                <a:gd name="T61" fmla="*/ 10 h 26"/>
                <a:gd name="T62" fmla="*/ 4 w 135"/>
                <a:gd name="T63" fmla="*/ 8 h 26"/>
                <a:gd name="T64" fmla="*/ 2 w 135"/>
                <a:gd name="T65" fmla="*/ 8 h 26"/>
                <a:gd name="T66" fmla="*/ 2 w 135"/>
                <a:gd name="T67" fmla="*/ 2 h 26"/>
                <a:gd name="T68" fmla="*/ 0 w 135"/>
                <a:gd name="T69" fmla="*/ 2 h 26"/>
                <a:gd name="T70" fmla="*/ 0 w 135"/>
                <a:gd name="T71" fmla="*/ 0 h 2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35"/>
                <a:gd name="T109" fmla="*/ 0 h 26"/>
                <a:gd name="T110" fmla="*/ 135 w 135"/>
                <a:gd name="T111" fmla="*/ 26 h 2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35" h="26">
                  <a:moveTo>
                    <a:pt x="134" y="2"/>
                  </a:moveTo>
                  <a:lnTo>
                    <a:pt x="134" y="8"/>
                  </a:lnTo>
                  <a:lnTo>
                    <a:pt x="132" y="8"/>
                  </a:lnTo>
                  <a:lnTo>
                    <a:pt x="132" y="10"/>
                  </a:lnTo>
                  <a:lnTo>
                    <a:pt x="130" y="12"/>
                  </a:lnTo>
                  <a:lnTo>
                    <a:pt x="126" y="12"/>
                  </a:lnTo>
                  <a:lnTo>
                    <a:pt x="126" y="14"/>
                  </a:lnTo>
                  <a:lnTo>
                    <a:pt x="125" y="14"/>
                  </a:lnTo>
                  <a:lnTo>
                    <a:pt x="125" y="16"/>
                  </a:lnTo>
                  <a:lnTo>
                    <a:pt x="119" y="16"/>
                  </a:lnTo>
                  <a:lnTo>
                    <a:pt x="119" y="17"/>
                  </a:lnTo>
                  <a:lnTo>
                    <a:pt x="117" y="17"/>
                  </a:lnTo>
                  <a:lnTo>
                    <a:pt x="115" y="19"/>
                  </a:lnTo>
                  <a:lnTo>
                    <a:pt x="113" y="19"/>
                  </a:lnTo>
                  <a:lnTo>
                    <a:pt x="113" y="21"/>
                  </a:lnTo>
                  <a:lnTo>
                    <a:pt x="105" y="21"/>
                  </a:lnTo>
                  <a:lnTo>
                    <a:pt x="105" y="23"/>
                  </a:lnTo>
                  <a:lnTo>
                    <a:pt x="84" y="23"/>
                  </a:lnTo>
                  <a:lnTo>
                    <a:pt x="84" y="25"/>
                  </a:lnTo>
                  <a:lnTo>
                    <a:pt x="52" y="25"/>
                  </a:lnTo>
                  <a:lnTo>
                    <a:pt x="50" y="23"/>
                  </a:lnTo>
                  <a:lnTo>
                    <a:pt x="25" y="23"/>
                  </a:lnTo>
                  <a:lnTo>
                    <a:pt x="25" y="21"/>
                  </a:lnTo>
                  <a:lnTo>
                    <a:pt x="19" y="21"/>
                  </a:lnTo>
                  <a:lnTo>
                    <a:pt x="19" y="19"/>
                  </a:lnTo>
                  <a:lnTo>
                    <a:pt x="15" y="19"/>
                  </a:lnTo>
                  <a:lnTo>
                    <a:pt x="15" y="17"/>
                  </a:lnTo>
                  <a:lnTo>
                    <a:pt x="11" y="17"/>
                  </a:lnTo>
                  <a:lnTo>
                    <a:pt x="11" y="16"/>
                  </a:lnTo>
                  <a:lnTo>
                    <a:pt x="10" y="16"/>
                  </a:lnTo>
                  <a:lnTo>
                    <a:pt x="4" y="10"/>
                  </a:lnTo>
                  <a:lnTo>
                    <a:pt x="4" y="8"/>
                  </a:lnTo>
                  <a:lnTo>
                    <a:pt x="2" y="8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168" name="Freeform 210"/>
            <p:cNvSpPr>
              <a:spLocks/>
            </p:cNvSpPr>
            <p:nvPr/>
          </p:nvSpPr>
          <p:spPr bwMode="auto">
            <a:xfrm>
              <a:off x="3196" y="3265"/>
              <a:ext cx="44" cy="47"/>
            </a:xfrm>
            <a:custGeom>
              <a:avLst/>
              <a:gdLst>
                <a:gd name="T0" fmla="*/ 0 w 44"/>
                <a:gd name="T1" fmla="*/ 41 h 47"/>
                <a:gd name="T2" fmla="*/ 0 w 44"/>
                <a:gd name="T3" fmla="*/ 44 h 47"/>
                <a:gd name="T4" fmla="*/ 2 w 44"/>
                <a:gd name="T5" fmla="*/ 44 h 47"/>
                <a:gd name="T6" fmla="*/ 0 w 44"/>
                <a:gd name="T7" fmla="*/ 44 h 47"/>
                <a:gd name="T8" fmla="*/ 2 w 44"/>
                <a:gd name="T9" fmla="*/ 44 h 47"/>
                <a:gd name="T10" fmla="*/ 0 w 44"/>
                <a:gd name="T11" fmla="*/ 46 h 47"/>
                <a:gd name="T12" fmla="*/ 2 w 44"/>
                <a:gd name="T13" fmla="*/ 44 h 47"/>
                <a:gd name="T14" fmla="*/ 4 w 44"/>
                <a:gd name="T15" fmla="*/ 46 h 47"/>
                <a:gd name="T16" fmla="*/ 4 w 44"/>
                <a:gd name="T17" fmla="*/ 44 h 47"/>
                <a:gd name="T18" fmla="*/ 6 w 44"/>
                <a:gd name="T19" fmla="*/ 44 h 47"/>
                <a:gd name="T20" fmla="*/ 35 w 44"/>
                <a:gd name="T21" fmla="*/ 25 h 47"/>
                <a:gd name="T22" fmla="*/ 39 w 44"/>
                <a:gd name="T23" fmla="*/ 23 h 47"/>
                <a:gd name="T24" fmla="*/ 41 w 44"/>
                <a:gd name="T25" fmla="*/ 21 h 47"/>
                <a:gd name="T26" fmla="*/ 39 w 44"/>
                <a:gd name="T27" fmla="*/ 20 h 47"/>
                <a:gd name="T28" fmla="*/ 41 w 44"/>
                <a:gd name="T29" fmla="*/ 20 h 47"/>
                <a:gd name="T30" fmla="*/ 41 w 44"/>
                <a:gd name="T31" fmla="*/ 2 h 47"/>
                <a:gd name="T32" fmla="*/ 43 w 44"/>
                <a:gd name="T33" fmla="*/ 2 h 47"/>
                <a:gd name="T34" fmla="*/ 41 w 44"/>
                <a:gd name="T35" fmla="*/ 2 h 47"/>
                <a:gd name="T36" fmla="*/ 39 w 44"/>
                <a:gd name="T37" fmla="*/ 0 h 47"/>
                <a:gd name="T38" fmla="*/ 37 w 44"/>
                <a:gd name="T39" fmla="*/ 0 h 47"/>
                <a:gd name="T40" fmla="*/ 4 w 44"/>
                <a:gd name="T41" fmla="*/ 20 h 47"/>
                <a:gd name="T42" fmla="*/ 2 w 44"/>
                <a:gd name="T43" fmla="*/ 20 h 47"/>
                <a:gd name="T44" fmla="*/ 2 w 44"/>
                <a:gd name="T45" fmla="*/ 23 h 47"/>
                <a:gd name="T46" fmla="*/ 2 w 44"/>
                <a:gd name="T47" fmla="*/ 20 h 47"/>
                <a:gd name="T48" fmla="*/ 2 w 44"/>
                <a:gd name="T49" fmla="*/ 27 h 47"/>
                <a:gd name="T50" fmla="*/ 2 w 44"/>
                <a:gd name="T51" fmla="*/ 25 h 47"/>
                <a:gd name="T52" fmla="*/ 0 w 44"/>
                <a:gd name="T53" fmla="*/ 27 h 47"/>
                <a:gd name="T54" fmla="*/ 0 w 44"/>
                <a:gd name="T55" fmla="*/ 44 h 47"/>
                <a:gd name="T56" fmla="*/ 0 w 44"/>
                <a:gd name="T57" fmla="*/ 41 h 4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4"/>
                <a:gd name="T88" fmla="*/ 0 h 47"/>
                <a:gd name="T89" fmla="*/ 44 w 44"/>
                <a:gd name="T90" fmla="*/ 47 h 4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4" h="47">
                  <a:moveTo>
                    <a:pt x="0" y="41"/>
                  </a:moveTo>
                  <a:lnTo>
                    <a:pt x="0" y="44"/>
                  </a:lnTo>
                  <a:lnTo>
                    <a:pt x="2" y="44"/>
                  </a:lnTo>
                  <a:lnTo>
                    <a:pt x="0" y="44"/>
                  </a:lnTo>
                  <a:lnTo>
                    <a:pt x="2" y="44"/>
                  </a:lnTo>
                  <a:lnTo>
                    <a:pt x="0" y="46"/>
                  </a:lnTo>
                  <a:lnTo>
                    <a:pt x="2" y="44"/>
                  </a:lnTo>
                  <a:lnTo>
                    <a:pt x="4" y="46"/>
                  </a:lnTo>
                  <a:lnTo>
                    <a:pt x="4" y="44"/>
                  </a:lnTo>
                  <a:lnTo>
                    <a:pt x="6" y="44"/>
                  </a:lnTo>
                  <a:lnTo>
                    <a:pt x="35" y="25"/>
                  </a:lnTo>
                  <a:lnTo>
                    <a:pt x="39" y="23"/>
                  </a:lnTo>
                  <a:lnTo>
                    <a:pt x="41" y="21"/>
                  </a:lnTo>
                  <a:lnTo>
                    <a:pt x="39" y="20"/>
                  </a:lnTo>
                  <a:lnTo>
                    <a:pt x="41" y="20"/>
                  </a:lnTo>
                  <a:lnTo>
                    <a:pt x="41" y="2"/>
                  </a:lnTo>
                  <a:lnTo>
                    <a:pt x="43" y="2"/>
                  </a:lnTo>
                  <a:lnTo>
                    <a:pt x="41" y="2"/>
                  </a:lnTo>
                  <a:lnTo>
                    <a:pt x="39" y="0"/>
                  </a:lnTo>
                  <a:lnTo>
                    <a:pt x="37" y="0"/>
                  </a:lnTo>
                  <a:lnTo>
                    <a:pt x="4" y="20"/>
                  </a:lnTo>
                  <a:lnTo>
                    <a:pt x="2" y="20"/>
                  </a:lnTo>
                  <a:lnTo>
                    <a:pt x="2" y="23"/>
                  </a:lnTo>
                  <a:lnTo>
                    <a:pt x="2" y="20"/>
                  </a:lnTo>
                  <a:lnTo>
                    <a:pt x="2" y="27"/>
                  </a:lnTo>
                  <a:lnTo>
                    <a:pt x="2" y="25"/>
                  </a:lnTo>
                  <a:lnTo>
                    <a:pt x="0" y="27"/>
                  </a:lnTo>
                  <a:lnTo>
                    <a:pt x="0" y="44"/>
                  </a:lnTo>
                  <a:lnTo>
                    <a:pt x="0" y="4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169" name="Freeform 211"/>
            <p:cNvSpPr>
              <a:spLocks/>
            </p:cNvSpPr>
            <p:nvPr/>
          </p:nvSpPr>
          <p:spPr bwMode="auto">
            <a:xfrm>
              <a:off x="3200" y="3283"/>
              <a:ext cx="13" cy="26"/>
            </a:xfrm>
            <a:custGeom>
              <a:avLst/>
              <a:gdLst>
                <a:gd name="T0" fmla="*/ 10 w 13"/>
                <a:gd name="T1" fmla="*/ 3 h 26"/>
                <a:gd name="T2" fmla="*/ 8 w 13"/>
                <a:gd name="T3" fmla="*/ 2 h 26"/>
                <a:gd name="T4" fmla="*/ 8 w 13"/>
                <a:gd name="T5" fmla="*/ 0 h 26"/>
                <a:gd name="T6" fmla="*/ 0 w 13"/>
                <a:gd name="T7" fmla="*/ 5 h 26"/>
                <a:gd name="T8" fmla="*/ 0 w 13"/>
                <a:gd name="T9" fmla="*/ 3 h 26"/>
                <a:gd name="T10" fmla="*/ 2 w 13"/>
                <a:gd name="T11" fmla="*/ 5 h 26"/>
                <a:gd name="T12" fmla="*/ 0 w 13"/>
                <a:gd name="T13" fmla="*/ 7 h 26"/>
                <a:gd name="T14" fmla="*/ 2 w 13"/>
                <a:gd name="T15" fmla="*/ 9 h 26"/>
                <a:gd name="T16" fmla="*/ 0 w 13"/>
                <a:gd name="T17" fmla="*/ 9 h 26"/>
                <a:gd name="T18" fmla="*/ 0 w 13"/>
                <a:gd name="T19" fmla="*/ 7 h 26"/>
                <a:gd name="T20" fmla="*/ 0 w 13"/>
                <a:gd name="T21" fmla="*/ 23 h 26"/>
                <a:gd name="T22" fmla="*/ 2 w 13"/>
                <a:gd name="T23" fmla="*/ 25 h 26"/>
                <a:gd name="T24" fmla="*/ 2 w 13"/>
                <a:gd name="T25" fmla="*/ 23 h 26"/>
                <a:gd name="T26" fmla="*/ 4 w 13"/>
                <a:gd name="T27" fmla="*/ 23 h 26"/>
                <a:gd name="T28" fmla="*/ 8 w 13"/>
                <a:gd name="T29" fmla="*/ 19 h 26"/>
                <a:gd name="T30" fmla="*/ 12 w 13"/>
                <a:gd name="T31" fmla="*/ 19 h 26"/>
                <a:gd name="T32" fmla="*/ 10 w 13"/>
                <a:gd name="T33" fmla="*/ 17 h 26"/>
                <a:gd name="T34" fmla="*/ 12 w 13"/>
                <a:gd name="T35" fmla="*/ 17 h 26"/>
                <a:gd name="T36" fmla="*/ 10 w 13"/>
                <a:gd name="T37" fmla="*/ 17 h 26"/>
                <a:gd name="T38" fmla="*/ 12 w 13"/>
                <a:gd name="T39" fmla="*/ 13 h 26"/>
                <a:gd name="T40" fmla="*/ 12 w 13"/>
                <a:gd name="T41" fmla="*/ 9 h 26"/>
                <a:gd name="T42" fmla="*/ 4 w 13"/>
                <a:gd name="T43" fmla="*/ 9 h 26"/>
                <a:gd name="T44" fmla="*/ 6 w 13"/>
                <a:gd name="T45" fmla="*/ 11 h 26"/>
                <a:gd name="T46" fmla="*/ 4 w 13"/>
                <a:gd name="T47" fmla="*/ 15 h 26"/>
                <a:gd name="T48" fmla="*/ 8 w 13"/>
                <a:gd name="T49" fmla="*/ 13 h 26"/>
                <a:gd name="T50" fmla="*/ 8 w 13"/>
                <a:gd name="T51" fmla="*/ 15 h 26"/>
                <a:gd name="T52" fmla="*/ 6 w 13"/>
                <a:gd name="T53" fmla="*/ 19 h 26"/>
                <a:gd name="T54" fmla="*/ 8 w 13"/>
                <a:gd name="T55" fmla="*/ 17 h 26"/>
                <a:gd name="T56" fmla="*/ 8 w 13"/>
                <a:gd name="T57" fmla="*/ 19 h 26"/>
                <a:gd name="T58" fmla="*/ 4 w 13"/>
                <a:gd name="T59" fmla="*/ 19 h 26"/>
                <a:gd name="T60" fmla="*/ 4 w 13"/>
                <a:gd name="T61" fmla="*/ 5 h 26"/>
                <a:gd name="T62" fmla="*/ 4 w 13"/>
                <a:gd name="T63" fmla="*/ 9 h 26"/>
                <a:gd name="T64" fmla="*/ 4 w 13"/>
                <a:gd name="T65" fmla="*/ 5 h 26"/>
                <a:gd name="T66" fmla="*/ 6 w 13"/>
                <a:gd name="T67" fmla="*/ 7 h 26"/>
                <a:gd name="T68" fmla="*/ 12 w 13"/>
                <a:gd name="T69" fmla="*/ 5 h 26"/>
                <a:gd name="T70" fmla="*/ 10 w 13"/>
                <a:gd name="T71" fmla="*/ 3 h 2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3"/>
                <a:gd name="T109" fmla="*/ 0 h 26"/>
                <a:gd name="T110" fmla="*/ 13 w 13"/>
                <a:gd name="T111" fmla="*/ 26 h 2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3" h="26">
                  <a:moveTo>
                    <a:pt x="10" y="3"/>
                  </a:moveTo>
                  <a:lnTo>
                    <a:pt x="8" y="2"/>
                  </a:lnTo>
                  <a:lnTo>
                    <a:pt x="8" y="0"/>
                  </a:lnTo>
                  <a:lnTo>
                    <a:pt x="0" y="5"/>
                  </a:lnTo>
                  <a:lnTo>
                    <a:pt x="0" y="3"/>
                  </a:lnTo>
                  <a:lnTo>
                    <a:pt x="2" y="5"/>
                  </a:lnTo>
                  <a:lnTo>
                    <a:pt x="0" y="7"/>
                  </a:lnTo>
                  <a:lnTo>
                    <a:pt x="2" y="9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23"/>
                  </a:lnTo>
                  <a:lnTo>
                    <a:pt x="2" y="25"/>
                  </a:lnTo>
                  <a:lnTo>
                    <a:pt x="2" y="23"/>
                  </a:lnTo>
                  <a:lnTo>
                    <a:pt x="4" y="23"/>
                  </a:lnTo>
                  <a:lnTo>
                    <a:pt x="8" y="19"/>
                  </a:lnTo>
                  <a:lnTo>
                    <a:pt x="12" y="19"/>
                  </a:lnTo>
                  <a:lnTo>
                    <a:pt x="10" y="17"/>
                  </a:lnTo>
                  <a:lnTo>
                    <a:pt x="12" y="17"/>
                  </a:lnTo>
                  <a:lnTo>
                    <a:pt x="10" y="17"/>
                  </a:lnTo>
                  <a:lnTo>
                    <a:pt x="12" y="13"/>
                  </a:lnTo>
                  <a:lnTo>
                    <a:pt x="12" y="9"/>
                  </a:lnTo>
                  <a:lnTo>
                    <a:pt x="4" y="9"/>
                  </a:lnTo>
                  <a:lnTo>
                    <a:pt x="6" y="11"/>
                  </a:lnTo>
                  <a:lnTo>
                    <a:pt x="4" y="15"/>
                  </a:lnTo>
                  <a:lnTo>
                    <a:pt x="8" y="13"/>
                  </a:lnTo>
                  <a:lnTo>
                    <a:pt x="8" y="15"/>
                  </a:lnTo>
                  <a:lnTo>
                    <a:pt x="6" y="19"/>
                  </a:lnTo>
                  <a:lnTo>
                    <a:pt x="8" y="17"/>
                  </a:lnTo>
                  <a:lnTo>
                    <a:pt x="8" y="19"/>
                  </a:lnTo>
                  <a:lnTo>
                    <a:pt x="4" y="19"/>
                  </a:lnTo>
                  <a:lnTo>
                    <a:pt x="4" y="5"/>
                  </a:lnTo>
                  <a:lnTo>
                    <a:pt x="4" y="9"/>
                  </a:lnTo>
                  <a:lnTo>
                    <a:pt x="4" y="5"/>
                  </a:lnTo>
                  <a:lnTo>
                    <a:pt x="6" y="7"/>
                  </a:lnTo>
                  <a:lnTo>
                    <a:pt x="12" y="5"/>
                  </a:lnTo>
                  <a:lnTo>
                    <a:pt x="10" y="3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170" name="Freeform 212"/>
            <p:cNvSpPr>
              <a:spLocks/>
            </p:cNvSpPr>
            <p:nvPr/>
          </p:nvSpPr>
          <p:spPr bwMode="auto">
            <a:xfrm>
              <a:off x="3212" y="3275"/>
              <a:ext cx="14" cy="26"/>
            </a:xfrm>
            <a:custGeom>
              <a:avLst/>
              <a:gdLst>
                <a:gd name="T0" fmla="*/ 7 w 14"/>
                <a:gd name="T1" fmla="*/ 21 h 26"/>
                <a:gd name="T2" fmla="*/ 4 w 14"/>
                <a:gd name="T3" fmla="*/ 23 h 26"/>
                <a:gd name="T4" fmla="*/ 4 w 14"/>
                <a:gd name="T5" fmla="*/ 25 h 26"/>
                <a:gd name="T6" fmla="*/ 5 w 14"/>
                <a:gd name="T7" fmla="*/ 10 h 26"/>
                <a:gd name="T8" fmla="*/ 4 w 14"/>
                <a:gd name="T9" fmla="*/ 8 h 26"/>
                <a:gd name="T10" fmla="*/ 5 w 14"/>
                <a:gd name="T11" fmla="*/ 10 h 26"/>
                <a:gd name="T12" fmla="*/ 0 w 14"/>
                <a:gd name="T13" fmla="*/ 10 h 26"/>
                <a:gd name="T14" fmla="*/ 2 w 14"/>
                <a:gd name="T15" fmla="*/ 8 h 26"/>
                <a:gd name="T16" fmla="*/ 0 w 14"/>
                <a:gd name="T17" fmla="*/ 10 h 26"/>
                <a:gd name="T18" fmla="*/ 2 w 14"/>
                <a:gd name="T19" fmla="*/ 8 h 26"/>
                <a:gd name="T20" fmla="*/ 11 w 14"/>
                <a:gd name="T21" fmla="*/ 0 h 26"/>
                <a:gd name="T22" fmla="*/ 13 w 14"/>
                <a:gd name="T23" fmla="*/ 2 h 26"/>
                <a:gd name="T24" fmla="*/ 11 w 14"/>
                <a:gd name="T25" fmla="*/ 2 h 26"/>
                <a:gd name="T26" fmla="*/ 13 w 14"/>
                <a:gd name="T27" fmla="*/ 2 h 26"/>
                <a:gd name="T28" fmla="*/ 7 w 14"/>
                <a:gd name="T29" fmla="*/ 6 h 26"/>
                <a:gd name="T30" fmla="*/ 9 w 14"/>
                <a:gd name="T31" fmla="*/ 8 h 26"/>
                <a:gd name="T32" fmla="*/ 9 w 14"/>
                <a:gd name="T33" fmla="*/ 23 h 26"/>
                <a:gd name="T34" fmla="*/ 7 w 14"/>
                <a:gd name="T35" fmla="*/ 21 h 26"/>
                <a:gd name="T36" fmla="*/ 7 w 14"/>
                <a:gd name="T37" fmla="*/ 23 h 26"/>
                <a:gd name="T38" fmla="*/ 7 w 14"/>
                <a:gd name="T39" fmla="*/ 21 h 2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"/>
                <a:gd name="T61" fmla="*/ 0 h 26"/>
                <a:gd name="T62" fmla="*/ 14 w 14"/>
                <a:gd name="T63" fmla="*/ 26 h 2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" h="26">
                  <a:moveTo>
                    <a:pt x="7" y="21"/>
                  </a:moveTo>
                  <a:lnTo>
                    <a:pt x="4" y="23"/>
                  </a:lnTo>
                  <a:lnTo>
                    <a:pt x="4" y="25"/>
                  </a:lnTo>
                  <a:lnTo>
                    <a:pt x="5" y="10"/>
                  </a:lnTo>
                  <a:lnTo>
                    <a:pt x="4" y="8"/>
                  </a:lnTo>
                  <a:lnTo>
                    <a:pt x="5" y="10"/>
                  </a:lnTo>
                  <a:lnTo>
                    <a:pt x="0" y="10"/>
                  </a:lnTo>
                  <a:lnTo>
                    <a:pt x="2" y="8"/>
                  </a:lnTo>
                  <a:lnTo>
                    <a:pt x="0" y="10"/>
                  </a:lnTo>
                  <a:lnTo>
                    <a:pt x="2" y="8"/>
                  </a:lnTo>
                  <a:lnTo>
                    <a:pt x="11" y="0"/>
                  </a:lnTo>
                  <a:lnTo>
                    <a:pt x="13" y="2"/>
                  </a:lnTo>
                  <a:lnTo>
                    <a:pt x="11" y="2"/>
                  </a:lnTo>
                  <a:lnTo>
                    <a:pt x="13" y="2"/>
                  </a:lnTo>
                  <a:lnTo>
                    <a:pt x="7" y="6"/>
                  </a:lnTo>
                  <a:lnTo>
                    <a:pt x="9" y="8"/>
                  </a:lnTo>
                  <a:lnTo>
                    <a:pt x="9" y="23"/>
                  </a:lnTo>
                  <a:lnTo>
                    <a:pt x="7" y="21"/>
                  </a:lnTo>
                  <a:lnTo>
                    <a:pt x="7" y="23"/>
                  </a:lnTo>
                  <a:lnTo>
                    <a:pt x="7" y="2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171" name="Freeform 213"/>
            <p:cNvSpPr>
              <a:spLocks/>
            </p:cNvSpPr>
            <p:nvPr/>
          </p:nvSpPr>
          <p:spPr bwMode="auto">
            <a:xfrm>
              <a:off x="3225" y="3267"/>
              <a:ext cx="13" cy="26"/>
            </a:xfrm>
            <a:custGeom>
              <a:avLst/>
              <a:gdLst>
                <a:gd name="T0" fmla="*/ 8 w 13"/>
                <a:gd name="T1" fmla="*/ 21 h 26"/>
                <a:gd name="T2" fmla="*/ 10 w 13"/>
                <a:gd name="T3" fmla="*/ 21 h 26"/>
                <a:gd name="T4" fmla="*/ 8 w 13"/>
                <a:gd name="T5" fmla="*/ 19 h 26"/>
                <a:gd name="T6" fmla="*/ 10 w 13"/>
                <a:gd name="T7" fmla="*/ 18 h 26"/>
                <a:gd name="T8" fmla="*/ 2 w 13"/>
                <a:gd name="T9" fmla="*/ 21 h 26"/>
                <a:gd name="T10" fmla="*/ 0 w 13"/>
                <a:gd name="T11" fmla="*/ 21 h 26"/>
                <a:gd name="T12" fmla="*/ 2 w 13"/>
                <a:gd name="T13" fmla="*/ 21 h 26"/>
                <a:gd name="T14" fmla="*/ 2 w 13"/>
                <a:gd name="T15" fmla="*/ 18 h 26"/>
                <a:gd name="T16" fmla="*/ 10 w 13"/>
                <a:gd name="T17" fmla="*/ 12 h 26"/>
                <a:gd name="T18" fmla="*/ 12 w 13"/>
                <a:gd name="T19" fmla="*/ 10 h 26"/>
                <a:gd name="T20" fmla="*/ 10 w 13"/>
                <a:gd name="T21" fmla="*/ 10 h 26"/>
                <a:gd name="T22" fmla="*/ 2 w 13"/>
                <a:gd name="T23" fmla="*/ 14 h 26"/>
                <a:gd name="T24" fmla="*/ 2 w 13"/>
                <a:gd name="T25" fmla="*/ 6 h 26"/>
                <a:gd name="T26" fmla="*/ 10 w 13"/>
                <a:gd name="T27" fmla="*/ 4 h 26"/>
                <a:gd name="T28" fmla="*/ 10 w 13"/>
                <a:gd name="T29" fmla="*/ 0 h 26"/>
                <a:gd name="T30" fmla="*/ 8 w 13"/>
                <a:gd name="T31" fmla="*/ 2 h 26"/>
                <a:gd name="T32" fmla="*/ 10 w 13"/>
                <a:gd name="T33" fmla="*/ 0 h 26"/>
                <a:gd name="T34" fmla="*/ 0 w 13"/>
                <a:gd name="T35" fmla="*/ 10 h 26"/>
                <a:gd name="T36" fmla="*/ 0 w 13"/>
                <a:gd name="T37" fmla="*/ 23 h 26"/>
                <a:gd name="T38" fmla="*/ 2 w 13"/>
                <a:gd name="T39" fmla="*/ 23 h 26"/>
                <a:gd name="T40" fmla="*/ 0 w 13"/>
                <a:gd name="T41" fmla="*/ 25 h 26"/>
                <a:gd name="T42" fmla="*/ 2 w 13"/>
                <a:gd name="T43" fmla="*/ 25 h 26"/>
                <a:gd name="T44" fmla="*/ 8 w 13"/>
                <a:gd name="T45" fmla="*/ 21 h 26"/>
                <a:gd name="T46" fmla="*/ 2 w 13"/>
                <a:gd name="T47" fmla="*/ 25 h 26"/>
                <a:gd name="T48" fmla="*/ 8 w 13"/>
                <a:gd name="T49" fmla="*/ 21 h 2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3"/>
                <a:gd name="T76" fmla="*/ 0 h 26"/>
                <a:gd name="T77" fmla="*/ 13 w 13"/>
                <a:gd name="T78" fmla="*/ 26 h 2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3" h="26">
                  <a:moveTo>
                    <a:pt x="8" y="21"/>
                  </a:moveTo>
                  <a:lnTo>
                    <a:pt x="10" y="21"/>
                  </a:lnTo>
                  <a:lnTo>
                    <a:pt x="8" y="19"/>
                  </a:lnTo>
                  <a:lnTo>
                    <a:pt x="10" y="18"/>
                  </a:lnTo>
                  <a:lnTo>
                    <a:pt x="2" y="21"/>
                  </a:lnTo>
                  <a:lnTo>
                    <a:pt x="0" y="21"/>
                  </a:lnTo>
                  <a:lnTo>
                    <a:pt x="2" y="21"/>
                  </a:lnTo>
                  <a:lnTo>
                    <a:pt x="2" y="18"/>
                  </a:lnTo>
                  <a:lnTo>
                    <a:pt x="10" y="12"/>
                  </a:lnTo>
                  <a:lnTo>
                    <a:pt x="12" y="10"/>
                  </a:lnTo>
                  <a:lnTo>
                    <a:pt x="10" y="10"/>
                  </a:lnTo>
                  <a:lnTo>
                    <a:pt x="2" y="14"/>
                  </a:lnTo>
                  <a:lnTo>
                    <a:pt x="2" y="6"/>
                  </a:lnTo>
                  <a:lnTo>
                    <a:pt x="10" y="4"/>
                  </a:lnTo>
                  <a:lnTo>
                    <a:pt x="10" y="0"/>
                  </a:lnTo>
                  <a:lnTo>
                    <a:pt x="8" y="2"/>
                  </a:lnTo>
                  <a:lnTo>
                    <a:pt x="10" y="0"/>
                  </a:lnTo>
                  <a:lnTo>
                    <a:pt x="0" y="10"/>
                  </a:lnTo>
                  <a:lnTo>
                    <a:pt x="0" y="23"/>
                  </a:lnTo>
                  <a:lnTo>
                    <a:pt x="2" y="23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8" y="21"/>
                  </a:lnTo>
                  <a:lnTo>
                    <a:pt x="2" y="25"/>
                  </a:lnTo>
                  <a:lnTo>
                    <a:pt x="8" y="2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172" name="Line 214"/>
            <p:cNvSpPr>
              <a:spLocks noChangeShapeType="1"/>
            </p:cNvSpPr>
            <p:nvPr/>
          </p:nvSpPr>
          <p:spPr bwMode="auto">
            <a:xfrm flipH="1">
              <a:off x="3123" y="3472"/>
              <a:ext cx="9" cy="0"/>
            </a:xfrm>
            <a:prstGeom prst="line">
              <a:avLst/>
            </a:prstGeom>
            <a:noFill/>
            <a:ln w="12700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8" name="Group 215"/>
          <p:cNvGrpSpPr>
            <a:grpSpLocks/>
          </p:cNvGrpSpPr>
          <p:nvPr/>
        </p:nvGrpSpPr>
        <p:grpSpPr bwMode="auto">
          <a:xfrm>
            <a:off x="7496176" y="2146300"/>
            <a:ext cx="444500" cy="387350"/>
            <a:chOff x="2972" y="3246"/>
            <a:chExt cx="323" cy="298"/>
          </a:xfrm>
        </p:grpSpPr>
        <p:sp>
          <p:nvSpPr>
            <p:cNvPr id="23111" name="Line 216"/>
            <p:cNvSpPr>
              <a:spLocks noChangeShapeType="1"/>
            </p:cNvSpPr>
            <p:nvPr/>
          </p:nvSpPr>
          <p:spPr bwMode="auto">
            <a:xfrm>
              <a:off x="3031" y="3389"/>
              <a:ext cx="131" cy="68"/>
            </a:xfrm>
            <a:prstGeom prst="line">
              <a:avLst/>
            </a:prstGeom>
            <a:noFill/>
            <a:ln w="12700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112" name="Oval 217"/>
            <p:cNvSpPr>
              <a:spLocks noChangeArrowheads="1"/>
            </p:cNvSpPr>
            <p:nvPr/>
          </p:nvSpPr>
          <p:spPr bwMode="auto">
            <a:xfrm>
              <a:off x="3166" y="3501"/>
              <a:ext cx="118" cy="28"/>
            </a:xfrm>
            <a:prstGeom prst="ellipse">
              <a:avLst/>
            </a:prstGeom>
            <a:solidFill>
              <a:srgbClr val="FF6600"/>
            </a:solidFill>
            <a:ln w="12700">
              <a:solidFill>
                <a:srgbClr val="66FF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1" dirty="0"/>
            </a:p>
          </p:txBody>
        </p:sp>
        <p:sp>
          <p:nvSpPr>
            <p:cNvPr id="23113" name="Freeform 218"/>
            <p:cNvSpPr>
              <a:spLocks/>
            </p:cNvSpPr>
            <p:nvPr/>
          </p:nvSpPr>
          <p:spPr bwMode="auto">
            <a:xfrm>
              <a:off x="3148" y="3246"/>
              <a:ext cx="109" cy="216"/>
            </a:xfrm>
            <a:custGeom>
              <a:avLst/>
              <a:gdLst>
                <a:gd name="T0" fmla="*/ 71 w 109"/>
                <a:gd name="T1" fmla="*/ 2 h 216"/>
                <a:gd name="T2" fmla="*/ 56 w 109"/>
                <a:gd name="T3" fmla="*/ 8 h 216"/>
                <a:gd name="T4" fmla="*/ 50 w 109"/>
                <a:gd name="T5" fmla="*/ 14 h 216"/>
                <a:gd name="T6" fmla="*/ 43 w 109"/>
                <a:gd name="T7" fmla="*/ 19 h 216"/>
                <a:gd name="T8" fmla="*/ 37 w 109"/>
                <a:gd name="T9" fmla="*/ 31 h 216"/>
                <a:gd name="T10" fmla="*/ 29 w 109"/>
                <a:gd name="T11" fmla="*/ 42 h 216"/>
                <a:gd name="T12" fmla="*/ 25 w 109"/>
                <a:gd name="T13" fmla="*/ 50 h 216"/>
                <a:gd name="T14" fmla="*/ 22 w 109"/>
                <a:gd name="T15" fmla="*/ 58 h 216"/>
                <a:gd name="T16" fmla="*/ 18 w 109"/>
                <a:gd name="T17" fmla="*/ 67 h 216"/>
                <a:gd name="T18" fmla="*/ 14 w 109"/>
                <a:gd name="T19" fmla="*/ 75 h 216"/>
                <a:gd name="T20" fmla="*/ 12 w 109"/>
                <a:gd name="T21" fmla="*/ 86 h 216"/>
                <a:gd name="T22" fmla="*/ 8 w 109"/>
                <a:gd name="T23" fmla="*/ 100 h 216"/>
                <a:gd name="T24" fmla="*/ 4 w 109"/>
                <a:gd name="T25" fmla="*/ 107 h 216"/>
                <a:gd name="T26" fmla="*/ 2 w 109"/>
                <a:gd name="T27" fmla="*/ 132 h 216"/>
                <a:gd name="T28" fmla="*/ 2 w 109"/>
                <a:gd name="T29" fmla="*/ 175 h 216"/>
                <a:gd name="T30" fmla="*/ 4 w 109"/>
                <a:gd name="T31" fmla="*/ 192 h 216"/>
                <a:gd name="T32" fmla="*/ 8 w 109"/>
                <a:gd name="T33" fmla="*/ 196 h 216"/>
                <a:gd name="T34" fmla="*/ 10 w 109"/>
                <a:gd name="T35" fmla="*/ 203 h 216"/>
                <a:gd name="T36" fmla="*/ 14 w 109"/>
                <a:gd name="T37" fmla="*/ 207 h 216"/>
                <a:gd name="T38" fmla="*/ 22 w 109"/>
                <a:gd name="T39" fmla="*/ 211 h 216"/>
                <a:gd name="T40" fmla="*/ 25 w 109"/>
                <a:gd name="T41" fmla="*/ 215 h 216"/>
                <a:gd name="T42" fmla="*/ 39 w 109"/>
                <a:gd name="T43" fmla="*/ 213 h 216"/>
                <a:gd name="T44" fmla="*/ 46 w 109"/>
                <a:gd name="T45" fmla="*/ 209 h 216"/>
                <a:gd name="T46" fmla="*/ 52 w 109"/>
                <a:gd name="T47" fmla="*/ 203 h 216"/>
                <a:gd name="T48" fmla="*/ 64 w 109"/>
                <a:gd name="T49" fmla="*/ 196 h 216"/>
                <a:gd name="T50" fmla="*/ 71 w 109"/>
                <a:gd name="T51" fmla="*/ 182 h 216"/>
                <a:gd name="T52" fmla="*/ 79 w 109"/>
                <a:gd name="T53" fmla="*/ 173 h 216"/>
                <a:gd name="T54" fmla="*/ 81 w 109"/>
                <a:gd name="T55" fmla="*/ 163 h 216"/>
                <a:gd name="T56" fmla="*/ 89 w 109"/>
                <a:gd name="T57" fmla="*/ 153 h 216"/>
                <a:gd name="T58" fmla="*/ 92 w 109"/>
                <a:gd name="T59" fmla="*/ 144 h 216"/>
                <a:gd name="T60" fmla="*/ 94 w 109"/>
                <a:gd name="T61" fmla="*/ 129 h 216"/>
                <a:gd name="T62" fmla="*/ 98 w 109"/>
                <a:gd name="T63" fmla="*/ 123 h 216"/>
                <a:gd name="T64" fmla="*/ 100 w 109"/>
                <a:gd name="T65" fmla="*/ 107 h 216"/>
                <a:gd name="T66" fmla="*/ 104 w 109"/>
                <a:gd name="T67" fmla="*/ 100 h 216"/>
                <a:gd name="T68" fmla="*/ 106 w 109"/>
                <a:gd name="T69" fmla="*/ 83 h 216"/>
                <a:gd name="T70" fmla="*/ 106 w 109"/>
                <a:gd name="T71" fmla="*/ 40 h 216"/>
                <a:gd name="T72" fmla="*/ 104 w 109"/>
                <a:gd name="T73" fmla="*/ 27 h 216"/>
                <a:gd name="T74" fmla="*/ 100 w 109"/>
                <a:gd name="T75" fmla="*/ 21 h 216"/>
                <a:gd name="T76" fmla="*/ 96 w 109"/>
                <a:gd name="T77" fmla="*/ 14 h 216"/>
                <a:gd name="T78" fmla="*/ 94 w 109"/>
                <a:gd name="T79" fmla="*/ 8 h 216"/>
                <a:gd name="T80" fmla="*/ 91 w 109"/>
                <a:gd name="T81" fmla="*/ 6 h 216"/>
                <a:gd name="T82" fmla="*/ 89 w 109"/>
                <a:gd name="T83" fmla="*/ 2 h 21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09"/>
                <a:gd name="T127" fmla="*/ 0 h 216"/>
                <a:gd name="T128" fmla="*/ 109 w 109"/>
                <a:gd name="T129" fmla="*/ 216 h 21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09" h="216">
                  <a:moveTo>
                    <a:pt x="81" y="0"/>
                  </a:moveTo>
                  <a:lnTo>
                    <a:pt x="71" y="0"/>
                  </a:lnTo>
                  <a:lnTo>
                    <a:pt x="71" y="2"/>
                  </a:lnTo>
                  <a:lnTo>
                    <a:pt x="64" y="2"/>
                  </a:lnTo>
                  <a:lnTo>
                    <a:pt x="58" y="8"/>
                  </a:lnTo>
                  <a:lnTo>
                    <a:pt x="56" y="8"/>
                  </a:lnTo>
                  <a:lnTo>
                    <a:pt x="54" y="10"/>
                  </a:lnTo>
                  <a:lnTo>
                    <a:pt x="52" y="10"/>
                  </a:lnTo>
                  <a:lnTo>
                    <a:pt x="50" y="14"/>
                  </a:lnTo>
                  <a:lnTo>
                    <a:pt x="48" y="17"/>
                  </a:lnTo>
                  <a:lnTo>
                    <a:pt x="46" y="17"/>
                  </a:lnTo>
                  <a:lnTo>
                    <a:pt x="43" y="19"/>
                  </a:lnTo>
                  <a:lnTo>
                    <a:pt x="43" y="21"/>
                  </a:lnTo>
                  <a:lnTo>
                    <a:pt x="37" y="29"/>
                  </a:lnTo>
                  <a:lnTo>
                    <a:pt x="37" y="31"/>
                  </a:lnTo>
                  <a:lnTo>
                    <a:pt x="31" y="37"/>
                  </a:lnTo>
                  <a:lnTo>
                    <a:pt x="31" y="40"/>
                  </a:lnTo>
                  <a:lnTo>
                    <a:pt x="29" y="42"/>
                  </a:lnTo>
                  <a:lnTo>
                    <a:pt x="27" y="42"/>
                  </a:lnTo>
                  <a:lnTo>
                    <a:pt x="27" y="46"/>
                  </a:lnTo>
                  <a:lnTo>
                    <a:pt x="25" y="50"/>
                  </a:lnTo>
                  <a:lnTo>
                    <a:pt x="25" y="52"/>
                  </a:lnTo>
                  <a:lnTo>
                    <a:pt x="23" y="56"/>
                  </a:lnTo>
                  <a:lnTo>
                    <a:pt x="22" y="58"/>
                  </a:lnTo>
                  <a:lnTo>
                    <a:pt x="22" y="62"/>
                  </a:lnTo>
                  <a:lnTo>
                    <a:pt x="20" y="63"/>
                  </a:lnTo>
                  <a:lnTo>
                    <a:pt x="18" y="67"/>
                  </a:lnTo>
                  <a:lnTo>
                    <a:pt x="16" y="69"/>
                  </a:lnTo>
                  <a:lnTo>
                    <a:pt x="16" y="73"/>
                  </a:lnTo>
                  <a:lnTo>
                    <a:pt x="14" y="75"/>
                  </a:lnTo>
                  <a:lnTo>
                    <a:pt x="14" y="79"/>
                  </a:lnTo>
                  <a:lnTo>
                    <a:pt x="12" y="79"/>
                  </a:lnTo>
                  <a:lnTo>
                    <a:pt x="12" y="86"/>
                  </a:lnTo>
                  <a:lnTo>
                    <a:pt x="10" y="86"/>
                  </a:lnTo>
                  <a:lnTo>
                    <a:pt x="10" y="96"/>
                  </a:lnTo>
                  <a:lnTo>
                    <a:pt x="8" y="100"/>
                  </a:lnTo>
                  <a:lnTo>
                    <a:pt x="6" y="102"/>
                  </a:lnTo>
                  <a:lnTo>
                    <a:pt x="6" y="107"/>
                  </a:lnTo>
                  <a:lnTo>
                    <a:pt x="4" y="107"/>
                  </a:lnTo>
                  <a:lnTo>
                    <a:pt x="4" y="117"/>
                  </a:lnTo>
                  <a:lnTo>
                    <a:pt x="2" y="119"/>
                  </a:lnTo>
                  <a:lnTo>
                    <a:pt x="2" y="132"/>
                  </a:lnTo>
                  <a:lnTo>
                    <a:pt x="0" y="136"/>
                  </a:lnTo>
                  <a:lnTo>
                    <a:pt x="0" y="173"/>
                  </a:lnTo>
                  <a:lnTo>
                    <a:pt x="2" y="175"/>
                  </a:lnTo>
                  <a:lnTo>
                    <a:pt x="2" y="182"/>
                  </a:lnTo>
                  <a:lnTo>
                    <a:pt x="4" y="186"/>
                  </a:lnTo>
                  <a:lnTo>
                    <a:pt x="4" y="192"/>
                  </a:lnTo>
                  <a:lnTo>
                    <a:pt x="6" y="192"/>
                  </a:lnTo>
                  <a:lnTo>
                    <a:pt x="6" y="194"/>
                  </a:lnTo>
                  <a:lnTo>
                    <a:pt x="8" y="196"/>
                  </a:lnTo>
                  <a:lnTo>
                    <a:pt x="8" y="198"/>
                  </a:lnTo>
                  <a:lnTo>
                    <a:pt x="10" y="199"/>
                  </a:lnTo>
                  <a:lnTo>
                    <a:pt x="10" y="203"/>
                  </a:lnTo>
                  <a:lnTo>
                    <a:pt x="12" y="203"/>
                  </a:lnTo>
                  <a:lnTo>
                    <a:pt x="14" y="205"/>
                  </a:lnTo>
                  <a:lnTo>
                    <a:pt x="14" y="207"/>
                  </a:lnTo>
                  <a:lnTo>
                    <a:pt x="16" y="209"/>
                  </a:lnTo>
                  <a:lnTo>
                    <a:pt x="16" y="211"/>
                  </a:lnTo>
                  <a:lnTo>
                    <a:pt x="22" y="211"/>
                  </a:lnTo>
                  <a:lnTo>
                    <a:pt x="22" y="213"/>
                  </a:lnTo>
                  <a:lnTo>
                    <a:pt x="25" y="213"/>
                  </a:lnTo>
                  <a:lnTo>
                    <a:pt x="25" y="215"/>
                  </a:lnTo>
                  <a:lnTo>
                    <a:pt x="37" y="215"/>
                  </a:lnTo>
                  <a:lnTo>
                    <a:pt x="37" y="213"/>
                  </a:lnTo>
                  <a:lnTo>
                    <a:pt x="39" y="213"/>
                  </a:lnTo>
                  <a:lnTo>
                    <a:pt x="41" y="211"/>
                  </a:lnTo>
                  <a:lnTo>
                    <a:pt x="43" y="211"/>
                  </a:lnTo>
                  <a:lnTo>
                    <a:pt x="46" y="209"/>
                  </a:lnTo>
                  <a:lnTo>
                    <a:pt x="48" y="209"/>
                  </a:lnTo>
                  <a:lnTo>
                    <a:pt x="50" y="207"/>
                  </a:lnTo>
                  <a:lnTo>
                    <a:pt x="52" y="203"/>
                  </a:lnTo>
                  <a:lnTo>
                    <a:pt x="54" y="203"/>
                  </a:lnTo>
                  <a:lnTo>
                    <a:pt x="60" y="198"/>
                  </a:lnTo>
                  <a:lnTo>
                    <a:pt x="64" y="196"/>
                  </a:lnTo>
                  <a:lnTo>
                    <a:pt x="64" y="192"/>
                  </a:lnTo>
                  <a:lnTo>
                    <a:pt x="71" y="186"/>
                  </a:lnTo>
                  <a:lnTo>
                    <a:pt x="71" y="182"/>
                  </a:lnTo>
                  <a:lnTo>
                    <a:pt x="75" y="178"/>
                  </a:lnTo>
                  <a:lnTo>
                    <a:pt x="75" y="176"/>
                  </a:lnTo>
                  <a:lnTo>
                    <a:pt x="79" y="173"/>
                  </a:lnTo>
                  <a:lnTo>
                    <a:pt x="79" y="167"/>
                  </a:lnTo>
                  <a:lnTo>
                    <a:pt x="81" y="165"/>
                  </a:lnTo>
                  <a:lnTo>
                    <a:pt x="81" y="163"/>
                  </a:lnTo>
                  <a:lnTo>
                    <a:pt x="83" y="163"/>
                  </a:lnTo>
                  <a:lnTo>
                    <a:pt x="83" y="159"/>
                  </a:lnTo>
                  <a:lnTo>
                    <a:pt x="89" y="153"/>
                  </a:lnTo>
                  <a:lnTo>
                    <a:pt x="89" y="146"/>
                  </a:lnTo>
                  <a:lnTo>
                    <a:pt x="91" y="146"/>
                  </a:lnTo>
                  <a:lnTo>
                    <a:pt x="92" y="144"/>
                  </a:lnTo>
                  <a:lnTo>
                    <a:pt x="92" y="138"/>
                  </a:lnTo>
                  <a:lnTo>
                    <a:pt x="94" y="136"/>
                  </a:lnTo>
                  <a:lnTo>
                    <a:pt x="94" y="129"/>
                  </a:lnTo>
                  <a:lnTo>
                    <a:pt x="96" y="127"/>
                  </a:lnTo>
                  <a:lnTo>
                    <a:pt x="96" y="125"/>
                  </a:lnTo>
                  <a:lnTo>
                    <a:pt x="98" y="123"/>
                  </a:lnTo>
                  <a:lnTo>
                    <a:pt x="98" y="121"/>
                  </a:lnTo>
                  <a:lnTo>
                    <a:pt x="100" y="119"/>
                  </a:lnTo>
                  <a:lnTo>
                    <a:pt x="100" y="107"/>
                  </a:lnTo>
                  <a:lnTo>
                    <a:pt x="102" y="107"/>
                  </a:lnTo>
                  <a:lnTo>
                    <a:pt x="102" y="102"/>
                  </a:lnTo>
                  <a:lnTo>
                    <a:pt x="104" y="100"/>
                  </a:lnTo>
                  <a:lnTo>
                    <a:pt x="104" y="90"/>
                  </a:lnTo>
                  <a:lnTo>
                    <a:pt x="106" y="88"/>
                  </a:lnTo>
                  <a:lnTo>
                    <a:pt x="106" y="83"/>
                  </a:lnTo>
                  <a:lnTo>
                    <a:pt x="108" y="79"/>
                  </a:lnTo>
                  <a:lnTo>
                    <a:pt x="108" y="42"/>
                  </a:lnTo>
                  <a:lnTo>
                    <a:pt x="106" y="40"/>
                  </a:lnTo>
                  <a:lnTo>
                    <a:pt x="106" y="37"/>
                  </a:lnTo>
                  <a:lnTo>
                    <a:pt x="104" y="35"/>
                  </a:lnTo>
                  <a:lnTo>
                    <a:pt x="104" y="27"/>
                  </a:lnTo>
                  <a:lnTo>
                    <a:pt x="102" y="27"/>
                  </a:lnTo>
                  <a:lnTo>
                    <a:pt x="102" y="23"/>
                  </a:lnTo>
                  <a:lnTo>
                    <a:pt x="100" y="21"/>
                  </a:lnTo>
                  <a:lnTo>
                    <a:pt x="100" y="17"/>
                  </a:lnTo>
                  <a:lnTo>
                    <a:pt x="98" y="14"/>
                  </a:lnTo>
                  <a:lnTo>
                    <a:pt x="96" y="14"/>
                  </a:lnTo>
                  <a:lnTo>
                    <a:pt x="96" y="12"/>
                  </a:lnTo>
                  <a:lnTo>
                    <a:pt x="94" y="10"/>
                  </a:lnTo>
                  <a:lnTo>
                    <a:pt x="94" y="8"/>
                  </a:lnTo>
                  <a:lnTo>
                    <a:pt x="92" y="8"/>
                  </a:lnTo>
                  <a:lnTo>
                    <a:pt x="92" y="6"/>
                  </a:lnTo>
                  <a:lnTo>
                    <a:pt x="91" y="6"/>
                  </a:lnTo>
                  <a:lnTo>
                    <a:pt x="91" y="4"/>
                  </a:lnTo>
                  <a:lnTo>
                    <a:pt x="89" y="4"/>
                  </a:lnTo>
                  <a:lnTo>
                    <a:pt x="89" y="2"/>
                  </a:lnTo>
                  <a:lnTo>
                    <a:pt x="83" y="2"/>
                  </a:lnTo>
                  <a:lnTo>
                    <a:pt x="81" y="0"/>
                  </a:lnTo>
                </a:path>
              </a:pathLst>
            </a:custGeom>
            <a:solidFill>
              <a:srgbClr val="FF6600"/>
            </a:solidFill>
            <a:ln w="12700" cap="rnd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114" name="Freeform 219"/>
            <p:cNvSpPr>
              <a:spLocks/>
            </p:cNvSpPr>
            <p:nvPr/>
          </p:nvSpPr>
          <p:spPr bwMode="auto">
            <a:xfrm>
              <a:off x="3026" y="3375"/>
              <a:ext cx="146" cy="89"/>
            </a:xfrm>
            <a:custGeom>
              <a:avLst/>
              <a:gdLst>
                <a:gd name="T0" fmla="*/ 145 w 146"/>
                <a:gd name="T1" fmla="*/ 82 h 89"/>
                <a:gd name="T2" fmla="*/ 4 w 146"/>
                <a:gd name="T3" fmla="*/ 0 h 89"/>
                <a:gd name="T4" fmla="*/ 0 w 146"/>
                <a:gd name="T5" fmla="*/ 5 h 89"/>
                <a:gd name="T6" fmla="*/ 142 w 146"/>
                <a:gd name="T7" fmla="*/ 88 h 89"/>
                <a:gd name="T8" fmla="*/ 145 w 146"/>
                <a:gd name="T9" fmla="*/ 82 h 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6"/>
                <a:gd name="T16" fmla="*/ 0 h 89"/>
                <a:gd name="T17" fmla="*/ 146 w 146"/>
                <a:gd name="T18" fmla="*/ 89 h 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6" h="89">
                  <a:moveTo>
                    <a:pt x="145" y="82"/>
                  </a:moveTo>
                  <a:lnTo>
                    <a:pt x="4" y="0"/>
                  </a:lnTo>
                  <a:lnTo>
                    <a:pt x="0" y="5"/>
                  </a:lnTo>
                  <a:lnTo>
                    <a:pt x="142" y="88"/>
                  </a:lnTo>
                  <a:lnTo>
                    <a:pt x="145" y="82"/>
                  </a:lnTo>
                </a:path>
              </a:pathLst>
            </a:custGeom>
            <a:solidFill>
              <a:srgbClr val="FF6600"/>
            </a:solidFill>
            <a:ln w="12700" cap="rnd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115" name="Freeform 220"/>
            <p:cNvSpPr>
              <a:spLocks/>
            </p:cNvSpPr>
            <p:nvPr/>
          </p:nvSpPr>
          <p:spPr bwMode="auto">
            <a:xfrm>
              <a:off x="3171" y="3248"/>
              <a:ext cx="95" cy="220"/>
            </a:xfrm>
            <a:custGeom>
              <a:avLst/>
              <a:gdLst>
                <a:gd name="T0" fmla="*/ 73 w 95"/>
                <a:gd name="T1" fmla="*/ 0 h 220"/>
                <a:gd name="T2" fmla="*/ 77 w 95"/>
                <a:gd name="T3" fmla="*/ 2 h 220"/>
                <a:gd name="T4" fmla="*/ 81 w 95"/>
                <a:gd name="T5" fmla="*/ 8 h 220"/>
                <a:gd name="T6" fmla="*/ 83 w 95"/>
                <a:gd name="T7" fmla="*/ 10 h 220"/>
                <a:gd name="T8" fmla="*/ 85 w 95"/>
                <a:gd name="T9" fmla="*/ 14 h 220"/>
                <a:gd name="T10" fmla="*/ 87 w 95"/>
                <a:gd name="T11" fmla="*/ 19 h 220"/>
                <a:gd name="T12" fmla="*/ 89 w 95"/>
                <a:gd name="T13" fmla="*/ 23 h 220"/>
                <a:gd name="T14" fmla="*/ 91 w 95"/>
                <a:gd name="T15" fmla="*/ 29 h 220"/>
                <a:gd name="T16" fmla="*/ 92 w 95"/>
                <a:gd name="T17" fmla="*/ 35 h 220"/>
                <a:gd name="T18" fmla="*/ 94 w 95"/>
                <a:gd name="T19" fmla="*/ 50 h 220"/>
                <a:gd name="T20" fmla="*/ 92 w 95"/>
                <a:gd name="T21" fmla="*/ 83 h 220"/>
                <a:gd name="T22" fmla="*/ 91 w 95"/>
                <a:gd name="T23" fmla="*/ 98 h 220"/>
                <a:gd name="T24" fmla="*/ 89 w 95"/>
                <a:gd name="T25" fmla="*/ 107 h 220"/>
                <a:gd name="T26" fmla="*/ 87 w 95"/>
                <a:gd name="T27" fmla="*/ 113 h 220"/>
                <a:gd name="T28" fmla="*/ 85 w 95"/>
                <a:gd name="T29" fmla="*/ 119 h 220"/>
                <a:gd name="T30" fmla="*/ 83 w 95"/>
                <a:gd name="T31" fmla="*/ 128 h 220"/>
                <a:gd name="T32" fmla="*/ 81 w 95"/>
                <a:gd name="T33" fmla="*/ 134 h 220"/>
                <a:gd name="T34" fmla="*/ 79 w 95"/>
                <a:gd name="T35" fmla="*/ 140 h 220"/>
                <a:gd name="T36" fmla="*/ 77 w 95"/>
                <a:gd name="T37" fmla="*/ 148 h 220"/>
                <a:gd name="T38" fmla="*/ 75 w 95"/>
                <a:gd name="T39" fmla="*/ 153 h 220"/>
                <a:gd name="T40" fmla="*/ 73 w 95"/>
                <a:gd name="T41" fmla="*/ 161 h 220"/>
                <a:gd name="T42" fmla="*/ 69 w 95"/>
                <a:gd name="T43" fmla="*/ 169 h 220"/>
                <a:gd name="T44" fmla="*/ 66 w 95"/>
                <a:gd name="T45" fmla="*/ 174 h 220"/>
                <a:gd name="T46" fmla="*/ 64 w 95"/>
                <a:gd name="T47" fmla="*/ 180 h 220"/>
                <a:gd name="T48" fmla="*/ 56 w 95"/>
                <a:gd name="T49" fmla="*/ 188 h 220"/>
                <a:gd name="T50" fmla="*/ 54 w 95"/>
                <a:gd name="T51" fmla="*/ 192 h 220"/>
                <a:gd name="T52" fmla="*/ 37 w 95"/>
                <a:gd name="T53" fmla="*/ 205 h 220"/>
                <a:gd name="T54" fmla="*/ 33 w 95"/>
                <a:gd name="T55" fmla="*/ 207 h 220"/>
                <a:gd name="T56" fmla="*/ 29 w 95"/>
                <a:gd name="T57" fmla="*/ 213 h 220"/>
                <a:gd name="T58" fmla="*/ 27 w 95"/>
                <a:gd name="T59" fmla="*/ 215 h 220"/>
                <a:gd name="T60" fmla="*/ 22 w 95"/>
                <a:gd name="T61" fmla="*/ 217 h 220"/>
                <a:gd name="T62" fmla="*/ 18 w 95"/>
                <a:gd name="T63" fmla="*/ 219 h 220"/>
                <a:gd name="T64" fmla="*/ 8 w 95"/>
                <a:gd name="T65" fmla="*/ 217 h 220"/>
                <a:gd name="T66" fmla="*/ 4 w 95"/>
                <a:gd name="T67" fmla="*/ 215 h 220"/>
                <a:gd name="T68" fmla="*/ 0 w 95"/>
                <a:gd name="T69" fmla="*/ 213 h 22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95"/>
                <a:gd name="T106" fmla="*/ 0 h 220"/>
                <a:gd name="T107" fmla="*/ 95 w 95"/>
                <a:gd name="T108" fmla="*/ 220 h 22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95" h="220">
                  <a:moveTo>
                    <a:pt x="69" y="0"/>
                  </a:moveTo>
                  <a:lnTo>
                    <a:pt x="73" y="0"/>
                  </a:lnTo>
                  <a:lnTo>
                    <a:pt x="75" y="2"/>
                  </a:lnTo>
                  <a:lnTo>
                    <a:pt x="77" y="2"/>
                  </a:lnTo>
                  <a:lnTo>
                    <a:pt x="77" y="4"/>
                  </a:lnTo>
                  <a:lnTo>
                    <a:pt x="81" y="8"/>
                  </a:lnTo>
                  <a:lnTo>
                    <a:pt x="81" y="10"/>
                  </a:lnTo>
                  <a:lnTo>
                    <a:pt x="83" y="10"/>
                  </a:lnTo>
                  <a:lnTo>
                    <a:pt x="83" y="12"/>
                  </a:lnTo>
                  <a:lnTo>
                    <a:pt x="85" y="14"/>
                  </a:lnTo>
                  <a:lnTo>
                    <a:pt x="85" y="17"/>
                  </a:lnTo>
                  <a:lnTo>
                    <a:pt x="87" y="19"/>
                  </a:lnTo>
                  <a:lnTo>
                    <a:pt x="87" y="21"/>
                  </a:lnTo>
                  <a:lnTo>
                    <a:pt x="89" y="23"/>
                  </a:lnTo>
                  <a:lnTo>
                    <a:pt x="89" y="27"/>
                  </a:lnTo>
                  <a:lnTo>
                    <a:pt x="91" y="29"/>
                  </a:lnTo>
                  <a:lnTo>
                    <a:pt x="91" y="33"/>
                  </a:lnTo>
                  <a:lnTo>
                    <a:pt x="92" y="35"/>
                  </a:lnTo>
                  <a:lnTo>
                    <a:pt x="92" y="48"/>
                  </a:lnTo>
                  <a:lnTo>
                    <a:pt x="94" y="50"/>
                  </a:lnTo>
                  <a:lnTo>
                    <a:pt x="94" y="81"/>
                  </a:lnTo>
                  <a:lnTo>
                    <a:pt x="92" y="83"/>
                  </a:lnTo>
                  <a:lnTo>
                    <a:pt x="92" y="96"/>
                  </a:lnTo>
                  <a:lnTo>
                    <a:pt x="91" y="98"/>
                  </a:lnTo>
                  <a:lnTo>
                    <a:pt x="91" y="104"/>
                  </a:lnTo>
                  <a:lnTo>
                    <a:pt x="89" y="107"/>
                  </a:lnTo>
                  <a:lnTo>
                    <a:pt x="89" y="109"/>
                  </a:lnTo>
                  <a:lnTo>
                    <a:pt x="87" y="113"/>
                  </a:lnTo>
                  <a:lnTo>
                    <a:pt x="87" y="115"/>
                  </a:lnTo>
                  <a:lnTo>
                    <a:pt x="85" y="119"/>
                  </a:lnTo>
                  <a:lnTo>
                    <a:pt x="85" y="127"/>
                  </a:lnTo>
                  <a:lnTo>
                    <a:pt x="83" y="128"/>
                  </a:lnTo>
                  <a:lnTo>
                    <a:pt x="83" y="130"/>
                  </a:lnTo>
                  <a:lnTo>
                    <a:pt x="81" y="134"/>
                  </a:lnTo>
                  <a:lnTo>
                    <a:pt x="81" y="136"/>
                  </a:lnTo>
                  <a:lnTo>
                    <a:pt x="79" y="140"/>
                  </a:lnTo>
                  <a:lnTo>
                    <a:pt x="79" y="146"/>
                  </a:lnTo>
                  <a:lnTo>
                    <a:pt x="77" y="148"/>
                  </a:lnTo>
                  <a:lnTo>
                    <a:pt x="75" y="151"/>
                  </a:lnTo>
                  <a:lnTo>
                    <a:pt x="75" y="153"/>
                  </a:lnTo>
                  <a:lnTo>
                    <a:pt x="73" y="155"/>
                  </a:lnTo>
                  <a:lnTo>
                    <a:pt x="73" y="161"/>
                  </a:lnTo>
                  <a:lnTo>
                    <a:pt x="69" y="165"/>
                  </a:lnTo>
                  <a:lnTo>
                    <a:pt x="69" y="169"/>
                  </a:lnTo>
                  <a:lnTo>
                    <a:pt x="66" y="171"/>
                  </a:lnTo>
                  <a:lnTo>
                    <a:pt x="66" y="174"/>
                  </a:lnTo>
                  <a:lnTo>
                    <a:pt x="64" y="176"/>
                  </a:lnTo>
                  <a:lnTo>
                    <a:pt x="64" y="180"/>
                  </a:lnTo>
                  <a:lnTo>
                    <a:pt x="56" y="186"/>
                  </a:lnTo>
                  <a:lnTo>
                    <a:pt x="56" y="188"/>
                  </a:lnTo>
                  <a:lnTo>
                    <a:pt x="54" y="190"/>
                  </a:lnTo>
                  <a:lnTo>
                    <a:pt x="54" y="192"/>
                  </a:lnTo>
                  <a:lnTo>
                    <a:pt x="45" y="199"/>
                  </a:lnTo>
                  <a:lnTo>
                    <a:pt x="37" y="205"/>
                  </a:lnTo>
                  <a:lnTo>
                    <a:pt x="35" y="207"/>
                  </a:lnTo>
                  <a:lnTo>
                    <a:pt x="33" y="207"/>
                  </a:lnTo>
                  <a:lnTo>
                    <a:pt x="29" y="211"/>
                  </a:lnTo>
                  <a:lnTo>
                    <a:pt x="29" y="213"/>
                  </a:lnTo>
                  <a:lnTo>
                    <a:pt x="27" y="213"/>
                  </a:lnTo>
                  <a:lnTo>
                    <a:pt x="27" y="215"/>
                  </a:lnTo>
                  <a:lnTo>
                    <a:pt x="23" y="215"/>
                  </a:lnTo>
                  <a:lnTo>
                    <a:pt x="22" y="217"/>
                  </a:lnTo>
                  <a:lnTo>
                    <a:pt x="18" y="217"/>
                  </a:lnTo>
                  <a:lnTo>
                    <a:pt x="18" y="219"/>
                  </a:lnTo>
                  <a:lnTo>
                    <a:pt x="10" y="219"/>
                  </a:lnTo>
                  <a:lnTo>
                    <a:pt x="8" y="217"/>
                  </a:lnTo>
                  <a:lnTo>
                    <a:pt x="6" y="217"/>
                  </a:lnTo>
                  <a:lnTo>
                    <a:pt x="4" y="215"/>
                  </a:lnTo>
                  <a:lnTo>
                    <a:pt x="0" y="215"/>
                  </a:lnTo>
                  <a:lnTo>
                    <a:pt x="0" y="213"/>
                  </a:lnTo>
                </a:path>
              </a:pathLst>
            </a:custGeom>
            <a:solidFill>
              <a:srgbClr val="FF6600"/>
            </a:solidFill>
            <a:ln w="12700" cap="rnd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116" name="Freeform 221"/>
            <p:cNvSpPr>
              <a:spLocks/>
            </p:cNvSpPr>
            <p:nvPr/>
          </p:nvSpPr>
          <p:spPr bwMode="auto">
            <a:xfrm>
              <a:off x="3005" y="3373"/>
              <a:ext cx="26" cy="12"/>
            </a:xfrm>
            <a:custGeom>
              <a:avLst/>
              <a:gdLst>
                <a:gd name="T0" fmla="*/ 0 w 26"/>
                <a:gd name="T1" fmla="*/ 0 h 12"/>
                <a:gd name="T2" fmla="*/ 0 w 26"/>
                <a:gd name="T3" fmla="*/ 11 h 12"/>
                <a:gd name="T4" fmla="*/ 25 w 26"/>
                <a:gd name="T5" fmla="*/ 11 h 12"/>
                <a:gd name="T6" fmla="*/ 25 w 26"/>
                <a:gd name="T7" fmla="*/ 0 h 12"/>
                <a:gd name="T8" fmla="*/ 0 w 26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12"/>
                <a:gd name="T17" fmla="*/ 26 w 26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12">
                  <a:moveTo>
                    <a:pt x="0" y="0"/>
                  </a:moveTo>
                  <a:lnTo>
                    <a:pt x="0" y="11"/>
                  </a:lnTo>
                  <a:lnTo>
                    <a:pt x="25" y="11"/>
                  </a:lnTo>
                  <a:lnTo>
                    <a:pt x="25" y="0"/>
                  </a:lnTo>
                  <a:lnTo>
                    <a:pt x="0" y="0"/>
                  </a:lnTo>
                </a:path>
              </a:pathLst>
            </a:custGeom>
            <a:solidFill>
              <a:srgbClr val="FF6600"/>
            </a:solidFill>
            <a:ln w="12700" cap="rnd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117" name="Line 222"/>
            <p:cNvSpPr>
              <a:spLocks noChangeShapeType="1"/>
            </p:cNvSpPr>
            <p:nvPr/>
          </p:nvSpPr>
          <p:spPr bwMode="auto">
            <a:xfrm flipH="1">
              <a:off x="2992" y="3373"/>
              <a:ext cx="51" cy="0"/>
            </a:xfrm>
            <a:prstGeom prst="line">
              <a:avLst/>
            </a:prstGeom>
            <a:noFill/>
            <a:ln w="12700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118" name="Line 223"/>
            <p:cNvSpPr>
              <a:spLocks noChangeShapeType="1"/>
            </p:cNvSpPr>
            <p:nvPr/>
          </p:nvSpPr>
          <p:spPr bwMode="auto">
            <a:xfrm flipH="1">
              <a:off x="2992" y="3348"/>
              <a:ext cx="51" cy="0"/>
            </a:xfrm>
            <a:prstGeom prst="line">
              <a:avLst/>
            </a:prstGeom>
            <a:noFill/>
            <a:ln w="12700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119" name="Freeform 224"/>
            <p:cNvSpPr>
              <a:spLocks/>
            </p:cNvSpPr>
            <p:nvPr/>
          </p:nvSpPr>
          <p:spPr bwMode="auto">
            <a:xfrm>
              <a:off x="3039" y="3348"/>
              <a:ext cx="7" cy="26"/>
            </a:xfrm>
            <a:custGeom>
              <a:avLst/>
              <a:gdLst>
                <a:gd name="T0" fmla="*/ 0 w 7"/>
                <a:gd name="T1" fmla="*/ 0 h 26"/>
                <a:gd name="T2" fmla="*/ 2 w 7"/>
                <a:gd name="T3" fmla="*/ 0 h 26"/>
                <a:gd name="T4" fmla="*/ 2 w 7"/>
                <a:gd name="T5" fmla="*/ 2 h 26"/>
                <a:gd name="T6" fmla="*/ 4 w 7"/>
                <a:gd name="T7" fmla="*/ 2 h 26"/>
                <a:gd name="T8" fmla="*/ 4 w 7"/>
                <a:gd name="T9" fmla="*/ 4 h 26"/>
                <a:gd name="T10" fmla="*/ 6 w 7"/>
                <a:gd name="T11" fmla="*/ 5 h 26"/>
                <a:gd name="T12" fmla="*/ 6 w 7"/>
                <a:gd name="T13" fmla="*/ 19 h 26"/>
                <a:gd name="T14" fmla="*/ 4 w 7"/>
                <a:gd name="T15" fmla="*/ 19 h 26"/>
                <a:gd name="T16" fmla="*/ 4 w 7"/>
                <a:gd name="T17" fmla="*/ 21 h 26"/>
                <a:gd name="T18" fmla="*/ 2 w 7"/>
                <a:gd name="T19" fmla="*/ 21 h 26"/>
                <a:gd name="T20" fmla="*/ 2 w 7"/>
                <a:gd name="T21" fmla="*/ 23 h 26"/>
                <a:gd name="T22" fmla="*/ 0 w 7"/>
                <a:gd name="T23" fmla="*/ 23 h 26"/>
                <a:gd name="T24" fmla="*/ 0 w 7"/>
                <a:gd name="T25" fmla="*/ 25 h 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"/>
                <a:gd name="T40" fmla="*/ 0 h 26"/>
                <a:gd name="T41" fmla="*/ 7 w 7"/>
                <a:gd name="T42" fmla="*/ 26 h 2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" h="26">
                  <a:moveTo>
                    <a:pt x="0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4"/>
                  </a:lnTo>
                  <a:lnTo>
                    <a:pt x="6" y="5"/>
                  </a:lnTo>
                  <a:lnTo>
                    <a:pt x="6" y="19"/>
                  </a:lnTo>
                  <a:lnTo>
                    <a:pt x="4" y="19"/>
                  </a:lnTo>
                  <a:lnTo>
                    <a:pt x="4" y="21"/>
                  </a:lnTo>
                  <a:lnTo>
                    <a:pt x="2" y="21"/>
                  </a:lnTo>
                  <a:lnTo>
                    <a:pt x="2" y="23"/>
                  </a:lnTo>
                  <a:lnTo>
                    <a:pt x="0" y="23"/>
                  </a:lnTo>
                  <a:lnTo>
                    <a:pt x="0" y="25"/>
                  </a:lnTo>
                </a:path>
              </a:pathLst>
            </a:custGeom>
            <a:solidFill>
              <a:srgbClr val="FF6600"/>
            </a:solidFill>
            <a:ln w="12700" cap="rnd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120" name="Oval 225"/>
            <p:cNvSpPr>
              <a:spLocks noChangeArrowheads="1"/>
            </p:cNvSpPr>
            <p:nvPr/>
          </p:nvSpPr>
          <p:spPr bwMode="auto">
            <a:xfrm>
              <a:off x="2986" y="3352"/>
              <a:ext cx="3" cy="11"/>
            </a:xfrm>
            <a:prstGeom prst="ellipse">
              <a:avLst/>
            </a:prstGeom>
            <a:solidFill>
              <a:srgbClr val="FF6600"/>
            </a:solidFill>
            <a:ln w="12700">
              <a:solidFill>
                <a:srgbClr val="66FF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1" dirty="0"/>
            </a:p>
          </p:txBody>
        </p:sp>
        <p:sp>
          <p:nvSpPr>
            <p:cNvPr id="23121" name="Line 226"/>
            <p:cNvSpPr>
              <a:spLocks noChangeShapeType="1"/>
            </p:cNvSpPr>
            <p:nvPr/>
          </p:nvSpPr>
          <p:spPr bwMode="auto">
            <a:xfrm>
              <a:off x="3050" y="3361"/>
              <a:ext cx="1" cy="0"/>
            </a:xfrm>
            <a:prstGeom prst="line">
              <a:avLst/>
            </a:prstGeom>
            <a:noFill/>
            <a:ln w="12700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122" name="Line 227"/>
            <p:cNvSpPr>
              <a:spLocks noChangeShapeType="1"/>
            </p:cNvSpPr>
            <p:nvPr/>
          </p:nvSpPr>
          <p:spPr bwMode="auto">
            <a:xfrm>
              <a:off x="3055" y="3365"/>
              <a:ext cx="0" cy="0"/>
            </a:xfrm>
            <a:prstGeom prst="line">
              <a:avLst/>
            </a:prstGeom>
            <a:noFill/>
            <a:ln w="12700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123" name="Line 228"/>
            <p:cNvSpPr>
              <a:spLocks noChangeShapeType="1"/>
            </p:cNvSpPr>
            <p:nvPr/>
          </p:nvSpPr>
          <p:spPr bwMode="auto">
            <a:xfrm flipH="1">
              <a:off x="3042" y="3369"/>
              <a:ext cx="17" cy="0"/>
            </a:xfrm>
            <a:prstGeom prst="line">
              <a:avLst/>
            </a:prstGeom>
            <a:noFill/>
            <a:ln w="12700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124" name="Oval 229"/>
            <p:cNvSpPr>
              <a:spLocks noChangeArrowheads="1"/>
            </p:cNvSpPr>
            <p:nvPr/>
          </p:nvSpPr>
          <p:spPr bwMode="auto">
            <a:xfrm>
              <a:off x="2981" y="3355"/>
              <a:ext cx="9" cy="10"/>
            </a:xfrm>
            <a:prstGeom prst="ellipse">
              <a:avLst/>
            </a:prstGeom>
            <a:solidFill>
              <a:srgbClr val="FF6600"/>
            </a:solidFill>
            <a:ln w="12700">
              <a:solidFill>
                <a:srgbClr val="66FF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1" dirty="0"/>
            </a:p>
          </p:txBody>
        </p:sp>
        <p:sp>
          <p:nvSpPr>
            <p:cNvPr id="23125" name="Freeform 230"/>
            <p:cNvSpPr>
              <a:spLocks/>
            </p:cNvSpPr>
            <p:nvPr/>
          </p:nvSpPr>
          <p:spPr bwMode="auto">
            <a:xfrm>
              <a:off x="2972" y="3365"/>
              <a:ext cx="74" cy="32"/>
            </a:xfrm>
            <a:custGeom>
              <a:avLst/>
              <a:gdLst>
                <a:gd name="T0" fmla="*/ 14 w 74"/>
                <a:gd name="T1" fmla="*/ 0 h 32"/>
                <a:gd name="T2" fmla="*/ 12 w 74"/>
                <a:gd name="T3" fmla="*/ 0 h 32"/>
                <a:gd name="T4" fmla="*/ 12 w 74"/>
                <a:gd name="T5" fmla="*/ 2 h 32"/>
                <a:gd name="T6" fmla="*/ 8 w 74"/>
                <a:gd name="T7" fmla="*/ 2 h 32"/>
                <a:gd name="T8" fmla="*/ 8 w 74"/>
                <a:gd name="T9" fmla="*/ 4 h 32"/>
                <a:gd name="T10" fmla="*/ 4 w 74"/>
                <a:gd name="T11" fmla="*/ 4 h 32"/>
                <a:gd name="T12" fmla="*/ 4 w 74"/>
                <a:gd name="T13" fmla="*/ 6 h 32"/>
                <a:gd name="T14" fmla="*/ 2 w 74"/>
                <a:gd name="T15" fmla="*/ 6 h 32"/>
                <a:gd name="T16" fmla="*/ 2 w 74"/>
                <a:gd name="T17" fmla="*/ 8 h 32"/>
                <a:gd name="T18" fmla="*/ 0 w 74"/>
                <a:gd name="T19" fmla="*/ 8 h 32"/>
                <a:gd name="T20" fmla="*/ 0 w 74"/>
                <a:gd name="T21" fmla="*/ 11 h 32"/>
                <a:gd name="T22" fmla="*/ 4 w 74"/>
                <a:gd name="T23" fmla="*/ 13 h 32"/>
                <a:gd name="T24" fmla="*/ 6 w 74"/>
                <a:gd name="T25" fmla="*/ 15 h 32"/>
                <a:gd name="T26" fmla="*/ 8 w 74"/>
                <a:gd name="T27" fmla="*/ 15 h 32"/>
                <a:gd name="T28" fmla="*/ 10 w 74"/>
                <a:gd name="T29" fmla="*/ 17 h 32"/>
                <a:gd name="T30" fmla="*/ 12 w 74"/>
                <a:gd name="T31" fmla="*/ 17 h 32"/>
                <a:gd name="T32" fmla="*/ 12 w 74"/>
                <a:gd name="T33" fmla="*/ 19 h 32"/>
                <a:gd name="T34" fmla="*/ 15 w 74"/>
                <a:gd name="T35" fmla="*/ 19 h 32"/>
                <a:gd name="T36" fmla="*/ 17 w 74"/>
                <a:gd name="T37" fmla="*/ 21 h 32"/>
                <a:gd name="T38" fmla="*/ 23 w 74"/>
                <a:gd name="T39" fmla="*/ 21 h 32"/>
                <a:gd name="T40" fmla="*/ 25 w 74"/>
                <a:gd name="T41" fmla="*/ 23 h 32"/>
                <a:gd name="T42" fmla="*/ 29 w 74"/>
                <a:gd name="T43" fmla="*/ 23 h 32"/>
                <a:gd name="T44" fmla="*/ 31 w 74"/>
                <a:gd name="T45" fmla="*/ 25 h 32"/>
                <a:gd name="T46" fmla="*/ 35 w 74"/>
                <a:gd name="T47" fmla="*/ 25 h 32"/>
                <a:gd name="T48" fmla="*/ 37 w 74"/>
                <a:gd name="T49" fmla="*/ 27 h 32"/>
                <a:gd name="T50" fmla="*/ 40 w 74"/>
                <a:gd name="T51" fmla="*/ 27 h 32"/>
                <a:gd name="T52" fmla="*/ 40 w 74"/>
                <a:gd name="T53" fmla="*/ 29 h 32"/>
                <a:gd name="T54" fmla="*/ 50 w 74"/>
                <a:gd name="T55" fmla="*/ 29 h 32"/>
                <a:gd name="T56" fmla="*/ 52 w 74"/>
                <a:gd name="T57" fmla="*/ 31 h 32"/>
                <a:gd name="T58" fmla="*/ 71 w 74"/>
                <a:gd name="T59" fmla="*/ 31 h 32"/>
                <a:gd name="T60" fmla="*/ 73 w 74"/>
                <a:gd name="T61" fmla="*/ 29 h 3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74"/>
                <a:gd name="T94" fmla="*/ 0 h 32"/>
                <a:gd name="T95" fmla="*/ 74 w 74"/>
                <a:gd name="T96" fmla="*/ 32 h 3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74" h="32">
                  <a:moveTo>
                    <a:pt x="14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8" y="2"/>
                  </a:lnTo>
                  <a:lnTo>
                    <a:pt x="8" y="4"/>
                  </a:lnTo>
                  <a:lnTo>
                    <a:pt x="4" y="4"/>
                  </a:lnTo>
                  <a:lnTo>
                    <a:pt x="4" y="6"/>
                  </a:lnTo>
                  <a:lnTo>
                    <a:pt x="2" y="6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4" y="13"/>
                  </a:lnTo>
                  <a:lnTo>
                    <a:pt x="6" y="15"/>
                  </a:lnTo>
                  <a:lnTo>
                    <a:pt x="8" y="15"/>
                  </a:lnTo>
                  <a:lnTo>
                    <a:pt x="10" y="17"/>
                  </a:lnTo>
                  <a:lnTo>
                    <a:pt x="12" y="17"/>
                  </a:lnTo>
                  <a:lnTo>
                    <a:pt x="12" y="19"/>
                  </a:lnTo>
                  <a:lnTo>
                    <a:pt x="15" y="19"/>
                  </a:lnTo>
                  <a:lnTo>
                    <a:pt x="17" y="21"/>
                  </a:lnTo>
                  <a:lnTo>
                    <a:pt x="23" y="21"/>
                  </a:lnTo>
                  <a:lnTo>
                    <a:pt x="25" y="23"/>
                  </a:lnTo>
                  <a:lnTo>
                    <a:pt x="29" y="23"/>
                  </a:lnTo>
                  <a:lnTo>
                    <a:pt x="31" y="25"/>
                  </a:lnTo>
                  <a:lnTo>
                    <a:pt x="35" y="25"/>
                  </a:lnTo>
                  <a:lnTo>
                    <a:pt x="37" y="27"/>
                  </a:lnTo>
                  <a:lnTo>
                    <a:pt x="40" y="27"/>
                  </a:lnTo>
                  <a:lnTo>
                    <a:pt x="40" y="29"/>
                  </a:lnTo>
                  <a:lnTo>
                    <a:pt x="50" y="29"/>
                  </a:lnTo>
                  <a:lnTo>
                    <a:pt x="52" y="31"/>
                  </a:lnTo>
                  <a:lnTo>
                    <a:pt x="71" y="31"/>
                  </a:lnTo>
                  <a:lnTo>
                    <a:pt x="73" y="29"/>
                  </a:lnTo>
                </a:path>
              </a:pathLst>
            </a:custGeom>
            <a:solidFill>
              <a:srgbClr val="FF6600"/>
            </a:solidFill>
            <a:ln w="12700" cap="rnd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126" name="Line 231"/>
            <p:cNvSpPr>
              <a:spLocks noChangeShapeType="1"/>
            </p:cNvSpPr>
            <p:nvPr/>
          </p:nvSpPr>
          <p:spPr bwMode="auto">
            <a:xfrm flipH="1">
              <a:off x="2996" y="3355"/>
              <a:ext cx="47" cy="0"/>
            </a:xfrm>
            <a:prstGeom prst="line">
              <a:avLst/>
            </a:prstGeom>
            <a:noFill/>
            <a:ln w="12700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127" name="Line 232"/>
            <p:cNvSpPr>
              <a:spLocks noChangeShapeType="1"/>
            </p:cNvSpPr>
            <p:nvPr/>
          </p:nvSpPr>
          <p:spPr bwMode="auto">
            <a:xfrm flipH="1">
              <a:off x="2996" y="3361"/>
              <a:ext cx="47" cy="0"/>
            </a:xfrm>
            <a:prstGeom prst="line">
              <a:avLst/>
            </a:prstGeom>
            <a:noFill/>
            <a:ln w="12700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128" name="Line 233"/>
            <p:cNvSpPr>
              <a:spLocks noChangeShapeType="1"/>
            </p:cNvSpPr>
            <p:nvPr/>
          </p:nvSpPr>
          <p:spPr bwMode="auto">
            <a:xfrm flipH="1">
              <a:off x="2996" y="3365"/>
              <a:ext cx="47" cy="0"/>
            </a:xfrm>
            <a:prstGeom prst="line">
              <a:avLst/>
            </a:prstGeom>
            <a:noFill/>
            <a:ln w="12700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129" name="Line 234"/>
            <p:cNvSpPr>
              <a:spLocks noChangeShapeType="1"/>
            </p:cNvSpPr>
            <p:nvPr/>
          </p:nvSpPr>
          <p:spPr bwMode="auto">
            <a:xfrm flipH="1">
              <a:off x="2996" y="3369"/>
              <a:ext cx="41" cy="0"/>
            </a:xfrm>
            <a:prstGeom prst="line">
              <a:avLst/>
            </a:prstGeom>
            <a:noFill/>
            <a:ln w="12700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130" name="Line 235"/>
            <p:cNvSpPr>
              <a:spLocks noChangeShapeType="1"/>
            </p:cNvSpPr>
            <p:nvPr/>
          </p:nvSpPr>
          <p:spPr bwMode="auto">
            <a:xfrm>
              <a:off x="2999" y="3374"/>
              <a:ext cx="0" cy="4"/>
            </a:xfrm>
            <a:prstGeom prst="line">
              <a:avLst/>
            </a:prstGeom>
            <a:noFill/>
            <a:ln w="12700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131" name="Freeform 236"/>
            <p:cNvSpPr>
              <a:spLocks/>
            </p:cNvSpPr>
            <p:nvPr/>
          </p:nvSpPr>
          <p:spPr bwMode="auto">
            <a:xfrm>
              <a:off x="3219" y="3422"/>
              <a:ext cx="22" cy="93"/>
            </a:xfrm>
            <a:custGeom>
              <a:avLst/>
              <a:gdLst>
                <a:gd name="T0" fmla="*/ 0 w 22"/>
                <a:gd name="T1" fmla="*/ 25 h 93"/>
                <a:gd name="T2" fmla="*/ 0 w 22"/>
                <a:gd name="T3" fmla="*/ 92 h 93"/>
                <a:gd name="T4" fmla="*/ 21 w 22"/>
                <a:gd name="T5" fmla="*/ 89 h 93"/>
                <a:gd name="T6" fmla="*/ 21 w 22"/>
                <a:gd name="T7" fmla="*/ 0 h 93"/>
                <a:gd name="T8" fmla="*/ 0 w 22"/>
                <a:gd name="T9" fmla="*/ 25 h 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93"/>
                <a:gd name="T17" fmla="*/ 22 w 22"/>
                <a:gd name="T18" fmla="*/ 93 h 9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93">
                  <a:moveTo>
                    <a:pt x="0" y="25"/>
                  </a:moveTo>
                  <a:lnTo>
                    <a:pt x="0" y="92"/>
                  </a:lnTo>
                  <a:lnTo>
                    <a:pt x="21" y="89"/>
                  </a:lnTo>
                  <a:lnTo>
                    <a:pt x="21" y="0"/>
                  </a:lnTo>
                  <a:lnTo>
                    <a:pt x="0" y="25"/>
                  </a:lnTo>
                </a:path>
              </a:pathLst>
            </a:custGeom>
            <a:solidFill>
              <a:srgbClr val="FF6600"/>
            </a:solidFill>
            <a:ln w="12700" cap="rnd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132" name="Freeform 237"/>
            <p:cNvSpPr>
              <a:spLocks/>
            </p:cNvSpPr>
            <p:nvPr/>
          </p:nvSpPr>
          <p:spPr bwMode="auto">
            <a:xfrm>
              <a:off x="3231" y="3271"/>
              <a:ext cx="16" cy="22"/>
            </a:xfrm>
            <a:custGeom>
              <a:avLst/>
              <a:gdLst>
                <a:gd name="T0" fmla="*/ 0 w 16"/>
                <a:gd name="T1" fmla="*/ 6 h 22"/>
                <a:gd name="T2" fmla="*/ 0 w 16"/>
                <a:gd name="T3" fmla="*/ 0 h 22"/>
                <a:gd name="T4" fmla="*/ 13 w 16"/>
                <a:gd name="T5" fmla="*/ 0 h 22"/>
                <a:gd name="T6" fmla="*/ 13 w 16"/>
                <a:gd name="T7" fmla="*/ 2 h 22"/>
                <a:gd name="T8" fmla="*/ 15 w 16"/>
                <a:gd name="T9" fmla="*/ 4 h 22"/>
                <a:gd name="T10" fmla="*/ 15 w 16"/>
                <a:gd name="T11" fmla="*/ 19 h 22"/>
                <a:gd name="T12" fmla="*/ 13 w 16"/>
                <a:gd name="T13" fmla="*/ 21 h 22"/>
                <a:gd name="T14" fmla="*/ 2 w 16"/>
                <a:gd name="T15" fmla="*/ 21 h 22"/>
                <a:gd name="T16" fmla="*/ 2 w 16"/>
                <a:gd name="T17" fmla="*/ 17 h 22"/>
                <a:gd name="T18" fmla="*/ 0 w 16"/>
                <a:gd name="T19" fmla="*/ 17 h 22"/>
                <a:gd name="T20" fmla="*/ 0 w 16"/>
                <a:gd name="T21" fmla="*/ 10 h 22"/>
                <a:gd name="T22" fmla="*/ 9 w 16"/>
                <a:gd name="T23" fmla="*/ 10 h 22"/>
                <a:gd name="T24" fmla="*/ 9 w 16"/>
                <a:gd name="T25" fmla="*/ 14 h 22"/>
                <a:gd name="T26" fmla="*/ 6 w 16"/>
                <a:gd name="T27" fmla="*/ 14 h 22"/>
                <a:gd name="T28" fmla="*/ 6 w 16"/>
                <a:gd name="T29" fmla="*/ 17 h 22"/>
                <a:gd name="T30" fmla="*/ 13 w 16"/>
                <a:gd name="T31" fmla="*/ 17 h 22"/>
                <a:gd name="T32" fmla="*/ 13 w 16"/>
                <a:gd name="T33" fmla="*/ 6 h 22"/>
                <a:gd name="T34" fmla="*/ 0 w 16"/>
                <a:gd name="T35" fmla="*/ 6 h 2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6"/>
                <a:gd name="T55" fmla="*/ 0 h 22"/>
                <a:gd name="T56" fmla="*/ 16 w 16"/>
                <a:gd name="T57" fmla="*/ 22 h 2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6" h="22">
                  <a:moveTo>
                    <a:pt x="0" y="6"/>
                  </a:moveTo>
                  <a:lnTo>
                    <a:pt x="0" y="0"/>
                  </a:lnTo>
                  <a:lnTo>
                    <a:pt x="13" y="0"/>
                  </a:lnTo>
                  <a:lnTo>
                    <a:pt x="13" y="2"/>
                  </a:lnTo>
                  <a:lnTo>
                    <a:pt x="15" y="4"/>
                  </a:lnTo>
                  <a:lnTo>
                    <a:pt x="15" y="19"/>
                  </a:lnTo>
                  <a:lnTo>
                    <a:pt x="13" y="21"/>
                  </a:lnTo>
                  <a:lnTo>
                    <a:pt x="2" y="21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9" y="14"/>
                  </a:lnTo>
                  <a:lnTo>
                    <a:pt x="6" y="14"/>
                  </a:lnTo>
                  <a:lnTo>
                    <a:pt x="6" y="17"/>
                  </a:lnTo>
                  <a:lnTo>
                    <a:pt x="13" y="17"/>
                  </a:lnTo>
                  <a:lnTo>
                    <a:pt x="13" y="6"/>
                  </a:lnTo>
                  <a:lnTo>
                    <a:pt x="0" y="6"/>
                  </a:lnTo>
                </a:path>
              </a:pathLst>
            </a:custGeom>
            <a:solidFill>
              <a:srgbClr val="FF6600"/>
            </a:solidFill>
            <a:ln w="12700" cap="rnd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133" name="Line 238"/>
            <p:cNvSpPr>
              <a:spLocks noChangeShapeType="1"/>
            </p:cNvSpPr>
            <p:nvPr/>
          </p:nvSpPr>
          <p:spPr bwMode="auto">
            <a:xfrm>
              <a:off x="3000" y="3381"/>
              <a:ext cx="5" cy="3"/>
            </a:xfrm>
            <a:prstGeom prst="line">
              <a:avLst/>
            </a:prstGeom>
            <a:noFill/>
            <a:ln w="12700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134" name="Line 239"/>
            <p:cNvSpPr>
              <a:spLocks noChangeShapeType="1"/>
            </p:cNvSpPr>
            <p:nvPr/>
          </p:nvSpPr>
          <p:spPr bwMode="auto">
            <a:xfrm>
              <a:off x="3167" y="3462"/>
              <a:ext cx="3" cy="1"/>
            </a:xfrm>
            <a:prstGeom prst="line">
              <a:avLst/>
            </a:prstGeom>
            <a:noFill/>
            <a:ln w="12700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135" name="Line 240"/>
            <p:cNvSpPr>
              <a:spLocks noChangeShapeType="1"/>
            </p:cNvSpPr>
            <p:nvPr/>
          </p:nvSpPr>
          <p:spPr bwMode="auto">
            <a:xfrm flipH="1">
              <a:off x="3027" y="3376"/>
              <a:ext cx="9" cy="0"/>
            </a:xfrm>
            <a:prstGeom prst="line">
              <a:avLst/>
            </a:prstGeom>
            <a:noFill/>
            <a:ln w="12700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136" name="Freeform 241"/>
            <p:cNvSpPr>
              <a:spLocks/>
            </p:cNvSpPr>
            <p:nvPr/>
          </p:nvSpPr>
          <p:spPr bwMode="auto">
            <a:xfrm>
              <a:off x="3160" y="3518"/>
              <a:ext cx="135" cy="26"/>
            </a:xfrm>
            <a:custGeom>
              <a:avLst/>
              <a:gdLst>
                <a:gd name="T0" fmla="*/ 134 w 135"/>
                <a:gd name="T1" fmla="*/ 2 h 26"/>
                <a:gd name="T2" fmla="*/ 134 w 135"/>
                <a:gd name="T3" fmla="*/ 8 h 26"/>
                <a:gd name="T4" fmla="*/ 132 w 135"/>
                <a:gd name="T5" fmla="*/ 8 h 26"/>
                <a:gd name="T6" fmla="*/ 132 w 135"/>
                <a:gd name="T7" fmla="*/ 10 h 26"/>
                <a:gd name="T8" fmla="*/ 130 w 135"/>
                <a:gd name="T9" fmla="*/ 12 h 26"/>
                <a:gd name="T10" fmla="*/ 126 w 135"/>
                <a:gd name="T11" fmla="*/ 12 h 26"/>
                <a:gd name="T12" fmla="*/ 126 w 135"/>
                <a:gd name="T13" fmla="*/ 14 h 26"/>
                <a:gd name="T14" fmla="*/ 125 w 135"/>
                <a:gd name="T15" fmla="*/ 14 h 26"/>
                <a:gd name="T16" fmla="*/ 125 w 135"/>
                <a:gd name="T17" fmla="*/ 16 h 26"/>
                <a:gd name="T18" fmla="*/ 119 w 135"/>
                <a:gd name="T19" fmla="*/ 16 h 26"/>
                <a:gd name="T20" fmla="*/ 119 w 135"/>
                <a:gd name="T21" fmla="*/ 17 h 26"/>
                <a:gd name="T22" fmla="*/ 117 w 135"/>
                <a:gd name="T23" fmla="*/ 17 h 26"/>
                <a:gd name="T24" fmla="*/ 115 w 135"/>
                <a:gd name="T25" fmla="*/ 19 h 26"/>
                <a:gd name="T26" fmla="*/ 113 w 135"/>
                <a:gd name="T27" fmla="*/ 19 h 26"/>
                <a:gd name="T28" fmla="*/ 113 w 135"/>
                <a:gd name="T29" fmla="*/ 21 h 26"/>
                <a:gd name="T30" fmla="*/ 105 w 135"/>
                <a:gd name="T31" fmla="*/ 21 h 26"/>
                <a:gd name="T32" fmla="*/ 105 w 135"/>
                <a:gd name="T33" fmla="*/ 23 h 26"/>
                <a:gd name="T34" fmla="*/ 84 w 135"/>
                <a:gd name="T35" fmla="*/ 23 h 26"/>
                <a:gd name="T36" fmla="*/ 84 w 135"/>
                <a:gd name="T37" fmla="*/ 25 h 26"/>
                <a:gd name="T38" fmla="*/ 52 w 135"/>
                <a:gd name="T39" fmla="*/ 25 h 26"/>
                <a:gd name="T40" fmla="*/ 50 w 135"/>
                <a:gd name="T41" fmla="*/ 23 h 26"/>
                <a:gd name="T42" fmla="*/ 25 w 135"/>
                <a:gd name="T43" fmla="*/ 23 h 26"/>
                <a:gd name="T44" fmla="*/ 25 w 135"/>
                <a:gd name="T45" fmla="*/ 21 h 26"/>
                <a:gd name="T46" fmla="*/ 19 w 135"/>
                <a:gd name="T47" fmla="*/ 21 h 26"/>
                <a:gd name="T48" fmla="*/ 19 w 135"/>
                <a:gd name="T49" fmla="*/ 19 h 26"/>
                <a:gd name="T50" fmla="*/ 15 w 135"/>
                <a:gd name="T51" fmla="*/ 19 h 26"/>
                <a:gd name="T52" fmla="*/ 15 w 135"/>
                <a:gd name="T53" fmla="*/ 17 h 26"/>
                <a:gd name="T54" fmla="*/ 11 w 135"/>
                <a:gd name="T55" fmla="*/ 17 h 26"/>
                <a:gd name="T56" fmla="*/ 11 w 135"/>
                <a:gd name="T57" fmla="*/ 16 h 26"/>
                <a:gd name="T58" fmla="*/ 10 w 135"/>
                <a:gd name="T59" fmla="*/ 16 h 26"/>
                <a:gd name="T60" fmla="*/ 4 w 135"/>
                <a:gd name="T61" fmla="*/ 10 h 26"/>
                <a:gd name="T62" fmla="*/ 4 w 135"/>
                <a:gd name="T63" fmla="*/ 8 h 26"/>
                <a:gd name="T64" fmla="*/ 2 w 135"/>
                <a:gd name="T65" fmla="*/ 8 h 26"/>
                <a:gd name="T66" fmla="*/ 2 w 135"/>
                <a:gd name="T67" fmla="*/ 2 h 26"/>
                <a:gd name="T68" fmla="*/ 0 w 135"/>
                <a:gd name="T69" fmla="*/ 2 h 26"/>
                <a:gd name="T70" fmla="*/ 0 w 135"/>
                <a:gd name="T71" fmla="*/ 0 h 2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35"/>
                <a:gd name="T109" fmla="*/ 0 h 26"/>
                <a:gd name="T110" fmla="*/ 135 w 135"/>
                <a:gd name="T111" fmla="*/ 26 h 2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35" h="26">
                  <a:moveTo>
                    <a:pt x="134" y="2"/>
                  </a:moveTo>
                  <a:lnTo>
                    <a:pt x="134" y="8"/>
                  </a:lnTo>
                  <a:lnTo>
                    <a:pt x="132" y="8"/>
                  </a:lnTo>
                  <a:lnTo>
                    <a:pt x="132" y="10"/>
                  </a:lnTo>
                  <a:lnTo>
                    <a:pt x="130" y="12"/>
                  </a:lnTo>
                  <a:lnTo>
                    <a:pt x="126" y="12"/>
                  </a:lnTo>
                  <a:lnTo>
                    <a:pt x="126" y="14"/>
                  </a:lnTo>
                  <a:lnTo>
                    <a:pt x="125" y="14"/>
                  </a:lnTo>
                  <a:lnTo>
                    <a:pt x="125" y="16"/>
                  </a:lnTo>
                  <a:lnTo>
                    <a:pt x="119" y="16"/>
                  </a:lnTo>
                  <a:lnTo>
                    <a:pt x="119" y="17"/>
                  </a:lnTo>
                  <a:lnTo>
                    <a:pt x="117" y="17"/>
                  </a:lnTo>
                  <a:lnTo>
                    <a:pt x="115" y="19"/>
                  </a:lnTo>
                  <a:lnTo>
                    <a:pt x="113" y="19"/>
                  </a:lnTo>
                  <a:lnTo>
                    <a:pt x="113" y="21"/>
                  </a:lnTo>
                  <a:lnTo>
                    <a:pt x="105" y="21"/>
                  </a:lnTo>
                  <a:lnTo>
                    <a:pt x="105" y="23"/>
                  </a:lnTo>
                  <a:lnTo>
                    <a:pt x="84" y="23"/>
                  </a:lnTo>
                  <a:lnTo>
                    <a:pt x="84" y="25"/>
                  </a:lnTo>
                  <a:lnTo>
                    <a:pt x="52" y="25"/>
                  </a:lnTo>
                  <a:lnTo>
                    <a:pt x="50" y="23"/>
                  </a:lnTo>
                  <a:lnTo>
                    <a:pt x="25" y="23"/>
                  </a:lnTo>
                  <a:lnTo>
                    <a:pt x="25" y="21"/>
                  </a:lnTo>
                  <a:lnTo>
                    <a:pt x="19" y="21"/>
                  </a:lnTo>
                  <a:lnTo>
                    <a:pt x="19" y="19"/>
                  </a:lnTo>
                  <a:lnTo>
                    <a:pt x="15" y="19"/>
                  </a:lnTo>
                  <a:lnTo>
                    <a:pt x="15" y="17"/>
                  </a:lnTo>
                  <a:lnTo>
                    <a:pt x="11" y="17"/>
                  </a:lnTo>
                  <a:lnTo>
                    <a:pt x="11" y="16"/>
                  </a:lnTo>
                  <a:lnTo>
                    <a:pt x="10" y="16"/>
                  </a:lnTo>
                  <a:lnTo>
                    <a:pt x="4" y="10"/>
                  </a:lnTo>
                  <a:lnTo>
                    <a:pt x="4" y="8"/>
                  </a:lnTo>
                  <a:lnTo>
                    <a:pt x="2" y="8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rgbClr val="FF6600"/>
            </a:solidFill>
            <a:ln w="12700" cap="rnd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137" name="Freeform 242"/>
            <p:cNvSpPr>
              <a:spLocks/>
            </p:cNvSpPr>
            <p:nvPr/>
          </p:nvSpPr>
          <p:spPr bwMode="auto">
            <a:xfrm>
              <a:off x="3196" y="3265"/>
              <a:ext cx="44" cy="47"/>
            </a:xfrm>
            <a:custGeom>
              <a:avLst/>
              <a:gdLst>
                <a:gd name="T0" fmla="*/ 0 w 44"/>
                <a:gd name="T1" fmla="*/ 41 h 47"/>
                <a:gd name="T2" fmla="*/ 0 w 44"/>
                <a:gd name="T3" fmla="*/ 44 h 47"/>
                <a:gd name="T4" fmla="*/ 2 w 44"/>
                <a:gd name="T5" fmla="*/ 44 h 47"/>
                <a:gd name="T6" fmla="*/ 0 w 44"/>
                <a:gd name="T7" fmla="*/ 44 h 47"/>
                <a:gd name="T8" fmla="*/ 2 w 44"/>
                <a:gd name="T9" fmla="*/ 44 h 47"/>
                <a:gd name="T10" fmla="*/ 0 w 44"/>
                <a:gd name="T11" fmla="*/ 46 h 47"/>
                <a:gd name="T12" fmla="*/ 2 w 44"/>
                <a:gd name="T13" fmla="*/ 44 h 47"/>
                <a:gd name="T14" fmla="*/ 4 w 44"/>
                <a:gd name="T15" fmla="*/ 46 h 47"/>
                <a:gd name="T16" fmla="*/ 4 w 44"/>
                <a:gd name="T17" fmla="*/ 44 h 47"/>
                <a:gd name="T18" fmla="*/ 6 w 44"/>
                <a:gd name="T19" fmla="*/ 44 h 47"/>
                <a:gd name="T20" fmla="*/ 35 w 44"/>
                <a:gd name="T21" fmla="*/ 25 h 47"/>
                <a:gd name="T22" fmla="*/ 39 w 44"/>
                <a:gd name="T23" fmla="*/ 23 h 47"/>
                <a:gd name="T24" fmla="*/ 41 w 44"/>
                <a:gd name="T25" fmla="*/ 21 h 47"/>
                <a:gd name="T26" fmla="*/ 39 w 44"/>
                <a:gd name="T27" fmla="*/ 20 h 47"/>
                <a:gd name="T28" fmla="*/ 41 w 44"/>
                <a:gd name="T29" fmla="*/ 20 h 47"/>
                <a:gd name="T30" fmla="*/ 41 w 44"/>
                <a:gd name="T31" fmla="*/ 2 h 47"/>
                <a:gd name="T32" fmla="*/ 43 w 44"/>
                <a:gd name="T33" fmla="*/ 2 h 47"/>
                <a:gd name="T34" fmla="*/ 41 w 44"/>
                <a:gd name="T35" fmla="*/ 2 h 47"/>
                <a:gd name="T36" fmla="*/ 39 w 44"/>
                <a:gd name="T37" fmla="*/ 0 h 47"/>
                <a:gd name="T38" fmla="*/ 37 w 44"/>
                <a:gd name="T39" fmla="*/ 0 h 47"/>
                <a:gd name="T40" fmla="*/ 4 w 44"/>
                <a:gd name="T41" fmla="*/ 20 h 47"/>
                <a:gd name="T42" fmla="*/ 2 w 44"/>
                <a:gd name="T43" fmla="*/ 20 h 47"/>
                <a:gd name="T44" fmla="*/ 2 w 44"/>
                <a:gd name="T45" fmla="*/ 23 h 47"/>
                <a:gd name="T46" fmla="*/ 2 w 44"/>
                <a:gd name="T47" fmla="*/ 20 h 47"/>
                <a:gd name="T48" fmla="*/ 2 w 44"/>
                <a:gd name="T49" fmla="*/ 27 h 47"/>
                <a:gd name="T50" fmla="*/ 2 w 44"/>
                <a:gd name="T51" fmla="*/ 25 h 47"/>
                <a:gd name="T52" fmla="*/ 0 w 44"/>
                <a:gd name="T53" fmla="*/ 27 h 47"/>
                <a:gd name="T54" fmla="*/ 0 w 44"/>
                <a:gd name="T55" fmla="*/ 44 h 47"/>
                <a:gd name="T56" fmla="*/ 0 w 44"/>
                <a:gd name="T57" fmla="*/ 41 h 4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4"/>
                <a:gd name="T88" fmla="*/ 0 h 47"/>
                <a:gd name="T89" fmla="*/ 44 w 44"/>
                <a:gd name="T90" fmla="*/ 47 h 4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4" h="47">
                  <a:moveTo>
                    <a:pt x="0" y="41"/>
                  </a:moveTo>
                  <a:lnTo>
                    <a:pt x="0" y="44"/>
                  </a:lnTo>
                  <a:lnTo>
                    <a:pt x="2" y="44"/>
                  </a:lnTo>
                  <a:lnTo>
                    <a:pt x="0" y="44"/>
                  </a:lnTo>
                  <a:lnTo>
                    <a:pt x="2" y="44"/>
                  </a:lnTo>
                  <a:lnTo>
                    <a:pt x="0" y="46"/>
                  </a:lnTo>
                  <a:lnTo>
                    <a:pt x="2" y="44"/>
                  </a:lnTo>
                  <a:lnTo>
                    <a:pt x="4" y="46"/>
                  </a:lnTo>
                  <a:lnTo>
                    <a:pt x="4" y="44"/>
                  </a:lnTo>
                  <a:lnTo>
                    <a:pt x="6" y="44"/>
                  </a:lnTo>
                  <a:lnTo>
                    <a:pt x="35" y="25"/>
                  </a:lnTo>
                  <a:lnTo>
                    <a:pt x="39" y="23"/>
                  </a:lnTo>
                  <a:lnTo>
                    <a:pt x="41" y="21"/>
                  </a:lnTo>
                  <a:lnTo>
                    <a:pt x="39" y="20"/>
                  </a:lnTo>
                  <a:lnTo>
                    <a:pt x="41" y="20"/>
                  </a:lnTo>
                  <a:lnTo>
                    <a:pt x="41" y="2"/>
                  </a:lnTo>
                  <a:lnTo>
                    <a:pt x="43" y="2"/>
                  </a:lnTo>
                  <a:lnTo>
                    <a:pt x="41" y="2"/>
                  </a:lnTo>
                  <a:lnTo>
                    <a:pt x="39" y="0"/>
                  </a:lnTo>
                  <a:lnTo>
                    <a:pt x="37" y="0"/>
                  </a:lnTo>
                  <a:lnTo>
                    <a:pt x="4" y="20"/>
                  </a:lnTo>
                  <a:lnTo>
                    <a:pt x="2" y="20"/>
                  </a:lnTo>
                  <a:lnTo>
                    <a:pt x="2" y="23"/>
                  </a:lnTo>
                  <a:lnTo>
                    <a:pt x="2" y="20"/>
                  </a:lnTo>
                  <a:lnTo>
                    <a:pt x="2" y="27"/>
                  </a:lnTo>
                  <a:lnTo>
                    <a:pt x="2" y="25"/>
                  </a:lnTo>
                  <a:lnTo>
                    <a:pt x="0" y="27"/>
                  </a:lnTo>
                  <a:lnTo>
                    <a:pt x="0" y="44"/>
                  </a:lnTo>
                  <a:lnTo>
                    <a:pt x="0" y="41"/>
                  </a:lnTo>
                </a:path>
              </a:pathLst>
            </a:custGeom>
            <a:solidFill>
              <a:srgbClr val="FF6600"/>
            </a:solidFill>
            <a:ln w="12700" cap="rnd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138" name="Freeform 243"/>
            <p:cNvSpPr>
              <a:spLocks/>
            </p:cNvSpPr>
            <p:nvPr/>
          </p:nvSpPr>
          <p:spPr bwMode="auto">
            <a:xfrm>
              <a:off x="3200" y="3283"/>
              <a:ext cx="13" cy="26"/>
            </a:xfrm>
            <a:custGeom>
              <a:avLst/>
              <a:gdLst>
                <a:gd name="T0" fmla="*/ 10 w 13"/>
                <a:gd name="T1" fmla="*/ 3 h 26"/>
                <a:gd name="T2" fmla="*/ 8 w 13"/>
                <a:gd name="T3" fmla="*/ 2 h 26"/>
                <a:gd name="T4" fmla="*/ 8 w 13"/>
                <a:gd name="T5" fmla="*/ 0 h 26"/>
                <a:gd name="T6" fmla="*/ 0 w 13"/>
                <a:gd name="T7" fmla="*/ 5 h 26"/>
                <a:gd name="T8" fmla="*/ 0 w 13"/>
                <a:gd name="T9" fmla="*/ 3 h 26"/>
                <a:gd name="T10" fmla="*/ 2 w 13"/>
                <a:gd name="T11" fmla="*/ 5 h 26"/>
                <a:gd name="T12" fmla="*/ 0 w 13"/>
                <a:gd name="T13" fmla="*/ 7 h 26"/>
                <a:gd name="T14" fmla="*/ 2 w 13"/>
                <a:gd name="T15" fmla="*/ 9 h 26"/>
                <a:gd name="T16" fmla="*/ 0 w 13"/>
                <a:gd name="T17" fmla="*/ 9 h 26"/>
                <a:gd name="T18" fmla="*/ 0 w 13"/>
                <a:gd name="T19" fmla="*/ 7 h 26"/>
                <a:gd name="T20" fmla="*/ 0 w 13"/>
                <a:gd name="T21" fmla="*/ 23 h 26"/>
                <a:gd name="T22" fmla="*/ 2 w 13"/>
                <a:gd name="T23" fmla="*/ 25 h 26"/>
                <a:gd name="T24" fmla="*/ 2 w 13"/>
                <a:gd name="T25" fmla="*/ 23 h 26"/>
                <a:gd name="T26" fmla="*/ 4 w 13"/>
                <a:gd name="T27" fmla="*/ 23 h 26"/>
                <a:gd name="T28" fmla="*/ 8 w 13"/>
                <a:gd name="T29" fmla="*/ 19 h 26"/>
                <a:gd name="T30" fmla="*/ 12 w 13"/>
                <a:gd name="T31" fmla="*/ 19 h 26"/>
                <a:gd name="T32" fmla="*/ 10 w 13"/>
                <a:gd name="T33" fmla="*/ 17 h 26"/>
                <a:gd name="T34" fmla="*/ 12 w 13"/>
                <a:gd name="T35" fmla="*/ 17 h 26"/>
                <a:gd name="T36" fmla="*/ 10 w 13"/>
                <a:gd name="T37" fmla="*/ 17 h 26"/>
                <a:gd name="T38" fmla="*/ 12 w 13"/>
                <a:gd name="T39" fmla="*/ 13 h 26"/>
                <a:gd name="T40" fmla="*/ 12 w 13"/>
                <a:gd name="T41" fmla="*/ 9 h 26"/>
                <a:gd name="T42" fmla="*/ 4 w 13"/>
                <a:gd name="T43" fmla="*/ 9 h 26"/>
                <a:gd name="T44" fmla="*/ 6 w 13"/>
                <a:gd name="T45" fmla="*/ 11 h 26"/>
                <a:gd name="T46" fmla="*/ 4 w 13"/>
                <a:gd name="T47" fmla="*/ 15 h 26"/>
                <a:gd name="T48" fmla="*/ 8 w 13"/>
                <a:gd name="T49" fmla="*/ 13 h 26"/>
                <a:gd name="T50" fmla="*/ 8 w 13"/>
                <a:gd name="T51" fmla="*/ 15 h 26"/>
                <a:gd name="T52" fmla="*/ 6 w 13"/>
                <a:gd name="T53" fmla="*/ 19 h 26"/>
                <a:gd name="T54" fmla="*/ 8 w 13"/>
                <a:gd name="T55" fmla="*/ 17 h 26"/>
                <a:gd name="T56" fmla="*/ 8 w 13"/>
                <a:gd name="T57" fmla="*/ 19 h 26"/>
                <a:gd name="T58" fmla="*/ 4 w 13"/>
                <a:gd name="T59" fmla="*/ 19 h 26"/>
                <a:gd name="T60" fmla="*/ 4 w 13"/>
                <a:gd name="T61" fmla="*/ 5 h 26"/>
                <a:gd name="T62" fmla="*/ 4 w 13"/>
                <a:gd name="T63" fmla="*/ 9 h 26"/>
                <a:gd name="T64" fmla="*/ 4 w 13"/>
                <a:gd name="T65" fmla="*/ 5 h 26"/>
                <a:gd name="T66" fmla="*/ 6 w 13"/>
                <a:gd name="T67" fmla="*/ 7 h 26"/>
                <a:gd name="T68" fmla="*/ 12 w 13"/>
                <a:gd name="T69" fmla="*/ 5 h 26"/>
                <a:gd name="T70" fmla="*/ 10 w 13"/>
                <a:gd name="T71" fmla="*/ 3 h 2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3"/>
                <a:gd name="T109" fmla="*/ 0 h 26"/>
                <a:gd name="T110" fmla="*/ 13 w 13"/>
                <a:gd name="T111" fmla="*/ 26 h 2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3" h="26">
                  <a:moveTo>
                    <a:pt x="10" y="3"/>
                  </a:moveTo>
                  <a:lnTo>
                    <a:pt x="8" y="2"/>
                  </a:lnTo>
                  <a:lnTo>
                    <a:pt x="8" y="0"/>
                  </a:lnTo>
                  <a:lnTo>
                    <a:pt x="0" y="5"/>
                  </a:lnTo>
                  <a:lnTo>
                    <a:pt x="0" y="3"/>
                  </a:lnTo>
                  <a:lnTo>
                    <a:pt x="2" y="5"/>
                  </a:lnTo>
                  <a:lnTo>
                    <a:pt x="0" y="7"/>
                  </a:lnTo>
                  <a:lnTo>
                    <a:pt x="2" y="9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23"/>
                  </a:lnTo>
                  <a:lnTo>
                    <a:pt x="2" y="25"/>
                  </a:lnTo>
                  <a:lnTo>
                    <a:pt x="2" y="23"/>
                  </a:lnTo>
                  <a:lnTo>
                    <a:pt x="4" y="23"/>
                  </a:lnTo>
                  <a:lnTo>
                    <a:pt x="8" y="19"/>
                  </a:lnTo>
                  <a:lnTo>
                    <a:pt x="12" y="19"/>
                  </a:lnTo>
                  <a:lnTo>
                    <a:pt x="10" y="17"/>
                  </a:lnTo>
                  <a:lnTo>
                    <a:pt x="12" y="17"/>
                  </a:lnTo>
                  <a:lnTo>
                    <a:pt x="10" y="17"/>
                  </a:lnTo>
                  <a:lnTo>
                    <a:pt x="12" y="13"/>
                  </a:lnTo>
                  <a:lnTo>
                    <a:pt x="12" y="9"/>
                  </a:lnTo>
                  <a:lnTo>
                    <a:pt x="4" y="9"/>
                  </a:lnTo>
                  <a:lnTo>
                    <a:pt x="6" y="11"/>
                  </a:lnTo>
                  <a:lnTo>
                    <a:pt x="4" y="15"/>
                  </a:lnTo>
                  <a:lnTo>
                    <a:pt x="8" y="13"/>
                  </a:lnTo>
                  <a:lnTo>
                    <a:pt x="8" y="15"/>
                  </a:lnTo>
                  <a:lnTo>
                    <a:pt x="6" y="19"/>
                  </a:lnTo>
                  <a:lnTo>
                    <a:pt x="8" y="17"/>
                  </a:lnTo>
                  <a:lnTo>
                    <a:pt x="8" y="19"/>
                  </a:lnTo>
                  <a:lnTo>
                    <a:pt x="4" y="19"/>
                  </a:lnTo>
                  <a:lnTo>
                    <a:pt x="4" y="5"/>
                  </a:lnTo>
                  <a:lnTo>
                    <a:pt x="4" y="9"/>
                  </a:lnTo>
                  <a:lnTo>
                    <a:pt x="4" y="5"/>
                  </a:lnTo>
                  <a:lnTo>
                    <a:pt x="6" y="7"/>
                  </a:lnTo>
                  <a:lnTo>
                    <a:pt x="12" y="5"/>
                  </a:lnTo>
                  <a:lnTo>
                    <a:pt x="10" y="3"/>
                  </a:lnTo>
                </a:path>
              </a:pathLst>
            </a:custGeom>
            <a:solidFill>
              <a:srgbClr val="FF6600"/>
            </a:solidFill>
            <a:ln w="12700" cap="rnd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139" name="Freeform 244"/>
            <p:cNvSpPr>
              <a:spLocks/>
            </p:cNvSpPr>
            <p:nvPr/>
          </p:nvSpPr>
          <p:spPr bwMode="auto">
            <a:xfrm>
              <a:off x="3212" y="3275"/>
              <a:ext cx="14" cy="26"/>
            </a:xfrm>
            <a:custGeom>
              <a:avLst/>
              <a:gdLst>
                <a:gd name="T0" fmla="*/ 7 w 14"/>
                <a:gd name="T1" fmla="*/ 21 h 26"/>
                <a:gd name="T2" fmla="*/ 4 w 14"/>
                <a:gd name="T3" fmla="*/ 23 h 26"/>
                <a:gd name="T4" fmla="*/ 4 w 14"/>
                <a:gd name="T5" fmla="*/ 25 h 26"/>
                <a:gd name="T6" fmla="*/ 5 w 14"/>
                <a:gd name="T7" fmla="*/ 10 h 26"/>
                <a:gd name="T8" fmla="*/ 4 w 14"/>
                <a:gd name="T9" fmla="*/ 8 h 26"/>
                <a:gd name="T10" fmla="*/ 5 w 14"/>
                <a:gd name="T11" fmla="*/ 10 h 26"/>
                <a:gd name="T12" fmla="*/ 0 w 14"/>
                <a:gd name="T13" fmla="*/ 10 h 26"/>
                <a:gd name="T14" fmla="*/ 2 w 14"/>
                <a:gd name="T15" fmla="*/ 8 h 26"/>
                <a:gd name="T16" fmla="*/ 0 w 14"/>
                <a:gd name="T17" fmla="*/ 10 h 26"/>
                <a:gd name="T18" fmla="*/ 2 w 14"/>
                <a:gd name="T19" fmla="*/ 8 h 26"/>
                <a:gd name="T20" fmla="*/ 11 w 14"/>
                <a:gd name="T21" fmla="*/ 0 h 26"/>
                <a:gd name="T22" fmla="*/ 13 w 14"/>
                <a:gd name="T23" fmla="*/ 2 h 26"/>
                <a:gd name="T24" fmla="*/ 11 w 14"/>
                <a:gd name="T25" fmla="*/ 2 h 26"/>
                <a:gd name="T26" fmla="*/ 13 w 14"/>
                <a:gd name="T27" fmla="*/ 2 h 26"/>
                <a:gd name="T28" fmla="*/ 7 w 14"/>
                <a:gd name="T29" fmla="*/ 6 h 26"/>
                <a:gd name="T30" fmla="*/ 9 w 14"/>
                <a:gd name="T31" fmla="*/ 8 h 26"/>
                <a:gd name="T32" fmla="*/ 9 w 14"/>
                <a:gd name="T33" fmla="*/ 23 h 26"/>
                <a:gd name="T34" fmla="*/ 7 w 14"/>
                <a:gd name="T35" fmla="*/ 21 h 26"/>
                <a:gd name="T36" fmla="*/ 7 w 14"/>
                <a:gd name="T37" fmla="*/ 23 h 26"/>
                <a:gd name="T38" fmla="*/ 7 w 14"/>
                <a:gd name="T39" fmla="*/ 21 h 2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"/>
                <a:gd name="T61" fmla="*/ 0 h 26"/>
                <a:gd name="T62" fmla="*/ 14 w 14"/>
                <a:gd name="T63" fmla="*/ 26 h 2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" h="26">
                  <a:moveTo>
                    <a:pt x="7" y="21"/>
                  </a:moveTo>
                  <a:lnTo>
                    <a:pt x="4" y="23"/>
                  </a:lnTo>
                  <a:lnTo>
                    <a:pt x="4" y="25"/>
                  </a:lnTo>
                  <a:lnTo>
                    <a:pt x="5" y="10"/>
                  </a:lnTo>
                  <a:lnTo>
                    <a:pt x="4" y="8"/>
                  </a:lnTo>
                  <a:lnTo>
                    <a:pt x="5" y="10"/>
                  </a:lnTo>
                  <a:lnTo>
                    <a:pt x="0" y="10"/>
                  </a:lnTo>
                  <a:lnTo>
                    <a:pt x="2" y="8"/>
                  </a:lnTo>
                  <a:lnTo>
                    <a:pt x="0" y="10"/>
                  </a:lnTo>
                  <a:lnTo>
                    <a:pt x="2" y="8"/>
                  </a:lnTo>
                  <a:lnTo>
                    <a:pt x="11" y="0"/>
                  </a:lnTo>
                  <a:lnTo>
                    <a:pt x="13" y="2"/>
                  </a:lnTo>
                  <a:lnTo>
                    <a:pt x="11" y="2"/>
                  </a:lnTo>
                  <a:lnTo>
                    <a:pt x="13" y="2"/>
                  </a:lnTo>
                  <a:lnTo>
                    <a:pt x="7" y="6"/>
                  </a:lnTo>
                  <a:lnTo>
                    <a:pt x="9" y="8"/>
                  </a:lnTo>
                  <a:lnTo>
                    <a:pt x="9" y="23"/>
                  </a:lnTo>
                  <a:lnTo>
                    <a:pt x="7" y="21"/>
                  </a:lnTo>
                  <a:lnTo>
                    <a:pt x="7" y="23"/>
                  </a:lnTo>
                  <a:lnTo>
                    <a:pt x="7" y="21"/>
                  </a:lnTo>
                </a:path>
              </a:pathLst>
            </a:custGeom>
            <a:solidFill>
              <a:srgbClr val="FF6600"/>
            </a:solidFill>
            <a:ln w="12700" cap="rnd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140" name="Freeform 245"/>
            <p:cNvSpPr>
              <a:spLocks/>
            </p:cNvSpPr>
            <p:nvPr/>
          </p:nvSpPr>
          <p:spPr bwMode="auto">
            <a:xfrm>
              <a:off x="3225" y="3267"/>
              <a:ext cx="13" cy="26"/>
            </a:xfrm>
            <a:custGeom>
              <a:avLst/>
              <a:gdLst>
                <a:gd name="T0" fmla="*/ 8 w 13"/>
                <a:gd name="T1" fmla="*/ 21 h 26"/>
                <a:gd name="T2" fmla="*/ 10 w 13"/>
                <a:gd name="T3" fmla="*/ 21 h 26"/>
                <a:gd name="T4" fmla="*/ 8 w 13"/>
                <a:gd name="T5" fmla="*/ 19 h 26"/>
                <a:gd name="T6" fmla="*/ 10 w 13"/>
                <a:gd name="T7" fmla="*/ 18 h 26"/>
                <a:gd name="T8" fmla="*/ 2 w 13"/>
                <a:gd name="T9" fmla="*/ 21 h 26"/>
                <a:gd name="T10" fmla="*/ 0 w 13"/>
                <a:gd name="T11" fmla="*/ 21 h 26"/>
                <a:gd name="T12" fmla="*/ 2 w 13"/>
                <a:gd name="T13" fmla="*/ 21 h 26"/>
                <a:gd name="T14" fmla="*/ 2 w 13"/>
                <a:gd name="T15" fmla="*/ 18 h 26"/>
                <a:gd name="T16" fmla="*/ 10 w 13"/>
                <a:gd name="T17" fmla="*/ 12 h 26"/>
                <a:gd name="T18" fmla="*/ 12 w 13"/>
                <a:gd name="T19" fmla="*/ 10 h 26"/>
                <a:gd name="T20" fmla="*/ 10 w 13"/>
                <a:gd name="T21" fmla="*/ 10 h 26"/>
                <a:gd name="T22" fmla="*/ 2 w 13"/>
                <a:gd name="T23" fmla="*/ 14 h 26"/>
                <a:gd name="T24" fmla="*/ 2 w 13"/>
                <a:gd name="T25" fmla="*/ 6 h 26"/>
                <a:gd name="T26" fmla="*/ 10 w 13"/>
                <a:gd name="T27" fmla="*/ 4 h 26"/>
                <a:gd name="T28" fmla="*/ 10 w 13"/>
                <a:gd name="T29" fmla="*/ 0 h 26"/>
                <a:gd name="T30" fmla="*/ 8 w 13"/>
                <a:gd name="T31" fmla="*/ 2 h 26"/>
                <a:gd name="T32" fmla="*/ 10 w 13"/>
                <a:gd name="T33" fmla="*/ 0 h 26"/>
                <a:gd name="T34" fmla="*/ 0 w 13"/>
                <a:gd name="T35" fmla="*/ 10 h 26"/>
                <a:gd name="T36" fmla="*/ 0 w 13"/>
                <a:gd name="T37" fmla="*/ 23 h 26"/>
                <a:gd name="T38" fmla="*/ 2 w 13"/>
                <a:gd name="T39" fmla="*/ 23 h 26"/>
                <a:gd name="T40" fmla="*/ 0 w 13"/>
                <a:gd name="T41" fmla="*/ 25 h 26"/>
                <a:gd name="T42" fmla="*/ 2 w 13"/>
                <a:gd name="T43" fmla="*/ 25 h 26"/>
                <a:gd name="T44" fmla="*/ 8 w 13"/>
                <a:gd name="T45" fmla="*/ 21 h 26"/>
                <a:gd name="T46" fmla="*/ 2 w 13"/>
                <a:gd name="T47" fmla="*/ 25 h 26"/>
                <a:gd name="T48" fmla="*/ 8 w 13"/>
                <a:gd name="T49" fmla="*/ 21 h 2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3"/>
                <a:gd name="T76" fmla="*/ 0 h 26"/>
                <a:gd name="T77" fmla="*/ 13 w 13"/>
                <a:gd name="T78" fmla="*/ 26 h 2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3" h="26">
                  <a:moveTo>
                    <a:pt x="8" y="21"/>
                  </a:moveTo>
                  <a:lnTo>
                    <a:pt x="10" y="21"/>
                  </a:lnTo>
                  <a:lnTo>
                    <a:pt x="8" y="19"/>
                  </a:lnTo>
                  <a:lnTo>
                    <a:pt x="10" y="18"/>
                  </a:lnTo>
                  <a:lnTo>
                    <a:pt x="2" y="21"/>
                  </a:lnTo>
                  <a:lnTo>
                    <a:pt x="0" y="21"/>
                  </a:lnTo>
                  <a:lnTo>
                    <a:pt x="2" y="21"/>
                  </a:lnTo>
                  <a:lnTo>
                    <a:pt x="2" y="18"/>
                  </a:lnTo>
                  <a:lnTo>
                    <a:pt x="10" y="12"/>
                  </a:lnTo>
                  <a:lnTo>
                    <a:pt x="12" y="10"/>
                  </a:lnTo>
                  <a:lnTo>
                    <a:pt x="10" y="10"/>
                  </a:lnTo>
                  <a:lnTo>
                    <a:pt x="2" y="14"/>
                  </a:lnTo>
                  <a:lnTo>
                    <a:pt x="2" y="6"/>
                  </a:lnTo>
                  <a:lnTo>
                    <a:pt x="10" y="4"/>
                  </a:lnTo>
                  <a:lnTo>
                    <a:pt x="10" y="0"/>
                  </a:lnTo>
                  <a:lnTo>
                    <a:pt x="8" y="2"/>
                  </a:lnTo>
                  <a:lnTo>
                    <a:pt x="10" y="0"/>
                  </a:lnTo>
                  <a:lnTo>
                    <a:pt x="0" y="10"/>
                  </a:lnTo>
                  <a:lnTo>
                    <a:pt x="0" y="23"/>
                  </a:lnTo>
                  <a:lnTo>
                    <a:pt x="2" y="23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8" y="21"/>
                  </a:lnTo>
                  <a:lnTo>
                    <a:pt x="2" y="25"/>
                  </a:lnTo>
                  <a:lnTo>
                    <a:pt x="8" y="21"/>
                  </a:lnTo>
                </a:path>
              </a:pathLst>
            </a:custGeom>
            <a:solidFill>
              <a:srgbClr val="FF6600"/>
            </a:solidFill>
            <a:ln w="12700" cap="rnd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141" name="Line 246"/>
            <p:cNvSpPr>
              <a:spLocks noChangeShapeType="1"/>
            </p:cNvSpPr>
            <p:nvPr/>
          </p:nvSpPr>
          <p:spPr bwMode="auto">
            <a:xfrm flipH="1">
              <a:off x="3123" y="3472"/>
              <a:ext cx="9" cy="0"/>
            </a:xfrm>
            <a:prstGeom prst="line">
              <a:avLst/>
            </a:prstGeom>
            <a:noFill/>
            <a:ln w="12700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22536" name="Line 247"/>
          <p:cNvSpPr>
            <a:spLocks noChangeShapeType="1"/>
          </p:cNvSpPr>
          <p:nvPr/>
        </p:nvSpPr>
        <p:spPr bwMode="auto">
          <a:xfrm>
            <a:off x="5287964" y="1603375"/>
            <a:ext cx="95250" cy="730250"/>
          </a:xfrm>
          <a:prstGeom prst="line">
            <a:avLst/>
          </a:prstGeom>
          <a:noFill/>
          <a:ln w="9525">
            <a:solidFill>
              <a:srgbClr val="008080"/>
            </a:solidFill>
            <a:round/>
            <a:headEnd/>
            <a:tailEnd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537" name="Line 248"/>
          <p:cNvSpPr>
            <a:spLocks noChangeShapeType="1"/>
          </p:cNvSpPr>
          <p:nvPr/>
        </p:nvSpPr>
        <p:spPr bwMode="auto">
          <a:xfrm>
            <a:off x="5343526" y="1644650"/>
            <a:ext cx="1387475" cy="750888"/>
          </a:xfrm>
          <a:prstGeom prst="line">
            <a:avLst/>
          </a:prstGeom>
          <a:noFill/>
          <a:ln w="9525">
            <a:solidFill>
              <a:srgbClr val="CCCC00"/>
            </a:solidFill>
            <a:round/>
            <a:headEnd/>
            <a:tailEnd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538" name="Line 249"/>
          <p:cNvSpPr>
            <a:spLocks noChangeShapeType="1"/>
          </p:cNvSpPr>
          <p:nvPr/>
        </p:nvSpPr>
        <p:spPr bwMode="auto">
          <a:xfrm>
            <a:off x="5343525" y="1644650"/>
            <a:ext cx="1722438" cy="62706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539" name="Line 250"/>
          <p:cNvSpPr>
            <a:spLocks noChangeShapeType="1"/>
          </p:cNvSpPr>
          <p:nvPr/>
        </p:nvSpPr>
        <p:spPr bwMode="auto">
          <a:xfrm>
            <a:off x="5343525" y="1644650"/>
            <a:ext cx="2203450" cy="627063"/>
          </a:xfrm>
          <a:prstGeom prst="line">
            <a:avLst/>
          </a:prstGeom>
          <a:noFill/>
          <a:ln w="9525">
            <a:solidFill>
              <a:srgbClr val="FF6600"/>
            </a:solidFill>
            <a:round/>
            <a:headEnd/>
            <a:tailEnd type="triangle" w="med" len="med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540" name="Text Box 251"/>
          <p:cNvSpPr txBox="1">
            <a:spLocks noChangeArrowheads="1"/>
          </p:cNvSpPr>
          <p:nvPr/>
        </p:nvSpPr>
        <p:spPr bwMode="auto">
          <a:xfrm>
            <a:off x="5267325" y="2570164"/>
            <a:ext cx="659133" cy="246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r>
              <a:rPr lang="en-US" sz="1000" b="1" dirty="0"/>
              <a:t>BNG-TRZ</a:t>
            </a:r>
            <a:endParaRPr lang="en-GB" sz="1000" b="1" dirty="0"/>
          </a:p>
        </p:txBody>
      </p:sp>
      <p:sp>
        <p:nvSpPr>
          <p:cNvPr id="22541" name="Text Box 252"/>
          <p:cNvSpPr txBox="1">
            <a:spLocks noChangeArrowheads="1"/>
          </p:cNvSpPr>
          <p:nvPr/>
        </p:nvSpPr>
        <p:spPr bwMode="auto">
          <a:xfrm>
            <a:off x="6456363" y="2570164"/>
            <a:ext cx="660736" cy="246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r>
              <a:rPr lang="en-US" sz="1000" b="1" dirty="0"/>
              <a:t>MYS-TRZ</a:t>
            </a:r>
            <a:endParaRPr lang="en-GB" sz="1000" b="1" dirty="0"/>
          </a:p>
        </p:txBody>
      </p:sp>
      <p:sp>
        <p:nvSpPr>
          <p:cNvPr id="22542" name="Text Box 253"/>
          <p:cNvSpPr txBox="1">
            <a:spLocks noChangeArrowheads="1"/>
          </p:cNvSpPr>
          <p:nvPr/>
        </p:nvSpPr>
        <p:spPr bwMode="auto">
          <a:xfrm>
            <a:off x="6965950" y="2570164"/>
            <a:ext cx="646309" cy="246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r>
              <a:rPr lang="en-US" sz="1000" b="1" dirty="0"/>
              <a:t>HSN-TRZ</a:t>
            </a:r>
            <a:endParaRPr lang="en-GB" sz="1000" b="1" dirty="0"/>
          </a:p>
        </p:txBody>
      </p:sp>
      <p:sp>
        <p:nvSpPr>
          <p:cNvPr id="22543" name="Text Box 254"/>
          <p:cNvSpPr txBox="1">
            <a:spLocks noChangeArrowheads="1"/>
          </p:cNvSpPr>
          <p:nvPr/>
        </p:nvSpPr>
        <p:spPr bwMode="auto">
          <a:xfrm>
            <a:off x="7553325" y="2570164"/>
            <a:ext cx="644706" cy="246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r>
              <a:rPr lang="en-US" sz="1000" b="1" dirty="0"/>
              <a:t>BGK-TRZ</a:t>
            </a:r>
            <a:endParaRPr lang="en-GB" sz="1000" b="1" dirty="0"/>
          </a:p>
        </p:txBody>
      </p:sp>
      <p:sp>
        <p:nvSpPr>
          <p:cNvPr id="22544" name="Line 255"/>
          <p:cNvSpPr>
            <a:spLocks noChangeShapeType="1"/>
          </p:cNvSpPr>
          <p:nvPr/>
        </p:nvSpPr>
        <p:spPr bwMode="auto">
          <a:xfrm>
            <a:off x="5224463" y="4330700"/>
            <a:ext cx="0" cy="1254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545" name="Rectangle 256"/>
          <p:cNvSpPr>
            <a:spLocks noChangeArrowheads="1"/>
          </p:cNvSpPr>
          <p:nvPr/>
        </p:nvSpPr>
        <p:spPr bwMode="auto">
          <a:xfrm>
            <a:off x="5149850" y="4456114"/>
            <a:ext cx="133350" cy="249237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29" tIns="45715" rIns="91429" bIns="45715" anchor="ctr"/>
          <a:lstStyle/>
          <a:p>
            <a:endParaRPr lang="en-US" b="1" dirty="0"/>
          </a:p>
        </p:txBody>
      </p:sp>
      <p:sp>
        <p:nvSpPr>
          <p:cNvPr id="22546" name="Line 257"/>
          <p:cNvSpPr>
            <a:spLocks noChangeShapeType="1"/>
          </p:cNvSpPr>
          <p:nvPr/>
        </p:nvSpPr>
        <p:spPr bwMode="auto">
          <a:xfrm>
            <a:off x="5203825" y="4705351"/>
            <a:ext cx="0" cy="568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547" name="Line 277"/>
          <p:cNvSpPr>
            <a:spLocks noChangeShapeType="1"/>
          </p:cNvSpPr>
          <p:nvPr/>
        </p:nvSpPr>
        <p:spPr bwMode="auto">
          <a:xfrm>
            <a:off x="5503864" y="5399088"/>
            <a:ext cx="6000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548" name="Text Box 282"/>
          <p:cNvSpPr txBox="1">
            <a:spLocks noChangeArrowheads="1"/>
          </p:cNvSpPr>
          <p:nvPr/>
        </p:nvSpPr>
        <p:spPr bwMode="auto">
          <a:xfrm>
            <a:off x="4483101" y="5524501"/>
            <a:ext cx="1139825" cy="292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r>
              <a:rPr lang="en-US" sz="1300" b="1" dirty="0"/>
              <a:t>MFTDMA IF </a:t>
            </a:r>
            <a:endParaRPr lang="en-GB" sz="1300" b="1" dirty="0"/>
          </a:p>
        </p:txBody>
      </p:sp>
      <p:sp>
        <p:nvSpPr>
          <p:cNvPr id="22549" name="AutoShape 284"/>
          <p:cNvSpPr>
            <a:spLocks noChangeArrowheads="1"/>
          </p:cNvSpPr>
          <p:nvPr/>
        </p:nvSpPr>
        <p:spPr bwMode="auto">
          <a:xfrm>
            <a:off x="6543676" y="3521076"/>
            <a:ext cx="341313" cy="250825"/>
          </a:xfrm>
          <a:prstGeom prst="bevel">
            <a:avLst>
              <a:gd name="adj" fmla="val 12500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29" tIns="45715" rIns="91429" bIns="45715" anchor="ctr"/>
          <a:lstStyle/>
          <a:p>
            <a:endParaRPr lang="en-US" b="1" dirty="0"/>
          </a:p>
        </p:txBody>
      </p:sp>
      <p:sp>
        <p:nvSpPr>
          <p:cNvPr id="22550" name="AutoShape 285"/>
          <p:cNvSpPr>
            <a:spLocks noChangeArrowheads="1"/>
          </p:cNvSpPr>
          <p:nvPr/>
        </p:nvSpPr>
        <p:spPr bwMode="auto">
          <a:xfrm>
            <a:off x="6543676" y="4146551"/>
            <a:ext cx="341313" cy="252413"/>
          </a:xfrm>
          <a:prstGeom prst="bevel">
            <a:avLst>
              <a:gd name="adj" fmla="val 12500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29" tIns="45715" rIns="91429" bIns="45715" anchor="ctr"/>
          <a:lstStyle/>
          <a:p>
            <a:endParaRPr lang="en-US" b="1" dirty="0"/>
          </a:p>
        </p:txBody>
      </p:sp>
      <p:sp>
        <p:nvSpPr>
          <p:cNvPr id="22551" name="AutoShape 286"/>
          <p:cNvSpPr>
            <a:spLocks noChangeArrowheads="1"/>
          </p:cNvSpPr>
          <p:nvPr/>
        </p:nvSpPr>
        <p:spPr bwMode="auto">
          <a:xfrm>
            <a:off x="6543675" y="4460876"/>
            <a:ext cx="330200" cy="239713"/>
          </a:xfrm>
          <a:prstGeom prst="bevel">
            <a:avLst>
              <a:gd name="adj" fmla="val 12500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29" tIns="45715" rIns="91429" bIns="45715" anchor="ctr"/>
          <a:lstStyle/>
          <a:p>
            <a:endParaRPr lang="en-US" b="1" dirty="0"/>
          </a:p>
        </p:txBody>
      </p:sp>
      <p:sp>
        <p:nvSpPr>
          <p:cNvPr id="22552" name="AutoShape 287"/>
          <p:cNvSpPr>
            <a:spLocks noChangeArrowheads="1"/>
          </p:cNvSpPr>
          <p:nvPr/>
        </p:nvSpPr>
        <p:spPr bwMode="auto">
          <a:xfrm>
            <a:off x="6543675" y="4773613"/>
            <a:ext cx="330200" cy="249237"/>
          </a:xfrm>
          <a:prstGeom prst="bevel">
            <a:avLst>
              <a:gd name="adj" fmla="val 12500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29" tIns="45715" rIns="91429" bIns="45715" anchor="ctr"/>
          <a:lstStyle/>
          <a:p>
            <a:endParaRPr lang="en-US" b="1" dirty="0"/>
          </a:p>
        </p:txBody>
      </p:sp>
      <p:sp>
        <p:nvSpPr>
          <p:cNvPr id="22553" name="Line 288"/>
          <p:cNvSpPr>
            <a:spLocks noChangeShapeType="1"/>
          </p:cNvSpPr>
          <p:nvPr/>
        </p:nvSpPr>
        <p:spPr bwMode="auto">
          <a:xfrm>
            <a:off x="6224588" y="3646488"/>
            <a:ext cx="330200" cy="0"/>
          </a:xfrm>
          <a:prstGeom prst="line">
            <a:avLst/>
          </a:prstGeom>
          <a:noFill/>
          <a:ln w="9525">
            <a:solidFill>
              <a:srgbClr val="00FFFF"/>
            </a:solidFill>
            <a:round/>
            <a:headEnd/>
            <a:tailEnd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554" name="Line 289"/>
          <p:cNvSpPr>
            <a:spLocks noChangeShapeType="1"/>
          </p:cNvSpPr>
          <p:nvPr/>
        </p:nvSpPr>
        <p:spPr bwMode="auto">
          <a:xfrm>
            <a:off x="6235700" y="4899025"/>
            <a:ext cx="330200" cy="0"/>
          </a:xfrm>
          <a:prstGeom prst="line">
            <a:avLst/>
          </a:prstGeom>
          <a:noFill/>
          <a:ln w="9525">
            <a:solidFill>
              <a:srgbClr val="FF6600"/>
            </a:solidFill>
            <a:round/>
            <a:headEnd/>
            <a:tailEnd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555" name="Line 290"/>
          <p:cNvSpPr>
            <a:spLocks noChangeShapeType="1"/>
          </p:cNvSpPr>
          <p:nvPr/>
        </p:nvSpPr>
        <p:spPr bwMode="auto">
          <a:xfrm>
            <a:off x="6235700" y="4549775"/>
            <a:ext cx="3302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556" name="Line 291"/>
          <p:cNvSpPr>
            <a:spLocks noChangeShapeType="1"/>
          </p:cNvSpPr>
          <p:nvPr/>
        </p:nvSpPr>
        <p:spPr bwMode="auto">
          <a:xfrm>
            <a:off x="6235700" y="4271963"/>
            <a:ext cx="330200" cy="0"/>
          </a:xfrm>
          <a:prstGeom prst="line">
            <a:avLst/>
          </a:prstGeom>
          <a:noFill/>
          <a:ln w="9525">
            <a:solidFill>
              <a:srgbClr val="CCCC00"/>
            </a:solidFill>
            <a:round/>
            <a:headEnd/>
            <a:tailEnd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557" name="Text Box 292"/>
          <p:cNvSpPr txBox="1">
            <a:spLocks noChangeArrowheads="1"/>
          </p:cNvSpPr>
          <p:nvPr/>
        </p:nvSpPr>
        <p:spPr bwMode="auto">
          <a:xfrm>
            <a:off x="6859588" y="3565525"/>
            <a:ext cx="611043" cy="230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r>
              <a:rPr lang="en-US" sz="900" b="1" dirty="0">
                <a:solidFill>
                  <a:srgbClr val="454545"/>
                </a:solidFill>
              </a:rPr>
              <a:t>BNG-TRZ</a:t>
            </a:r>
            <a:endParaRPr lang="en-GB" sz="900" b="1" dirty="0">
              <a:solidFill>
                <a:srgbClr val="454545"/>
              </a:solidFill>
            </a:endParaRPr>
          </a:p>
        </p:txBody>
      </p:sp>
      <p:sp>
        <p:nvSpPr>
          <p:cNvPr id="22558" name="Text Box 293"/>
          <p:cNvSpPr txBox="1">
            <a:spLocks noChangeArrowheads="1"/>
          </p:cNvSpPr>
          <p:nvPr/>
        </p:nvSpPr>
        <p:spPr bwMode="auto">
          <a:xfrm>
            <a:off x="6872288" y="4102100"/>
            <a:ext cx="612646" cy="230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r>
              <a:rPr lang="en-US" sz="900" b="1" dirty="0">
                <a:solidFill>
                  <a:srgbClr val="454545"/>
                </a:solidFill>
              </a:rPr>
              <a:t>MYS-TRZ</a:t>
            </a:r>
            <a:endParaRPr lang="en-GB" sz="900" b="1" dirty="0">
              <a:solidFill>
                <a:srgbClr val="454545"/>
              </a:solidFill>
            </a:endParaRPr>
          </a:p>
        </p:txBody>
      </p:sp>
      <p:sp>
        <p:nvSpPr>
          <p:cNvPr id="22559" name="Text Box 294"/>
          <p:cNvSpPr txBox="1">
            <a:spLocks noChangeArrowheads="1"/>
          </p:cNvSpPr>
          <p:nvPr/>
        </p:nvSpPr>
        <p:spPr bwMode="auto">
          <a:xfrm>
            <a:off x="6872288" y="4460875"/>
            <a:ext cx="599822" cy="230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r>
              <a:rPr lang="en-US" sz="900" b="1" dirty="0">
                <a:solidFill>
                  <a:srgbClr val="454545"/>
                </a:solidFill>
              </a:rPr>
              <a:t>HSN-TRZ</a:t>
            </a:r>
            <a:endParaRPr lang="en-GB" sz="900" b="1" dirty="0">
              <a:solidFill>
                <a:srgbClr val="454545"/>
              </a:solidFill>
            </a:endParaRPr>
          </a:p>
        </p:txBody>
      </p:sp>
      <p:sp>
        <p:nvSpPr>
          <p:cNvPr id="22560" name="Text Box 295"/>
          <p:cNvSpPr txBox="1">
            <a:spLocks noChangeArrowheads="1"/>
          </p:cNvSpPr>
          <p:nvPr/>
        </p:nvSpPr>
        <p:spPr bwMode="auto">
          <a:xfrm>
            <a:off x="6870700" y="4773613"/>
            <a:ext cx="598218" cy="230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r>
              <a:rPr lang="en-US" sz="900" b="1" dirty="0">
                <a:solidFill>
                  <a:srgbClr val="454545"/>
                </a:solidFill>
              </a:rPr>
              <a:t>BGK-TRZ</a:t>
            </a:r>
            <a:endParaRPr lang="en-GB" sz="900" b="1" dirty="0">
              <a:solidFill>
                <a:srgbClr val="454545"/>
              </a:solidFill>
            </a:endParaRPr>
          </a:p>
        </p:txBody>
      </p:sp>
      <p:sp>
        <p:nvSpPr>
          <p:cNvPr id="171304" name="Oval 296"/>
          <p:cNvSpPr>
            <a:spLocks noChangeArrowheads="1"/>
          </p:cNvSpPr>
          <p:nvPr/>
        </p:nvSpPr>
        <p:spPr bwMode="auto">
          <a:xfrm>
            <a:off x="2244726" y="2060576"/>
            <a:ext cx="684213" cy="690563"/>
          </a:xfrm>
          <a:prstGeom prst="ellipse">
            <a:avLst/>
          </a:prstGeom>
          <a:solidFill>
            <a:srgbClr val="808000"/>
          </a:solidFill>
          <a:ln w="12700">
            <a:solidFill>
              <a:srgbClr val="BC3700"/>
            </a:solidFill>
            <a:round/>
            <a:headEnd/>
            <a:tailEnd/>
          </a:ln>
          <a:effectLst/>
        </p:spPr>
        <p:txBody>
          <a:bodyPr wrap="none" lIns="91429" tIns="45715" rIns="91429" bIns="45715" anchor="ctr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endParaRPr lang="en-GB" sz="16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2562" name="Arc 297"/>
          <p:cNvSpPr>
            <a:spLocks/>
          </p:cNvSpPr>
          <p:nvPr/>
        </p:nvSpPr>
        <p:spPr bwMode="auto">
          <a:xfrm flipH="1" flipV="1">
            <a:off x="2459038" y="2155825"/>
            <a:ext cx="158750" cy="227013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 rot="10800000" lIns="91429" tIns="45715" rIns="91429" bIns="45715"/>
          <a:lstStyle/>
          <a:p>
            <a:endParaRPr lang="en-US" dirty="0"/>
          </a:p>
        </p:txBody>
      </p:sp>
      <p:sp>
        <p:nvSpPr>
          <p:cNvPr id="22563" name="Line 298"/>
          <p:cNvSpPr>
            <a:spLocks noChangeShapeType="1"/>
          </p:cNvSpPr>
          <p:nvPr/>
        </p:nvSpPr>
        <p:spPr bwMode="auto">
          <a:xfrm flipH="1">
            <a:off x="2336800" y="2303463"/>
            <a:ext cx="158750" cy="76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564" name="Line 299"/>
          <p:cNvSpPr>
            <a:spLocks noChangeShapeType="1"/>
          </p:cNvSpPr>
          <p:nvPr/>
        </p:nvSpPr>
        <p:spPr bwMode="auto">
          <a:xfrm>
            <a:off x="2336800" y="2379663"/>
            <a:ext cx="1587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565" name="Line 300"/>
          <p:cNvSpPr>
            <a:spLocks noChangeShapeType="1"/>
          </p:cNvSpPr>
          <p:nvPr/>
        </p:nvSpPr>
        <p:spPr bwMode="auto">
          <a:xfrm flipV="1">
            <a:off x="2495550" y="2303463"/>
            <a:ext cx="0" cy="76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566" name="Arc 301"/>
          <p:cNvSpPr>
            <a:spLocks/>
          </p:cNvSpPr>
          <p:nvPr/>
        </p:nvSpPr>
        <p:spPr bwMode="auto">
          <a:xfrm flipH="1" flipV="1">
            <a:off x="2439988" y="2455864"/>
            <a:ext cx="158750" cy="223837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 rot="10800000" lIns="91429" tIns="45715" rIns="91429" bIns="45715"/>
          <a:lstStyle/>
          <a:p>
            <a:endParaRPr lang="en-US" dirty="0"/>
          </a:p>
        </p:txBody>
      </p:sp>
      <p:sp>
        <p:nvSpPr>
          <p:cNvPr id="22567" name="Line 302"/>
          <p:cNvSpPr>
            <a:spLocks noChangeShapeType="1"/>
          </p:cNvSpPr>
          <p:nvPr/>
        </p:nvSpPr>
        <p:spPr bwMode="auto">
          <a:xfrm flipH="1">
            <a:off x="2301876" y="2616200"/>
            <a:ext cx="160338" cy="76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568" name="Line 303"/>
          <p:cNvSpPr>
            <a:spLocks noChangeShapeType="1"/>
          </p:cNvSpPr>
          <p:nvPr/>
        </p:nvSpPr>
        <p:spPr bwMode="auto">
          <a:xfrm>
            <a:off x="2301876" y="2692400"/>
            <a:ext cx="1603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569" name="Line 304"/>
          <p:cNvSpPr>
            <a:spLocks noChangeShapeType="1"/>
          </p:cNvSpPr>
          <p:nvPr/>
        </p:nvSpPr>
        <p:spPr bwMode="auto">
          <a:xfrm flipV="1">
            <a:off x="2462213" y="2616200"/>
            <a:ext cx="0" cy="76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570" name="Text Box 305"/>
          <p:cNvSpPr txBox="1">
            <a:spLocks noChangeArrowheads="1"/>
          </p:cNvSpPr>
          <p:nvPr/>
        </p:nvSpPr>
        <p:spPr bwMode="auto">
          <a:xfrm>
            <a:off x="1897063" y="2316164"/>
            <a:ext cx="486008" cy="40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r>
              <a:rPr lang="en-US" sz="1000" b="1" dirty="0"/>
              <a:t>RC</a:t>
            </a:r>
          </a:p>
          <a:p>
            <a:r>
              <a:rPr lang="en-US" sz="1000" b="1" dirty="0"/>
              <a:t>1-111</a:t>
            </a:r>
            <a:endParaRPr lang="en-GB" sz="1000" b="1" dirty="0"/>
          </a:p>
        </p:txBody>
      </p:sp>
      <p:sp>
        <p:nvSpPr>
          <p:cNvPr id="22571" name="Arc 306"/>
          <p:cNvSpPr>
            <a:spLocks/>
          </p:cNvSpPr>
          <p:nvPr/>
        </p:nvSpPr>
        <p:spPr bwMode="auto">
          <a:xfrm flipH="1" flipV="1">
            <a:off x="2755901" y="2217738"/>
            <a:ext cx="157163" cy="227012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 rot="10800000" lIns="91429" tIns="45715" rIns="91429" bIns="45715"/>
          <a:lstStyle/>
          <a:p>
            <a:endParaRPr lang="en-US" dirty="0"/>
          </a:p>
        </p:txBody>
      </p:sp>
      <p:sp>
        <p:nvSpPr>
          <p:cNvPr id="22572" name="Line 307"/>
          <p:cNvSpPr>
            <a:spLocks noChangeShapeType="1"/>
          </p:cNvSpPr>
          <p:nvPr/>
        </p:nvSpPr>
        <p:spPr bwMode="auto">
          <a:xfrm flipH="1">
            <a:off x="2632076" y="2365375"/>
            <a:ext cx="160338" cy="76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573" name="Line 308"/>
          <p:cNvSpPr>
            <a:spLocks noChangeShapeType="1"/>
          </p:cNvSpPr>
          <p:nvPr/>
        </p:nvSpPr>
        <p:spPr bwMode="auto">
          <a:xfrm>
            <a:off x="2632076" y="2441575"/>
            <a:ext cx="1603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574" name="Line 309"/>
          <p:cNvSpPr>
            <a:spLocks noChangeShapeType="1"/>
          </p:cNvSpPr>
          <p:nvPr/>
        </p:nvSpPr>
        <p:spPr bwMode="auto">
          <a:xfrm flipV="1">
            <a:off x="2792413" y="2365375"/>
            <a:ext cx="0" cy="76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575" name="Arc 310"/>
          <p:cNvSpPr>
            <a:spLocks/>
          </p:cNvSpPr>
          <p:nvPr/>
        </p:nvSpPr>
        <p:spPr bwMode="auto">
          <a:xfrm flipH="1" flipV="1">
            <a:off x="2703513" y="2455864"/>
            <a:ext cx="160337" cy="223837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 rot="10800000" lIns="91429" tIns="45715" rIns="91429" bIns="45715"/>
          <a:lstStyle/>
          <a:p>
            <a:endParaRPr lang="en-US" dirty="0"/>
          </a:p>
        </p:txBody>
      </p:sp>
      <p:sp>
        <p:nvSpPr>
          <p:cNvPr id="22576" name="Line 311"/>
          <p:cNvSpPr>
            <a:spLocks noChangeShapeType="1"/>
          </p:cNvSpPr>
          <p:nvPr/>
        </p:nvSpPr>
        <p:spPr bwMode="auto">
          <a:xfrm flipH="1">
            <a:off x="2566988" y="2616200"/>
            <a:ext cx="158750" cy="76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577" name="Line 312"/>
          <p:cNvSpPr>
            <a:spLocks noChangeShapeType="1"/>
          </p:cNvSpPr>
          <p:nvPr/>
        </p:nvSpPr>
        <p:spPr bwMode="auto">
          <a:xfrm>
            <a:off x="2566988" y="2692400"/>
            <a:ext cx="1587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578" name="Line 313"/>
          <p:cNvSpPr>
            <a:spLocks noChangeShapeType="1"/>
          </p:cNvSpPr>
          <p:nvPr/>
        </p:nvSpPr>
        <p:spPr bwMode="auto">
          <a:xfrm flipV="1">
            <a:off x="2725738" y="2616200"/>
            <a:ext cx="0" cy="76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171322" name="Oval 314"/>
          <p:cNvSpPr>
            <a:spLocks noChangeArrowheads="1"/>
          </p:cNvSpPr>
          <p:nvPr/>
        </p:nvSpPr>
        <p:spPr bwMode="auto">
          <a:xfrm>
            <a:off x="2235200" y="3509964"/>
            <a:ext cx="684213" cy="688975"/>
          </a:xfrm>
          <a:prstGeom prst="ellipse">
            <a:avLst/>
          </a:prstGeom>
          <a:solidFill>
            <a:srgbClr val="FF0000"/>
          </a:solidFill>
          <a:ln w="12700">
            <a:solidFill>
              <a:srgbClr val="BC3700"/>
            </a:solidFill>
            <a:round/>
            <a:headEnd/>
            <a:tailEnd/>
          </a:ln>
          <a:effectLst/>
        </p:spPr>
        <p:txBody>
          <a:bodyPr wrap="none" lIns="91429" tIns="45715" rIns="91429" bIns="45715" anchor="ctr"/>
          <a:lstStyle/>
          <a:p>
            <a:pPr>
              <a:defRPr/>
            </a:pP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endParaRPr lang="en-GB" sz="16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1323" name="Oval 315"/>
          <p:cNvSpPr>
            <a:spLocks noChangeArrowheads="1"/>
          </p:cNvSpPr>
          <p:nvPr/>
        </p:nvSpPr>
        <p:spPr bwMode="auto">
          <a:xfrm>
            <a:off x="2235200" y="4270376"/>
            <a:ext cx="684213" cy="690563"/>
          </a:xfrm>
          <a:prstGeom prst="ellipse">
            <a:avLst/>
          </a:prstGeom>
          <a:solidFill>
            <a:srgbClr val="CC6600"/>
          </a:solidFill>
          <a:ln w="12700">
            <a:solidFill>
              <a:srgbClr val="BC3700"/>
            </a:solidFill>
            <a:round/>
            <a:headEnd/>
            <a:tailEnd/>
          </a:ln>
          <a:effectLst/>
        </p:spPr>
        <p:txBody>
          <a:bodyPr wrap="none" lIns="91429" tIns="45715" rIns="91429" bIns="45715" anchor="ctr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endParaRPr lang="en-GB" sz="16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1324" name="Oval 316"/>
          <p:cNvSpPr>
            <a:spLocks noChangeArrowheads="1"/>
          </p:cNvSpPr>
          <p:nvPr/>
        </p:nvSpPr>
        <p:spPr bwMode="auto">
          <a:xfrm>
            <a:off x="2176463" y="5148264"/>
            <a:ext cx="742950" cy="688975"/>
          </a:xfrm>
          <a:prstGeom prst="ellipse">
            <a:avLst/>
          </a:prstGeom>
          <a:solidFill>
            <a:srgbClr val="66FF66"/>
          </a:solidFill>
          <a:ln w="12700">
            <a:solidFill>
              <a:srgbClr val="BC3700"/>
            </a:solidFill>
            <a:round/>
            <a:headEnd/>
            <a:tailEnd/>
          </a:ln>
          <a:effectLst/>
        </p:spPr>
        <p:txBody>
          <a:bodyPr wrap="none" lIns="91429" tIns="45715" rIns="91429" bIns="45715" anchor="ctr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endParaRPr lang="en-GB" sz="16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2582" name="Rectangle 317"/>
          <p:cNvSpPr>
            <a:spLocks noChangeArrowheads="1"/>
          </p:cNvSpPr>
          <p:nvPr/>
        </p:nvSpPr>
        <p:spPr bwMode="auto">
          <a:xfrm>
            <a:off x="2900363" y="2335213"/>
            <a:ext cx="620712" cy="397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77" tIns="44445" rIns="90477" bIns="44445">
            <a:spAutoFit/>
          </a:bodyPr>
          <a:lstStyle/>
          <a:p>
            <a:pPr eaLnBrk="0" hangingPunct="0"/>
            <a:r>
              <a:rPr lang="en-US" sz="1000" b="1" dirty="0"/>
              <a:t>TMK-TRZ </a:t>
            </a:r>
          </a:p>
        </p:txBody>
      </p:sp>
      <p:sp>
        <p:nvSpPr>
          <p:cNvPr id="22583" name="Rectangle 318"/>
          <p:cNvSpPr>
            <a:spLocks noChangeArrowheads="1"/>
          </p:cNvSpPr>
          <p:nvPr/>
        </p:nvSpPr>
        <p:spPr bwMode="auto">
          <a:xfrm>
            <a:off x="2979739" y="3021013"/>
            <a:ext cx="601662" cy="397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77" tIns="44445" rIns="90477" bIns="44445">
            <a:spAutoFit/>
          </a:bodyPr>
          <a:lstStyle/>
          <a:p>
            <a:pPr eaLnBrk="0" hangingPunct="0"/>
            <a:r>
              <a:rPr lang="en-US" sz="1000" b="1" dirty="0"/>
              <a:t>MYS-TRZ</a:t>
            </a:r>
          </a:p>
        </p:txBody>
      </p:sp>
      <p:sp>
        <p:nvSpPr>
          <p:cNvPr id="22584" name="Rectangle 319"/>
          <p:cNvSpPr>
            <a:spLocks noChangeArrowheads="1"/>
          </p:cNvSpPr>
          <p:nvPr/>
        </p:nvSpPr>
        <p:spPr bwMode="auto">
          <a:xfrm>
            <a:off x="2303464" y="4948238"/>
            <a:ext cx="858837" cy="243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77" tIns="44445" rIns="90477" bIns="44445">
            <a:spAutoFit/>
          </a:bodyPr>
          <a:lstStyle/>
          <a:p>
            <a:pPr eaLnBrk="0" hangingPunct="0"/>
            <a:r>
              <a:rPr lang="en-US" sz="1000" b="1" dirty="0"/>
              <a:t>BGK-TRZ</a:t>
            </a:r>
          </a:p>
        </p:txBody>
      </p:sp>
      <p:sp>
        <p:nvSpPr>
          <p:cNvPr id="22585" name="Rectangle 320"/>
          <p:cNvSpPr>
            <a:spLocks noChangeArrowheads="1"/>
          </p:cNvSpPr>
          <p:nvPr/>
        </p:nvSpPr>
        <p:spPr bwMode="auto">
          <a:xfrm>
            <a:off x="2303464" y="5856288"/>
            <a:ext cx="858837" cy="243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77" tIns="44445" rIns="90477" bIns="44445">
            <a:spAutoFit/>
          </a:bodyPr>
          <a:lstStyle/>
          <a:p>
            <a:pPr eaLnBrk="0" hangingPunct="0"/>
            <a:r>
              <a:rPr lang="en-US" sz="1000" b="1" dirty="0"/>
              <a:t>GLB-TRZ</a:t>
            </a:r>
          </a:p>
        </p:txBody>
      </p:sp>
      <p:sp>
        <p:nvSpPr>
          <p:cNvPr id="22586" name="Arc 321"/>
          <p:cNvSpPr>
            <a:spLocks/>
          </p:cNvSpPr>
          <p:nvPr/>
        </p:nvSpPr>
        <p:spPr bwMode="auto">
          <a:xfrm flipH="1" flipV="1">
            <a:off x="2335213" y="3597275"/>
            <a:ext cx="160337" cy="227013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 rot="10800000" lIns="91429" tIns="45715" rIns="91429" bIns="45715"/>
          <a:lstStyle/>
          <a:p>
            <a:endParaRPr lang="en-US" dirty="0"/>
          </a:p>
        </p:txBody>
      </p:sp>
      <p:sp>
        <p:nvSpPr>
          <p:cNvPr id="22587" name="Line 322"/>
          <p:cNvSpPr>
            <a:spLocks noChangeShapeType="1"/>
          </p:cNvSpPr>
          <p:nvPr/>
        </p:nvSpPr>
        <p:spPr bwMode="auto">
          <a:xfrm flipH="1">
            <a:off x="2219325" y="3759200"/>
            <a:ext cx="158750" cy="746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588" name="Line 323"/>
          <p:cNvSpPr>
            <a:spLocks noChangeShapeType="1"/>
          </p:cNvSpPr>
          <p:nvPr/>
        </p:nvSpPr>
        <p:spPr bwMode="auto">
          <a:xfrm>
            <a:off x="2219325" y="3833813"/>
            <a:ext cx="1587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589" name="Line 324"/>
          <p:cNvSpPr>
            <a:spLocks noChangeShapeType="1"/>
          </p:cNvSpPr>
          <p:nvPr/>
        </p:nvSpPr>
        <p:spPr bwMode="auto">
          <a:xfrm flipV="1">
            <a:off x="2357438" y="3759200"/>
            <a:ext cx="0" cy="746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590" name="Arc 325"/>
          <p:cNvSpPr>
            <a:spLocks/>
          </p:cNvSpPr>
          <p:nvPr/>
        </p:nvSpPr>
        <p:spPr bwMode="auto">
          <a:xfrm flipH="1" flipV="1">
            <a:off x="2636838" y="3595688"/>
            <a:ext cx="158750" cy="227012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 rot="10800000" lIns="91429" tIns="45715" rIns="91429" bIns="45715"/>
          <a:lstStyle/>
          <a:p>
            <a:endParaRPr lang="en-US" dirty="0"/>
          </a:p>
        </p:txBody>
      </p:sp>
      <p:sp>
        <p:nvSpPr>
          <p:cNvPr id="22591" name="Line 326"/>
          <p:cNvSpPr>
            <a:spLocks noChangeShapeType="1"/>
          </p:cNvSpPr>
          <p:nvPr/>
        </p:nvSpPr>
        <p:spPr bwMode="auto">
          <a:xfrm flipH="1">
            <a:off x="2498725" y="3697288"/>
            <a:ext cx="158750" cy="7461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592" name="Line 327"/>
          <p:cNvSpPr>
            <a:spLocks noChangeShapeType="1"/>
          </p:cNvSpPr>
          <p:nvPr/>
        </p:nvSpPr>
        <p:spPr bwMode="auto">
          <a:xfrm>
            <a:off x="2498725" y="3771900"/>
            <a:ext cx="1587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593" name="Line 328"/>
          <p:cNvSpPr>
            <a:spLocks noChangeShapeType="1"/>
          </p:cNvSpPr>
          <p:nvPr/>
        </p:nvSpPr>
        <p:spPr bwMode="auto">
          <a:xfrm flipV="1">
            <a:off x="2679700" y="3708400"/>
            <a:ext cx="0" cy="76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594" name="Arc 329"/>
          <p:cNvSpPr>
            <a:spLocks/>
          </p:cNvSpPr>
          <p:nvPr/>
        </p:nvSpPr>
        <p:spPr bwMode="auto">
          <a:xfrm flipH="1" flipV="1">
            <a:off x="2420938" y="3857626"/>
            <a:ext cx="158750" cy="227013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 rot="10800000" lIns="91429" tIns="45715" rIns="91429" bIns="45715"/>
          <a:lstStyle/>
          <a:p>
            <a:endParaRPr lang="en-US" dirty="0"/>
          </a:p>
        </p:txBody>
      </p:sp>
      <p:sp>
        <p:nvSpPr>
          <p:cNvPr id="22595" name="Line 330"/>
          <p:cNvSpPr>
            <a:spLocks noChangeShapeType="1"/>
          </p:cNvSpPr>
          <p:nvPr/>
        </p:nvSpPr>
        <p:spPr bwMode="auto">
          <a:xfrm flipH="1">
            <a:off x="2257425" y="4010026"/>
            <a:ext cx="160338" cy="746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596" name="Line 331"/>
          <p:cNvSpPr>
            <a:spLocks noChangeShapeType="1"/>
          </p:cNvSpPr>
          <p:nvPr/>
        </p:nvSpPr>
        <p:spPr bwMode="auto">
          <a:xfrm>
            <a:off x="2257425" y="4084638"/>
            <a:ext cx="160338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597" name="Line 332"/>
          <p:cNvSpPr>
            <a:spLocks noChangeShapeType="1"/>
          </p:cNvSpPr>
          <p:nvPr/>
        </p:nvSpPr>
        <p:spPr bwMode="auto">
          <a:xfrm flipV="1">
            <a:off x="2438400" y="4010026"/>
            <a:ext cx="0" cy="746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598" name="Arc 333"/>
          <p:cNvSpPr>
            <a:spLocks/>
          </p:cNvSpPr>
          <p:nvPr/>
        </p:nvSpPr>
        <p:spPr bwMode="auto">
          <a:xfrm flipH="1" flipV="1">
            <a:off x="2703513" y="3848101"/>
            <a:ext cx="160337" cy="227013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 rot="10800000" lIns="91429" tIns="45715" rIns="91429" bIns="45715"/>
          <a:lstStyle/>
          <a:p>
            <a:endParaRPr lang="en-US" dirty="0"/>
          </a:p>
        </p:txBody>
      </p:sp>
      <p:sp>
        <p:nvSpPr>
          <p:cNvPr id="22599" name="Line 334"/>
          <p:cNvSpPr>
            <a:spLocks noChangeShapeType="1"/>
          </p:cNvSpPr>
          <p:nvPr/>
        </p:nvSpPr>
        <p:spPr bwMode="auto">
          <a:xfrm flipH="1">
            <a:off x="2566988" y="3946525"/>
            <a:ext cx="158750" cy="746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600" name="Line 335"/>
          <p:cNvSpPr>
            <a:spLocks noChangeShapeType="1"/>
          </p:cNvSpPr>
          <p:nvPr/>
        </p:nvSpPr>
        <p:spPr bwMode="auto">
          <a:xfrm>
            <a:off x="2566988" y="4021138"/>
            <a:ext cx="1587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601" name="Line 336"/>
          <p:cNvSpPr>
            <a:spLocks noChangeShapeType="1"/>
          </p:cNvSpPr>
          <p:nvPr/>
        </p:nvSpPr>
        <p:spPr bwMode="auto">
          <a:xfrm flipV="1">
            <a:off x="2725738" y="3946525"/>
            <a:ext cx="0" cy="746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602" name="Arc 337"/>
          <p:cNvSpPr>
            <a:spLocks/>
          </p:cNvSpPr>
          <p:nvPr/>
        </p:nvSpPr>
        <p:spPr bwMode="auto">
          <a:xfrm flipH="1" flipV="1">
            <a:off x="2319338" y="4359275"/>
            <a:ext cx="157162" cy="227013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 rot="10800000" lIns="91429" tIns="45715" rIns="91429" bIns="45715"/>
          <a:lstStyle/>
          <a:p>
            <a:endParaRPr lang="en-US" dirty="0"/>
          </a:p>
        </p:txBody>
      </p:sp>
      <p:sp>
        <p:nvSpPr>
          <p:cNvPr id="22603" name="Line 338"/>
          <p:cNvSpPr>
            <a:spLocks noChangeShapeType="1"/>
          </p:cNvSpPr>
          <p:nvPr/>
        </p:nvSpPr>
        <p:spPr bwMode="auto">
          <a:xfrm flipH="1">
            <a:off x="2257425" y="4510088"/>
            <a:ext cx="158750" cy="76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604" name="Line 339"/>
          <p:cNvSpPr>
            <a:spLocks noChangeShapeType="1"/>
          </p:cNvSpPr>
          <p:nvPr/>
        </p:nvSpPr>
        <p:spPr bwMode="auto">
          <a:xfrm>
            <a:off x="2257425" y="4586288"/>
            <a:ext cx="1587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605" name="Line 340"/>
          <p:cNvSpPr>
            <a:spLocks noChangeShapeType="1"/>
          </p:cNvSpPr>
          <p:nvPr/>
        </p:nvSpPr>
        <p:spPr bwMode="auto">
          <a:xfrm flipV="1">
            <a:off x="2416175" y="4510088"/>
            <a:ext cx="0" cy="76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606" name="Arc 341"/>
          <p:cNvSpPr>
            <a:spLocks/>
          </p:cNvSpPr>
          <p:nvPr/>
        </p:nvSpPr>
        <p:spPr bwMode="auto">
          <a:xfrm flipH="1" flipV="1">
            <a:off x="2681288" y="4359275"/>
            <a:ext cx="157162" cy="227013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 rot="10800000" lIns="91429" tIns="45715" rIns="91429" bIns="45715"/>
          <a:lstStyle/>
          <a:p>
            <a:endParaRPr lang="en-US" dirty="0"/>
          </a:p>
        </p:txBody>
      </p:sp>
      <p:sp>
        <p:nvSpPr>
          <p:cNvPr id="22607" name="Line 342"/>
          <p:cNvSpPr>
            <a:spLocks noChangeShapeType="1"/>
          </p:cNvSpPr>
          <p:nvPr/>
        </p:nvSpPr>
        <p:spPr bwMode="auto">
          <a:xfrm flipH="1">
            <a:off x="2559050" y="4446588"/>
            <a:ext cx="158750" cy="76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608" name="Line 343"/>
          <p:cNvSpPr>
            <a:spLocks noChangeShapeType="1"/>
          </p:cNvSpPr>
          <p:nvPr/>
        </p:nvSpPr>
        <p:spPr bwMode="auto">
          <a:xfrm>
            <a:off x="2559050" y="4522788"/>
            <a:ext cx="1587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609" name="Line 344"/>
          <p:cNvSpPr>
            <a:spLocks noChangeShapeType="1"/>
          </p:cNvSpPr>
          <p:nvPr/>
        </p:nvSpPr>
        <p:spPr bwMode="auto">
          <a:xfrm flipV="1">
            <a:off x="2717800" y="4446588"/>
            <a:ext cx="0" cy="76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610" name="Arc 345"/>
          <p:cNvSpPr>
            <a:spLocks/>
          </p:cNvSpPr>
          <p:nvPr/>
        </p:nvSpPr>
        <p:spPr bwMode="auto">
          <a:xfrm flipH="1" flipV="1">
            <a:off x="2460626" y="4672013"/>
            <a:ext cx="157163" cy="227012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 rot="10800000" lIns="91429" tIns="45715" rIns="91429" bIns="45715"/>
          <a:lstStyle/>
          <a:p>
            <a:endParaRPr lang="en-US" dirty="0"/>
          </a:p>
        </p:txBody>
      </p:sp>
      <p:sp>
        <p:nvSpPr>
          <p:cNvPr id="22611" name="Line 346"/>
          <p:cNvSpPr>
            <a:spLocks noChangeShapeType="1"/>
          </p:cNvSpPr>
          <p:nvPr/>
        </p:nvSpPr>
        <p:spPr bwMode="auto">
          <a:xfrm flipH="1">
            <a:off x="2339975" y="4822825"/>
            <a:ext cx="158750" cy="76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612" name="Line 347"/>
          <p:cNvSpPr>
            <a:spLocks noChangeShapeType="1"/>
          </p:cNvSpPr>
          <p:nvPr/>
        </p:nvSpPr>
        <p:spPr bwMode="auto">
          <a:xfrm>
            <a:off x="2339975" y="4899025"/>
            <a:ext cx="1587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613" name="Line 348"/>
          <p:cNvSpPr>
            <a:spLocks noChangeShapeType="1"/>
          </p:cNvSpPr>
          <p:nvPr/>
        </p:nvSpPr>
        <p:spPr bwMode="auto">
          <a:xfrm flipV="1">
            <a:off x="2498725" y="4822825"/>
            <a:ext cx="0" cy="76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614" name="Arc 349"/>
          <p:cNvSpPr>
            <a:spLocks/>
          </p:cNvSpPr>
          <p:nvPr/>
        </p:nvSpPr>
        <p:spPr bwMode="auto">
          <a:xfrm flipH="1" flipV="1">
            <a:off x="2681288" y="4586288"/>
            <a:ext cx="157162" cy="227012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 rot="10800000" lIns="91429" tIns="45715" rIns="91429" bIns="45715"/>
          <a:lstStyle/>
          <a:p>
            <a:endParaRPr lang="en-US" dirty="0"/>
          </a:p>
        </p:txBody>
      </p:sp>
      <p:sp>
        <p:nvSpPr>
          <p:cNvPr id="22615" name="Line 350"/>
          <p:cNvSpPr>
            <a:spLocks noChangeShapeType="1"/>
          </p:cNvSpPr>
          <p:nvPr/>
        </p:nvSpPr>
        <p:spPr bwMode="auto">
          <a:xfrm flipH="1">
            <a:off x="2559050" y="4759325"/>
            <a:ext cx="158750" cy="76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616" name="Line 351"/>
          <p:cNvSpPr>
            <a:spLocks noChangeShapeType="1"/>
          </p:cNvSpPr>
          <p:nvPr/>
        </p:nvSpPr>
        <p:spPr bwMode="auto">
          <a:xfrm>
            <a:off x="2559050" y="4835525"/>
            <a:ext cx="1587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617" name="Line 352"/>
          <p:cNvSpPr>
            <a:spLocks noChangeShapeType="1"/>
          </p:cNvSpPr>
          <p:nvPr/>
        </p:nvSpPr>
        <p:spPr bwMode="auto">
          <a:xfrm flipV="1">
            <a:off x="2717800" y="4759325"/>
            <a:ext cx="0" cy="76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618" name="Arc 353"/>
          <p:cNvSpPr>
            <a:spLocks/>
          </p:cNvSpPr>
          <p:nvPr/>
        </p:nvSpPr>
        <p:spPr bwMode="auto">
          <a:xfrm flipH="1" flipV="1">
            <a:off x="2335213" y="5211764"/>
            <a:ext cx="160337" cy="225425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 rot="10800000" lIns="91429" tIns="45715" rIns="91429" bIns="45715"/>
          <a:lstStyle/>
          <a:p>
            <a:endParaRPr lang="en-US" dirty="0"/>
          </a:p>
        </p:txBody>
      </p:sp>
      <p:sp>
        <p:nvSpPr>
          <p:cNvPr id="22619" name="Line 354"/>
          <p:cNvSpPr>
            <a:spLocks noChangeShapeType="1"/>
          </p:cNvSpPr>
          <p:nvPr/>
        </p:nvSpPr>
        <p:spPr bwMode="auto">
          <a:xfrm flipH="1">
            <a:off x="2198688" y="5373688"/>
            <a:ext cx="158750" cy="7461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620" name="Line 355"/>
          <p:cNvSpPr>
            <a:spLocks noChangeShapeType="1"/>
          </p:cNvSpPr>
          <p:nvPr/>
        </p:nvSpPr>
        <p:spPr bwMode="auto">
          <a:xfrm>
            <a:off x="2198688" y="5461000"/>
            <a:ext cx="1587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621" name="Line 356"/>
          <p:cNvSpPr>
            <a:spLocks noChangeShapeType="1"/>
          </p:cNvSpPr>
          <p:nvPr/>
        </p:nvSpPr>
        <p:spPr bwMode="auto">
          <a:xfrm flipV="1">
            <a:off x="2378075" y="5399088"/>
            <a:ext cx="0" cy="76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622" name="Arc 357"/>
          <p:cNvSpPr>
            <a:spLocks/>
          </p:cNvSpPr>
          <p:nvPr/>
        </p:nvSpPr>
        <p:spPr bwMode="auto">
          <a:xfrm flipH="1" flipV="1">
            <a:off x="2701926" y="5211764"/>
            <a:ext cx="157163" cy="225425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 rot="10800000" lIns="91429" tIns="45715" rIns="91429" bIns="45715"/>
          <a:lstStyle/>
          <a:p>
            <a:endParaRPr lang="en-US" dirty="0"/>
          </a:p>
        </p:txBody>
      </p:sp>
      <p:sp>
        <p:nvSpPr>
          <p:cNvPr id="22623" name="Line 358"/>
          <p:cNvSpPr>
            <a:spLocks noChangeShapeType="1"/>
          </p:cNvSpPr>
          <p:nvPr/>
        </p:nvSpPr>
        <p:spPr bwMode="auto">
          <a:xfrm flipH="1">
            <a:off x="2563813" y="5373688"/>
            <a:ext cx="158750" cy="7461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624" name="Line 359"/>
          <p:cNvSpPr>
            <a:spLocks noChangeShapeType="1"/>
          </p:cNvSpPr>
          <p:nvPr/>
        </p:nvSpPr>
        <p:spPr bwMode="auto">
          <a:xfrm>
            <a:off x="2559051" y="5461000"/>
            <a:ext cx="15716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625" name="Line 360"/>
          <p:cNvSpPr>
            <a:spLocks noChangeShapeType="1"/>
          </p:cNvSpPr>
          <p:nvPr/>
        </p:nvSpPr>
        <p:spPr bwMode="auto">
          <a:xfrm flipV="1">
            <a:off x="2738438" y="5399088"/>
            <a:ext cx="0" cy="76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626" name="Arc 361"/>
          <p:cNvSpPr>
            <a:spLocks/>
          </p:cNvSpPr>
          <p:nvPr/>
        </p:nvSpPr>
        <p:spPr bwMode="auto">
          <a:xfrm flipH="1" flipV="1">
            <a:off x="2389188" y="5505451"/>
            <a:ext cx="157162" cy="227013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 rot="10800000" lIns="91429" tIns="45715" rIns="91429" bIns="45715"/>
          <a:lstStyle/>
          <a:p>
            <a:endParaRPr lang="en-US" dirty="0"/>
          </a:p>
        </p:txBody>
      </p:sp>
      <p:sp>
        <p:nvSpPr>
          <p:cNvPr id="22627" name="Line 362"/>
          <p:cNvSpPr>
            <a:spLocks noChangeShapeType="1"/>
          </p:cNvSpPr>
          <p:nvPr/>
        </p:nvSpPr>
        <p:spPr bwMode="auto">
          <a:xfrm flipH="1">
            <a:off x="2281238" y="5694363"/>
            <a:ext cx="157162" cy="76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628" name="Line 363"/>
          <p:cNvSpPr>
            <a:spLocks noChangeShapeType="1"/>
          </p:cNvSpPr>
          <p:nvPr/>
        </p:nvSpPr>
        <p:spPr bwMode="auto">
          <a:xfrm>
            <a:off x="2281238" y="5770563"/>
            <a:ext cx="157162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629" name="Line 364"/>
          <p:cNvSpPr>
            <a:spLocks noChangeShapeType="1"/>
          </p:cNvSpPr>
          <p:nvPr/>
        </p:nvSpPr>
        <p:spPr bwMode="auto">
          <a:xfrm flipV="1">
            <a:off x="2438400" y="5694363"/>
            <a:ext cx="0" cy="76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630" name="Arc 365"/>
          <p:cNvSpPr>
            <a:spLocks/>
          </p:cNvSpPr>
          <p:nvPr/>
        </p:nvSpPr>
        <p:spPr bwMode="auto">
          <a:xfrm flipH="1" flipV="1">
            <a:off x="2582863" y="5532438"/>
            <a:ext cx="158750" cy="227012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 rot="10800000" lIns="91429" tIns="45715" rIns="91429" bIns="45715"/>
          <a:lstStyle/>
          <a:p>
            <a:endParaRPr lang="en-US" dirty="0"/>
          </a:p>
        </p:txBody>
      </p:sp>
      <p:sp>
        <p:nvSpPr>
          <p:cNvPr id="22631" name="Line 366"/>
          <p:cNvSpPr>
            <a:spLocks noChangeShapeType="1"/>
          </p:cNvSpPr>
          <p:nvPr/>
        </p:nvSpPr>
        <p:spPr bwMode="auto">
          <a:xfrm flipH="1">
            <a:off x="2498725" y="5694363"/>
            <a:ext cx="158750" cy="76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632" name="Line 367"/>
          <p:cNvSpPr>
            <a:spLocks noChangeShapeType="1"/>
          </p:cNvSpPr>
          <p:nvPr/>
        </p:nvSpPr>
        <p:spPr bwMode="auto">
          <a:xfrm>
            <a:off x="2498725" y="5770563"/>
            <a:ext cx="1587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633" name="Line 368"/>
          <p:cNvSpPr>
            <a:spLocks noChangeShapeType="1"/>
          </p:cNvSpPr>
          <p:nvPr/>
        </p:nvSpPr>
        <p:spPr bwMode="auto">
          <a:xfrm flipV="1">
            <a:off x="2657475" y="5694363"/>
            <a:ext cx="0" cy="76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634" name="Line 369"/>
          <p:cNvSpPr>
            <a:spLocks noChangeShapeType="1"/>
          </p:cNvSpPr>
          <p:nvPr/>
        </p:nvSpPr>
        <p:spPr bwMode="auto">
          <a:xfrm flipH="1">
            <a:off x="2919413" y="1641475"/>
            <a:ext cx="2424112" cy="692150"/>
          </a:xfrm>
          <a:prstGeom prst="line">
            <a:avLst/>
          </a:prstGeom>
          <a:noFill/>
          <a:ln w="9525">
            <a:solidFill>
              <a:srgbClr val="333333"/>
            </a:solidFill>
            <a:round/>
            <a:headEnd/>
            <a:tailEnd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635" name="Line 370"/>
          <p:cNvSpPr>
            <a:spLocks noChangeShapeType="1"/>
          </p:cNvSpPr>
          <p:nvPr/>
        </p:nvSpPr>
        <p:spPr bwMode="auto">
          <a:xfrm flipH="1">
            <a:off x="2919413" y="1641476"/>
            <a:ext cx="2424112" cy="1317625"/>
          </a:xfrm>
          <a:prstGeom prst="line">
            <a:avLst/>
          </a:prstGeom>
          <a:noFill/>
          <a:ln w="9525">
            <a:solidFill>
              <a:srgbClr val="333333"/>
            </a:solidFill>
            <a:round/>
            <a:headEnd/>
            <a:tailEnd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636" name="Line 371"/>
          <p:cNvSpPr>
            <a:spLocks noChangeShapeType="1"/>
          </p:cNvSpPr>
          <p:nvPr/>
        </p:nvSpPr>
        <p:spPr bwMode="auto">
          <a:xfrm flipH="1">
            <a:off x="2919413" y="1641476"/>
            <a:ext cx="2424112" cy="2881313"/>
          </a:xfrm>
          <a:prstGeom prst="line">
            <a:avLst/>
          </a:prstGeom>
          <a:noFill/>
          <a:ln w="9525">
            <a:solidFill>
              <a:srgbClr val="333333"/>
            </a:solidFill>
            <a:round/>
            <a:headEnd/>
            <a:tailEnd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637" name="Line 372"/>
          <p:cNvSpPr>
            <a:spLocks noChangeShapeType="1"/>
          </p:cNvSpPr>
          <p:nvPr/>
        </p:nvSpPr>
        <p:spPr bwMode="auto">
          <a:xfrm flipH="1">
            <a:off x="2859089" y="1641476"/>
            <a:ext cx="2484437" cy="3757613"/>
          </a:xfrm>
          <a:prstGeom prst="line">
            <a:avLst/>
          </a:prstGeom>
          <a:noFill/>
          <a:ln w="9525">
            <a:solidFill>
              <a:srgbClr val="333333"/>
            </a:solidFill>
            <a:round/>
            <a:headEnd/>
            <a:tailEnd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638" name="Text Box 373"/>
          <p:cNvSpPr txBox="1">
            <a:spLocks noChangeArrowheads="1"/>
          </p:cNvSpPr>
          <p:nvPr/>
        </p:nvSpPr>
        <p:spPr bwMode="auto">
          <a:xfrm>
            <a:off x="1838326" y="3573464"/>
            <a:ext cx="420286" cy="40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r>
              <a:rPr lang="en-US" sz="1000" b="1" dirty="0"/>
              <a:t>RC</a:t>
            </a:r>
          </a:p>
          <a:p>
            <a:r>
              <a:rPr lang="en-US" sz="1000" b="1" dirty="0"/>
              <a:t>1-87</a:t>
            </a:r>
            <a:endParaRPr lang="en-GB" sz="1000" b="1" dirty="0"/>
          </a:p>
        </p:txBody>
      </p:sp>
      <p:sp>
        <p:nvSpPr>
          <p:cNvPr id="22639" name="Text Box 374"/>
          <p:cNvSpPr txBox="1">
            <a:spLocks noChangeArrowheads="1"/>
          </p:cNvSpPr>
          <p:nvPr/>
        </p:nvSpPr>
        <p:spPr bwMode="auto">
          <a:xfrm>
            <a:off x="1881188" y="4446589"/>
            <a:ext cx="486008" cy="40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r>
              <a:rPr lang="en-US" sz="1000" b="1" dirty="0"/>
              <a:t>RC</a:t>
            </a:r>
          </a:p>
          <a:p>
            <a:r>
              <a:rPr lang="en-US" sz="1000" b="1" dirty="0"/>
              <a:t>1-108</a:t>
            </a:r>
            <a:endParaRPr lang="en-GB" sz="1000" b="1" dirty="0"/>
          </a:p>
        </p:txBody>
      </p:sp>
      <p:sp>
        <p:nvSpPr>
          <p:cNvPr id="22640" name="Text Box 375"/>
          <p:cNvSpPr txBox="1">
            <a:spLocks noChangeArrowheads="1"/>
          </p:cNvSpPr>
          <p:nvPr/>
        </p:nvSpPr>
        <p:spPr bwMode="auto">
          <a:xfrm>
            <a:off x="1820863" y="5319714"/>
            <a:ext cx="420286" cy="40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r>
              <a:rPr lang="en-US" sz="1000" b="1" dirty="0"/>
              <a:t>RC</a:t>
            </a:r>
          </a:p>
          <a:p>
            <a:r>
              <a:rPr lang="en-US" sz="1000" b="1" dirty="0"/>
              <a:t>1-63</a:t>
            </a:r>
            <a:endParaRPr lang="en-GB" sz="1000" b="1" dirty="0"/>
          </a:p>
        </p:txBody>
      </p:sp>
      <p:sp>
        <p:nvSpPr>
          <p:cNvPr id="171385" name="Text Box 377"/>
          <p:cNvSpPr txBox="1">
            <a:spLocks noChangeArrowheads="1"/>
          </p:cNvSpPr>
          <p:nvPr/>
        </p:nvSpPr>
        <p:spPr bwMode="auto">
          <a:xfrm>
            <a:off x="6119813" y="1458914"/>
            <a:ext cx="787181" cy="30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9" tIns="45715" rIns="91429" bIns="45715">
            <a:spAutoFit/>
          </a:bodyPr>
          <a:lstStyle/>
          <a:p>
            <a:pPr>
              <a:defRPr/>
            </a:pPr>
            <a:r>
              <a:rPr lang="en-US" sz="14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GSAT 16</a:t>
            </a:r>
            <a:endParaRPr lang="en-GB" sz="14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2642" name="Rectangle 378"/>
          <p:cNvSpPr>
            <a:spLocks noChangeArrowheads="1"/>
          </p:cNvSpPr>
          <p:nvPr/>
        </p:nvSpPr>
        <p:spPr bwMode="auto">
          <a:xfrm>
            <a:off x="6103939" y="5273675"/>
            <a:ext cx="198437" cy="249238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rgbClr val="FFFFFF"/>
              </a:gs>
            </a:gsLst>
            <a:lin ang="2700000" scaled="1"/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29" tIns="45715" rIns="91429" bIns="45715" anchor="ctr"/>
          <a:lstStyle/>
          <a:p>
            <a:endParaRPr lang="en-US" b="1" dirty="0"/>
          </a:p>
        </p:txBody>
      </p:sp>
      <p:sp>
        <p:nvSpPr>
          <p:cNvPr id="22643" name="Line 380"/>
          <p:cNvSpPr>
            <a:spLocks noChangeShapeType="1"/>
          </p:cNvSpPr>
          <p:nvPr/>
        </p:nvSpPr>
        <p:spPr bwMode="auto">
          <a:xfrm>
            <a:off x="6302375" y="5399088"/>
            <a:ext cx="154463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644" name="Line 382"/>
          <p:cNvSpPr>
            <a:spLocks noChangeShapeType="1"/>
          </p:cNvSpPr>
          <p:nvPr/>
        </p:nvSpPr>
        <p:spPr bwMode="auto">
          <a:xfrm>
            <a:off x="7029450" y="5586413"/>
            <a:ext cx="0" cy="1254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171395" name="Text Box 387"/>
          <p:cNvSpPr txBox="1">
            <a:spLocks noChangeArrowheads="1"/>
          </p:cNvSpPr>
          <p:nvPr/>
        </p:nvSpPr>
        <p:spPr bwMode="auto">
          <a:xfrm>
            <a:off x="7040563" y="5561014"/>
            <a:ext cx="492420" cy="24621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1429" tIns="45715" rIns="91429" bIns="45715">
            <a:spAutoFit/>
          </a:bodyPr>
          <a:lstStyle/>
          <a:p>
            <a:pPr eaLnBrk="0" hangingPunct="0">
              <a:defRPr/>
            </a:pPr>
            <a:r>
              <a:rPr lang="en-US" sz="1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EB-EA</a:t>
            </a:r>
            <a:endParaRPr lang="en-GB" sz="10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1398" name="Text Box 390"/>
          <p:cNvSpPr txBox="1">
            <a:spLocks noChangeArrowheads="1"/>
          </p:cNvSpPr>
          <p:nvPr/>
        </p:nvSpPr>
        <p:spPr bwMode="auto">
          <a:xfrm>
            <a:off x="8326438" y="2146301"/>
            <a:ext cx="689590" cy="30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9" tIns="45715" rIns="91429" bIns="45715">
            <a:spAutoFit/>
          </a:bodyPr>
          <a:lstStyle/>
          <a:p>
            <a:pPr>
              <a:defRPr/>
            </a:pPr>
            <a:r>
              <a:rPr lang="en-US" sz="14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ALDCs</a:t>
            </a:r>
            <a:endParaRPr lang="en-GB" sz="1400" b="1" dirty="0">
              <a:solidFill>
                <a:srgbClr val="0033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2647" name="Line 391"/>
          <p:cNvSpPr>
            <a:spLocks noChangeShapeType="1"/>
          </p:cNvSpPr>
          <p:nvPr/>
        </p:nvSpPr>
        <p:spPr bwMode="auto">
          <a:xfrm flipV="1">
            <a:off x="7667625" y="3708400"/>
            <a:ext cx="0" cy="16906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648" name="AutoShape 392"/>
          <p:cNvSpPr>
            <a:spLocks noChangeArrowheads="1"/>
          </p:cNvSpPr>
          <p:nvPr/>
        </p:nvSpPr>
        <p:spPr bwMode="auto">
          <a:xfrm>
            <a:off x="7799388" y="3521075"/>
            <a:ext cx="330200" cy="312738"/>
          </a:xfrm>
          <a:prstGeom prst="bevel">
            <a:avLst>
              <a:gd name="adj" fmla="val 12500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29" tIns="45715" rIns="91429" bIns="45715" anchor="ctr"/>
          <a:lstStyle/>
          <a:p>
            <a:endParaRPr lang="en-US" b="1" dirty="0"/>
          </a:p>
        </p:txBody>
      </p:sp>
      <p:sp>
        <p:nvSpPr>
          <p:cNvPr id="22649" name="AutoShape 393"/>
          <p:cNvSpPr>
            <a:spLocks noChangeArrowheads="1"/>
          </p:cNvSpPr>
          <p:nvPr/>
        </p:nvSpPr>
        <p:spPr bwMode="auto">
          <a:xfrm>
            <a:off x="7799388" y="3897313"/>
            <a:ext cx="330200" cy="311150"/>
          </a:xfrm>
          <a:prstGeom prst="bevel">
            <a:avLst>
              <a:gd name="adj" fmla="val 12500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29" tIns="45715" rIns="91429" bIns="45715" anchor="ctr"/>
          <a:lstStyle/>
          <a:p>
            <a:endParaRPr lang="en-US" b="1" dirty="0"/>
          </a:p>
        </p:txBody>
      </p:sp>
      <p:sp>
        <p:nvSpPr>
          <p:cNvPr id="22650" name="AutoShape 394"/>
          <p:cNvSpPr>
            <a:spLocks noChangeArrowheads="1"/>
          </p:cNvSpPr>
          <p:nvPr/>
        </p:nvSpPr>
        <p:spPr bwMode="auto">
          <a:xfrm>
            <a:off x="7816851" y="4271964"/>
            <a:ext cx="331788" cy="314325"/>
          </a:xfrm>
          <a:prstGeom prst="bevel">
            <a:avLst>
              <a:gd name="adj" fmla="val 12500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29" tIns="45715" rIns="91429" bIns="45715" anchor="ctr"/>
          <a:lstStyle/>
          <a:p>
            <a:endParaRPr lang="en-US" b="1" dirty="0"/>
          </a:p>
        </p:txBody>
      </p:sp>
      <p:sp>
        <p:nvSpPr>
          <p:cNvPr id="22651" name="AutoShape 395"/>
          <p:cNvSpPr>
            <a:spLocks noChangeArrowheads="1"/>
          </p:cNvSpPr>
          <p:nvPr/>
        </p:nvSpPr>
        <p:spPr bwMode="auto">
          <a:xfrm>
            <a:off x="7820025" y="4648200"/>
            <a:ext cx="330200" cy="312738"/>
          </a:xfrm>
          <a:prstGeom prst="bevel">
            <a:avLst>
              <a:gd name="adj" fmla="val 12500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29" tIns="45715" rIns="91429" bIns="45715" anchor="ctr"/>
          <a:lstStyle/>
          <a:p>
            <a:endParaRPr lang="en-US" b="1" dirty="0"/>
          </a:p>
        </p:txBody>
      </p:sp>
      <p:sp>
        <p:nvSpPr>
          <p:cNvPr id="22652" name="Text Box 396"/>
          <p:cNvSpPr txBox="1">
            <a:spLocks noChangeArrowheads="1"/>
          </p:cNvSpPr>
          <p:nvPr/>
        </p:nvSpPr>
        <p:spPr bwMode="auto">
          <a:xfrm>
            <a:off x="8086725" y="3614738"/>
            <a:ext cx="599822" cy="230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r>
              <a:rPr lang="en-US" sz="900" b="1" dirty="0">
                <a:solidFill>
                  <a:srgbClr val="454545"/>
                </a:solidFill>
              </a:rPr>
              <a:t>BESCOM</a:t>
            </a:r>
            <a:endParaRPr lang="en-GB" sz="900" b="1" dirty="0">
              <a:solidFill>
                <a:srgbClr val="454545"/>
              </a:solidFill>
            </a:endParaRPr>
          </a:p>
        </p:txBody>
      </p:sp>
      <p:sp>
        <p:nvSpPr>
          <p:cNvPr id="22653" name="Text Box 397"/>
          <p:cNvSpPr txBox="1">
            <a:spLocks noChangeArrowheads="1"/>
          </p:cNvSpPr>
          <p:nvPr/>
        </p:nvSpPr>
        <p:spPr bwMode="auto">
          <a:xfrm>
            <a:off x="8086725" y="3979863"/>
            <a:ext cx="636691" cy="230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r>
              <a:rPr lang="en-US" sz="900" b="1" dirty="0">
                <a:solidFill>
                  <a:srgbClr val="454545"/>
                </a:solidFill>
              </a:rPr>
              <a:t>MESCOM</a:t>
            </a:r>
            <a:endParaRPr lang="en-GB" sz="900" b="1" dirty="0">
              <a:solidFill>
                <a:srgbClr val="454545"/>
              </a:solidFill>
            </a:endParaRPr>
          </a:p>
        </p:txBody>
      </p:sp>
      <p:sp>
        <p:nvSpPr>
          <p:cNvPr id="22654" name="Text Box 398"/>
          <p:cNvSpPr txBox="1">
            <a:spLocks noChangeArrowheads="1"/>
          </p:cNvSpPr>
          <p:nvPr/>
        </p:nvSpPr>
        <p:spPr bwMode="auto">
          <a:xfrm>
            <a:off x="8118475" y="4365625"/>
            <a:ext cx="607836" cy="230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r>
              <a:rPr lang="en-US" sz="900" b="1" dirty="0">
                <a:solidFill>
                  <a:srgbClr val="454545"/>
                </a:solidFill>
              </a:rPr>
              <a:t>HESCOM</a:t>
            </a:r>
            <a:endParaRPr lang="en-GB" sz="900" b="1" dirty="0">
              <a:solidFill>
                <a:srgbClr val="454545"/>
              </a:solidFill>
            </a:endParaRPr>
          </a:p>
        </p:txBody>
      </p:sp>
      <p:sp>
        <p:nvSpPr>
          <p:cNvPr id="22655" name="Text Box 399"/>
          <p:cNvSpPr txBox="1">
            <a:spLocks noChangeArrowheads="1"/>
          </p:cNvSpPr>
          <p:nvPr/>
        </p:nvSpPr>
        <p:spPr bwMode="auto">
          <a:xfrm>
            <a:off x="8108949" y="4672013"/>
            <a:ext cx="609440" cy="230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r>
              <a:rPr lang="en-US" sz="900" b="1" dirty="0">
                <a:solidFill>
                  <a:srgbClr val="454545"/>
                </a:solidFill>
              </a:rPr>
              <a:t>GESCOM</a:t>
            </a:r>
            <a:endParaRPr lang="en-GB" sz="900" b="1" dirty="0">
              <a:solidFill>
                <a:srgbClr val="454545"/>
              </a:solidFill>
            </a:endParaRPr>
          </a:p>
        </p:txBody>
      </p:sp>
      <p:grpSp>
        <p:nvGrpSpPr>
          <p:cNvPr id="9" name="Group 400"/>
          <p:cNvGrpSpPr>
            <a:grpSpLocks/>
          </p:cNvGrpSpPr>
          <p:nvPr/>
        </p:nvGrpSpPr>
        <p:grpSpPr bwMode="auto">
          <a:xfrm>
            <a:off x="5581651" y="2878138"/>
            <a:ext cx="444500" cy="388937"/>
            <a:chOff x="2972" y="3246"/>
            <a:chExt cx="323" cy="298"/>
          </a:xfrm>
        </p:grpSpPr>
        <p:sp>
          <p:nvSpPr>
            <p:cNvPr id="23080" name="Line 401"/>
            <p:cNvSpPr>
              <a:spLocks noChangeShapeType="1"/>
            </p:cNvSpPr>
            <p:nvPr/>
          </p:nvSpPr>
          <p:spPr bwMode="auto">
            <a:xfrm>
              <a:off x="3031" y="3389"/>
              <a:ext cx="131" cy="68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081" name="Oval 402"/>
            <p:cNvSpPr>
              <a:spLocks noChangeArrowheads="1"/>
            </p:cNvSpPr>
            <p:nvPr/>
          </p:nvSpPr>
          <p:spPr bwMode="auto">
            <a:xfrm>
              <a:off x="3166" y="3501"/>
              <a:ext cx="118" cy="28"/>
            </a:xfrm>
            <a:prstGeom prst="ellipse">
              <a:avLst/>
            </a:prstGeom>
            <a:noFill/>
            <a:ln w="12700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1" dirty="0"/>
            </a:p>
          </p:txBody>
        </p:sp>
        <p:sp>
          <p:nvSpPr>
            <p:cNvPr id="23082" name="Freeform 403"/>
            <p:cNvSpPr>
              <a:spLocks/>
            </p:cNvSpPr>
            <p:nvPr/>
          </p:nvSpPr>
          <p:spPr bwMode="auto">
            <a:xfrm>
              <a:off x="3148" y="3246"/>
              <a:ext cx="109" cy="216"/>
            </a:xfrm>
            <a:custGeom>
              <a:avLst/>
              <a:gdLst>
                <a:gd name="T0" fmla="*/ 71 w 109"/>
                <a:gd name="T1" fmla="*/ 2 h 216"/>
                <a:gd name="T2" fmla="*/ 56 w 109"/>
                <a:gd name="T3" fmla="*/ 8 h 216"/>
                <a:gd name="T4" fmla="*/ 50 w 109"/>
                <a:gd name="T5" fmla="*/ 14 h 216"/>
                <a:gd name="T6" fmla="*/ 43 w 109"/>
                <a:gd name="T7" fmla="*/ 19 h 216"/>
                <a:gd name="T8" fmla="*/ 37 w 109"/>
                <a:gd name="T9" fmla="*/ 31 h 216"/>
                <a:gd name="T10" fmla="*/ 29 w 109"/>
                <a:gd name="T11" fmla="*/ 42 h 216"/>
                <a:gd name="T12" fmla="*/ 25 w 109"/>
                <a:gd name="T13" fmla="*/ 50 h 216"/>
                <a:gd name="T14" fmla="*/ 22 w 109"/>
                <a:gd name="T15" fmla="*/ 58 h 216"/>
                <a:gd name="T16" fmla="*/ 18 w 109"/>
                <a:gd name="T17" fmla="*/ 67 h 216"/>
                <a:gd name="T18" fmla="*/ 14 w 109"/>
                <a:gd name="T19" fmla="*/ 75 h 216"/>
                <a:gd name="T20" fmla="*/ 12 w 109"/>
                <a:gd name="T21" fmla="*/ 86 h 216"/>
                <a:gd name="T22" fmla="*/ 8 w 109"/>
                <a:gd name="T23" fmla="*/ 100 h 216"/>
                <a:gd name="T24" fmla="*/ 4 w 109"/>
                <a:gd name="T25" fmla="*/ 107 h 216"/>
                <a:gd name="T26" fmla="*/ 2 w 109"/>
                <a:gd name="T27" fmla="*/ 132 h 216"/>
                <a:gd name="T28" fmla="*/ 2 w 109"/>
                <a:gd name="T29" fmla="*/ 175 h 216"/>
                <a:gd name="T30" fmla="*/ 4 w 109"/>
                <a:gd name="T31" fmla="*/ 192 h 216"/>
                <a:gd name="T32" fmla="*/ 8 w 109"/>
                <a:gd name="T33" fmla="*/ 196 h 216"/>
                <a:gd name="T34" fmla="*/ 10 w 109"/>
                <a:gd name="T35" fmla="*/ 203 h 216"/>
                <a:gd name="T36" fmla="*/ 14 w 109"/>
                <a:gd name="T37" fmla="*/ 207 h 216"/>
                <a:gd name="T38" fmla="*/ 22 w 109"/>
                <a:gd name="T39" fmla="*/ 211 h 216"/>
                <a:gd name="T40" fmla="*/ 25 w 109"/>
                <a:gd name="T41" fmla="*/ 215 h 216"/>
                <a:gd name="T42" fmla="*/ 39 w 109"/>
                <a:gd name="T43" fmla="*/ 213 h 216"/>
                <a:gd name="T44" fmla="*/ 46 w 109"/>
                <a:gd name="T45" fmla="*/ 209 h 216"/>
                <a:gd name="T46" fmla="*/ 52 w 109"/>
                <a:gd name="T47" fmla="*/ 203 h 216"/>
                <a:gd name="T48" fmla="*/ 64 w 109"/>
                <a:gd name="T49" fmla="*/ 196 h 216"/>
                <a:gd name="T50" fmla="*/ 71 w 109"/>
                <a:gd name="T51" fmla="*/ 182 h 216"/>
                <a:gd name="T52" fmla="*/ 79 w 109"/>
                <a:gd name="T53" fmla="*/ 173 h 216"/>
                <a:gd name="T54" fmla="*/ 81 w 109"/>
                <a:gd name="T55" fmla="*/ 163 h 216"/>
                <a:gd name="T56" fmla="*/ 89 w 109"/>
                <a:gd name="T57" fmla="*/ 153 h 216"/>
                <a:gd name="T58" fmla="*/ 92 w 109"/>
                <a:gd name="T59" fmla="*/ 144 h 216"/>
                <a:gd name="T60" fmla="*/ 94 w 109"/>
                <a:gd name="T61" fmla="*/ 129 h 216"/>
                <a:gd name="T62" fmla="*/ 98 w 109"/>
                <a:gd name="T63" fmla="*/ 123 h 216"/>
                <a:gd name="T64" fmla="*/ 100 w 109"/>
                <a:gd name="T65" fmla="*/ 107 h 216"/>
                <a:gd name="T66" fmla="*/ 104 w 109"/>
                <a:gd name="T67" fmla="*/ 100 h 216"/>
                <a:gd name="T68" fmla="*/ 106 w 109"/>
                <a:gd name="T69" fmla="*/ 83 h 216"/>
                <a:gd name="T70" fmla="*/ 106 w 109"/>
                <a:gd name="T71" fmla="*/ 40 h 216"/>
                <a:gd name="T72" fmla="*/ 104 w 109"/>
                <a:gd name="T73" fmla="*/ 27 h 216"/>
                <a:gd name="T74" fmla="*/ 100 w 109"/>
                <a:gd name="T75" fmla="*/ 21 h 216"/>
                <a:gd name="T76" fmla="*/ 96 w 109"/>
                <a:gd name="T77" fmla="*/ 14 h 216"/>
                <a:gd name="T78" fmla="*/ 94 w 109"/>
                <a:gd name="T79" fmla="*/ 8 h 216"/>
                <a:gd name="T80" fmla="*/ 91 w 109"/>
                <a:gd name="T81" fmla="*/ 6 h 216"/>
                <a:gd name="T82" fmla="*/ 89 w 109"/>
                <a:gd name="T83" fmla="*/ 2 h 21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09"/>
                <a:gd name="T127" fmla="*/ 0 h 216"/>
                <a:gd name="T128" fmla="*/ 109 w 109"/>
                <a:gd name="T129" fmla="*/ 216 h 21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09" h="216">
                  <a:moveTo>
                    <a:pt x="81" y="0"/>
                  </a:moveTo>
                  <a:lnTo>
                    <a:pt x="71" y="0"/>
                  </a:lnTo>
                  <a:lnTo>
                    <a:pt x="71" y="2"/>
                  </a:lnTo>
                  <a:lnTo>
                    <a:pt x="64" y="2"/>
                  </a:lnTo>
                  <a:lnTo>
                    <a:pt x="58" y="8"/>
                  </a:lnTo>
                  <a:lnTo>
                    <a:pt x="56" y="8"/>
                  </a:lnTo>
                  <a:lnTo>
                    <a:pt x="54" y="10"/>
                  </a:lnTo>
                  <a:lnTo>
                    <a:pt x="52" y="10"/>
                  </a:lnTo>
                  <a:lnTo>
                    <a:pt x="50" y="14"/>
                  </a:lnTo>
                  <a:lnTo>
                    <a:pt x="48" y="17"/>
                  </a:lnTo>
                  <a:lnTo>
                    <a:pt x="46" y="17"/>
                  </a:lnTo>
                  <a:lnTo>
                    <a:pt x="43" y="19"/>
                  </a:lnTo>
                  <a:lnTo>
                    <a:pt x="43" y="21"/>
                  </a:lnTo>
                  <a:lnTo>
                    <a:pt x="37" y="29"/>
                  </a:lnTo>
                  <a:lnTo>
                    <a:pt x="37" y="31"/>
                  </a:lnTo>
                  <a:lnTo>
                    <a:pt x="31" y="37"/>
                  </a:lnTo>
                  <a:lnTo>
                    <a:pt x="31" y="40"/>
                  </a:lnTo>
                  <a:lnTo>
                    <a:pt x="29" y="42"/>
                  </a:lnTo>
                  <a:lnTo>
                    <a:pt x="27" y="42"/>
                  </a:lnTo>
                  <a:lnTo>
                    <a:pt x="27" y="46"/>
                  </a:lnTo>
                  <a:lnTo>
                    <a:pt x="25" y="50"/>
                  </a:lnTo>
                  <a:lnTo>
                    <a:pt x="25" y="52"/>
                  </a:lnTo>
                  <a:lnTo>
                    <a:pt x="23" y="56"/>
                  </a:lnTo>
                  <a:lnTo>
                    <a:pt x="22" y="58"/>
                  </a:lnTo>
                  <a:lnTo>
                    <a:pt x="22" y="62"/>
                  </a:lnTo>
                  <a:lnTo>
                    <a:pt x="20" y="63"/>
                  </a:lnTo>
                  <a:lnTo>
                    <a:pt x="18" y="67"/>
                  </a:lnTo>
                  <a:lnTo>
                    <a:pt x="16" y="69"/>
                  </a:lnTo>
                  <a:lnTo>
                    <a:pt x="16" y="73"/>
                  </a:lnTo>
                  <a:lnTo>
                    <a:pt x="14" y="75"/>
                  </a:lnTo>
                  <a:lnTo>
                    <a:pt x="14" y="79"/>
                  </a:lnTo>
                  <a:lnTo>
                    <a:pt x="12" y="79"/>
                  </a:lnTo>
                  <a:lnTo>
                    <a:pt x="12" y="86"/>
                  </a:lnTo>
                  <a:lnTo>
                    <a:pt x="10" y="86"/>
                  </a:lnTo>
                  <a:lnTo>
                    <a:pt x="10" y="96"/>
                  </a:lnTo>
                  <a:lnTo>
                    <a:pt x="8" y="100"/>
                  </a:lnTo>
                  <a:lnTo>
                    <a:pt x="6" y="102"/>
                  </a:lnTo>
                  <a:lnTo>
                    <a:pt x="6" y="107"/>
                  </a:lnTo>
                  <a:lnTo>
                    <a:pt x="4" y="107"/>
                  </a:lnTo>
                  <a:lnTo>
                    <a:pt x="4" y="117"/>
                  </a:lnTo>
                  <a:lnTo>
                    <a:pt x="2" y="119"/>
                  </a:lnTo>
                  <a:lnTo>
                    <a:pt x="2" y="132"/>
                  </a:lnTo>
                  <a:lnTo>
                    <a:pt x="0" y="136"/>
                  </a:lnTo>
                  <a:lnTo>
                    <a:pt x="0" y="173"/>
                  </a:lnTo>
                  <a:lnTo>
                    <a:pt x="2" y="175"/>
                  </a:lnTo>
                  <a:lnTo>
                    <a:pt x="2" y="182"/>
                  </a:lnTo>
                  <a:lnTo>
                    <a:pt x="4" y="186"/>
                  </a:lnTo>
                  <a:lnTo>
                    <a:pt x="4" y="192"/>
                  </a:lnTo>
                  <a:lnTo>
                    <a:pt x="6" y="192"/>
                  </a:lnTo>
                  <a:lnTo>
                    <a:pt x="6" y="194"/>
                  </a:lnTo>
                  <a:lnTo>
                    <a:pt x="8" y="196"/>
                  </a:lnTo>
                  <a:lnTo>
                    <a:pt x="8" y="198"/>
                  </a:lnTo>
                  <a:lnTo>
                    <a:pt x="10" y="199"/>
                  </a:lnTo>
                  <a:lnTo>
                    <a:pt x="10" y="203"/>
                  </a:lnTo>
                  <a:lnTo>
                    <a:pt x="12" y="203"/>
                  </a:lnTo>
                  <a:lnTo>
                    <a:pt x="14" y="205"/>
                  </a:lnTo>
                  <a:lnTo>
                    <a:pt x="14" y="207"/>
                  </a:lnTo>
                  <a:lnTo>
                    <a:pt x="16" y="209"/>
                  </a:lnTo>
                  <a:lnTo>
                    <a:pt x="16" y="211"/>
                  </a:lnTo>
                  <a:lnTo>
                    <a:pt x="22" y="211"/>
                  </a:lnTo>
                  <a:lnTo>
                    <a:pt x="22" y="213"/>
                  </a:lnTo>
                  <a:lnTo>
                    <a:pt x="25" y="213"/>
                  </a:lnTo>
                  <a:lnTo>
                    <a:pt x="25" y="215"/>
                  </a:lnTo>
                  <a:lnTo>
                    <a:pt x="37" y="215"/>
                  </a:lnTo>
                  <a:lnTo>
                    <a:pt x="37" y="213"/>
                  </a:lnTo>
                  <a:lnTo>
                    <a:pt x="39" y="213"/>
                  </a:lnTo>
                  <a:lnTo>
                    <a:pt x="41" y="211"/>
                  </a:lnTo>
                  <a:lnTo>
                    <a:pt x="43" y="211"/>
                  </a:lnTo>
                  <a:lnTo>
                    <a:pt x="46" y="209"/>
                  </a:lnTo>
                  <a:lnTo>
                    <a:pt x="48" y="209"/>
                  </a:lnTo>
                  <a:lnTo>
                    <a:pt x="50" y="207"/>
                  </a:lnTo>
                  <a:lnTo>
                    <a:pt x="52" y="203"/>
                  </a:lnTo>
                  <a:lnTo>
                    <a:pt x="54" y="203"/>
                  </a:lnTo>
                  <a:lnTo>
                    <a:pt x="60" y="198"/>
                  </a:lnTo>
                  <a:lnTo>
                    <a:pt x="64" y="196"/>
                  </a:lnTo>
                  <a:lnTo>
                    <a:pt x="64" y="192"/>
                  </a:lnTo>
                  <a:lnTo>
                    <a:pt x="71" y="186"/>
                  </a:lnTo>
                  <a:lnTo>
                    <a:pt x="71" y="182"/>
                  </a:lnTo>
                  <a:lnTo>
                    <a:pt x="75" y="178"/>
                  </a:lnTo>
                  <a:lnTo>
                    <a:pt x="75" y="176"/>
                  </a:lnTo>
                  <a:lnTo>
                    <a:pt x="79" y="173"/>
                  </a:lnTo>
                  <a:lnTo>
                    <a:pt x="79" y="167"/>
                  </a:lnTo>
                  <a:lnTo>
                    <a:pt x="81" y="165"/>
                  </a:lnTo>
                  <a:lnTo>
                    <a:pt x="81" y="163"/>
                  </a:lnTo>
                  <a:lnTo>
                    <a:pt x="83" y="163"/>
                  </a:lnTo>
                  <a:lnTo>
                    <a:pt x="83" y="159"/>
                  </a:lnTo>
                  <a:lnTo>
                    <a:pt x="89" y="153"/>
                  </a:lnTo>
                  <a:lnTo>
                    <a:pt x="89" y="146"/>
                  </a:lnTo>
                  <a:lnTo>
                    <a:pt x="91" y="146"/>
                  </a:lnTo>
                  <a:lnTo>
                    <a:pt x="92" y="144"/>
                  </a:lnTo>
                  <a:lnTo>
                    <a:pt x="92" y="138"/>
                  </a:lnTo>
                  <a:lnTo>
                    <a:pt x="94" y="136"/>
                  </a:lnTo>
                  <a:lnTo>
                    <a:pt x="94" y="129"/>
                  </a:lnTo>
                  <a:lnTo>
                    <a:pt x="96" y="127"/>
                  </a:lnTo>
                  <a:lnTo>
                    <a:pt x="96" y="125"/>
                  </a:lnTo>
                  <a:lnTo>
                    <a:pt x="98" y="123"/>
                  </a:lnTo>
                  <a:lnTo>
                    <a:pt x="98" y="121"/>
                  </a:lnTo>
                  <a:lnTo>
                    <a:pt x="100" y="119"/>
                  </a:lnTo>
                  <a:lnTo>
                    <a:pt x="100" y="107"/>
                  </a:lnTo>
                  <a:lnTo>
                    <a:pt x="102" y="107"/>
                  </a:lnTo>
                  <a:lnTo>
                    <a:pt x="102" y="102"/>
                  </a:lnTo>
                  <a:lnTo>
                    <a:pt x="104" y="100"/>
                  </a:lnTo>
                  <a:lnTo>
                    <a:pt x="104" y="90"/>
                  </a:lnTo>
                  <a:lnTo>
                    <a:pt x="106" y="88"/>
                  </a:lnTo>
                  <a:lnTo>
                    <a:pt x="106" y="83"/>
                  </a:lnTo>
                  <a:lnTo>
                    <a:pt x="108" y="79"/>
                  </a:lnTo>
                  <a:lnTo>
                    <a:pt x="108" y="42"/>
                  </a:lnTo>
                  <a:lnTo>
                    <a:pt x="106" y="40"/>
                  </a:lnTo>
                  <a:lnTo>
                    <a:pt x="106" y="37"/>
                  </a:lnTo>
                  <a:lnTo>
                    <a:pt x="104" y="35"/>
                  </a:lnTo>
                  <a:lnTo>
                    <a:pt x="104" y="27"/>
                  </a:lnTo>
                  <a:lnTo>
                    <a:pt x="102" y="27"/>
                  </a:lnTo>
                  <a:lnTo>
                    <a:pt x="102" y="23"/>
                  </a:lnTo>
                  <a:lnTo>
                    <a:pt x="100" y="21"/>
                  </a:lnTo>
                  <a:lnTo>
                    <a:pt x="100" y="17"/>
                  </a:lnTo>
                  <a:lnTo>
                    <a:pt x="98" y="14"/>
                  </a:lnTo>
                  <a:lnTo>
                    <a:pt x="96" y="14"/>
                  </a:lnTo>
                  <a:lnTo>
                    <a:pt x="96" y="12"/>
                  </a:lnTo>
                  <a:lnTo>
                    <a:pt x="94" y="10"/>
                  </a:lnTo>
                  <a:lnTo>
                    <a:pt x="94" y="8"/>
                  </a:lnTo>
                  <a:lnTo>
                    <a:pt x="92" y="8"/>
                  </a:lnTo>
                  <a:lnTo>
                    <a:pt x="92" y="6"/>
                  </a:lnTo>
                  <a:lnTo>
                    <a:pt x="91" y="6"/>
                  </a:lnTo>
                  <a:lnTo>
                    <a:pt x="91" y="4"/>
                  </a:lnTo>
                  <a:lnTo>
                    <a:pt x="89" y="4"/>
                  </a:lnTo>
                  <a:lnTo>
                    <a:pt x="89" y="2"/>
                  </a:lnTo>
                  <a:lnTo>
                    <a:pt x="83" y="2"/>
                  </a:lnTo>
                  <a:lnTo>
                    <a:pt x="81" y="0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083" name="Freeform 404"/>
            <p:cNvSpPr>
              <a:spLocks/>
            </p:cNvSpPr>
            <p:nvPr/>
          </p:nvSpPr>
          <p:spPr bwMode="auto">
            <a:xfrm>
              <a:off x="3026" y="3375"/>
              <a:ext cx="146" cy="89"/>
            </a:xfrm>
            <a:custGeom>
              <a:avLst/>
              <a:gdLst>
                <a:gd name="T0" fmla="*/ 145 w 146"/>
                <a:gd name="T1" fmla="*/ 82 h 89"/>
                <a:gd name="T2" fmla="*/ 4 w 146"/>
                <a:gd name="T3" fmla="*/ 0 h 89"/>
                <a:gd name="T4" fmla="*/ 0 w 146"/>
                <a:gd name="T5" fmla="*/ 5 h 89"/>
                <a:gd name="T6" fmla="*/ 142 w 146"/>
                <a:gd name="T7" fmla="*/ 88 h 89"/>
                <a:gd name="T8" fmla="*/ 145 w 146"/>
                <a:gd name="T9" fmla="*/ 82 h 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6"/>
                <a:gd name="T16" fmla="*/ 0 h 89"/>
                <a:gd name="T17" fmla="*/ 146 w 146"/>
                <a:gd name="T18" fmla="*/ 89 h 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6" h="89">
                  <a:moveTo>
                    <a:pt x="145" y="82"/>
                  </a:moveTo>
                  <a:lnTo>
                    <a:pt x="4" y="0"/>
                  </a:lnTo>
                  <a:lnTo>
                    <a:pt x="0" y="5"/>
                  </a:lnTo>
                  <a:lnTo>
                    <a:pt x="142" y="88"/>
                  </a:lnTo>
                  <a:lnTo>
                    <a:pt x="145" y="82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084" name="Freeform 405"/>
            <p:cNvSpPr>
              <a:spLocks/>
            </p:cNvSpPr>
            <p:nvPr/>
          </p:nvSpPr>
          <p:spPr bwMode="auto">
            <a:xfrm>
              <a:off x="3171" y="3248"/>
              <a:ext cx="95" cy="220"/>
            </a:xfrm>
            <a:custGeom>
              <a:avLst/>
              <a:gdLst>
                <a:gd name="T0" fmla="*/ 73 w 95"/>
                <a:gd name="T1" fmla="*/ 0 h 220"/>
                <a:gd name="T2" fmla="*/ 77 w 95"/>
                <a:gd name="T3" fmla="*/ 2 h 220"/>
                <a:gd name="T4" fmla="*/ 81 w 95"/>
                <a:gd name="T5" fmla="*/ 8 h 220"/>
                <a:gd name="T6" fmla="*/ 83 w 95"/>
                <a:gd name="T7" fmla="*/ 10 h 220"/>
                <a:gd name="T8" fmla="*/ 85 w 95"/>
                <a:gd name="T9" fmla="*/ 14 h 220"/>
                <a:gd name="T10" fmla="*/ 87 w 95"/>
                <a:gd name="T11" fmla="*/ 19 h 220"/>
                <a:gd name="T12" fmla="*/ 89 w 95"/>
                <a:gd name="T13" fmla="*/ 23 h 220"/>
                <a:gd name="T14" fmla="*/ 91 w 95"/>
                <a:gd name="T15" fmla="*/ 29 h 220"/>
                <a:gd name="T16" fmla="*/ 92 w 95"/>
                <a:gd name="T17" fmla="*/ 35 h 220"/>
                <a:gd name="T18" fmla="*/ 94 w 95"/>
                <a:gd name="T19" fmla="*/ 50 h 220"/>
                <a:gd name="T20" fmla="*/ 92 w 95"/>
                <a:gd name="T21" fmla="*/ 83 h 220"/>
                <a:gd name="T22" fmla="*/ 91 w 95"/>
                <a:gd name="T23" fmla="*/ 98 h 220"/>
                <a:gd name="T24" fmla="*/ 89 w 95"/>
                <a:gd name="T25" fmla="*/ 107 h 220"/>
                <a:gd name="T26" fmla="*/ 87 w 95"/>
                <a:gd name="T27" fmla="*/ 113 h 220"/>
                <a:gd name="T28" fmla="*/ 85 w 95"/>
                <a:gd name="T29" fmla="*/ 119 h 220"/>
                <a:gd name="T30" fmla="*/ 83 w 95"/>
                <a:gd name="T31" fmla="*/ 128 h 220"/>
                <a:gd name="T32" fmla="*/ 81 w 95"/>
                <a:gd name="T33" fmla="*/ 134 h 220"/>
                <a:gd name="T34" fmla="*/ 79 w 95"/>
                <a:gd name="T35" fmla="*/ 140 h 220"/>
                <a:gd name="T36" fmla="*/ 77 w 95"/>
                <a:gd name="T37" fmla="*/ 148 h 220"/>
                <a:gd name="T38" fmla="*/ 75 w 95"/>
                <a:gd name="T39" fmla="*/ 153 h 220"/>
                <a:gd name="T40" fmla="*/ 73 w 95"/>
                <a:gd name="T41" fmla="*/ 161 h 220"/>
                <a:gd name="T42" fmla="*/ 69 w 95"/>
                <a:gd name="T43" fmla="*/ 169 h 220"/>
                <a:gd name="T44" fmla="*/ 66 w 95"/>
                <a:gd name="T45" fmla="*/ 174 h 220"/>
                <a:gd name="T46" fmla="*/ 64 w 95"/>
                <a:gd name="T47" fmla="*/ 180 h 220"/>
                <a:gd name="T48" fmla="*/ 56 w 95"/>
                <a:gd name="T49" fmla="*/ 188 h 220"/>
                <a:gd name="T50" fmla="*/ 54 w 95"/>
                <a:gd name="T51" fmla="*/ 192 h 220"/>
                <a:gd name="T52" fmla="*/ 37 w 95"/>
                <a:gd name="T53" fmla="*/ 205 h 220"/>
                <a:gd name="T54" fmla="*/ 33 w 95"/>
                <a:gd name="T55" fmla="*/ 207 h 220"/>
                <a:gd name="T56" fmla="*/ 29 w 95"/>
                <a:gd name="T57" fmla="*/ 213 h 220"/>
                <a:gd name="T58" fmla="*/ 27 w 95"/>
                <a:gd name="T59" fmla="*/ 215 h 220"/>
                <a:gd name="T60" fmla="*/ 22 w 95"/>
                <a:gd name="T61" fmla="*/ 217 h 220"/>
                <a:gd name="T62" fmla="*/ 18 w 95"/>
                <a:gd name="T63" fmla="*/ 219 h 220"/>
                <a:gd name="T64" fmla="*/ 8 w 95"/>
                <a:gd name="T65" fmla="*/ 217 h 220"/>
                <a:gd name="T66" fmla="*/ 4 w 95"/>
                <a:gd name="T67" fmla="*/ 215 h 220"/>
                <a:gd name="T68" fmla="*/ 0 w 95"/>
                <a:gd name="T69" fmla="*/ 213 h 22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95"/>
                <a:gd name="T106" fmla="*/ 0 h 220"/>
                <a:gd name="T107" fmla="*/ 95 w 95"/>
                <a:gd name="T108" fmla="*/ 220 h 22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95" h="220">
                  <a:moveTo>
                    <a:pt x="69" y="0"/>
                  </a:moveTo>
                  <a:lnTo>
                    <a:pt x="73" y="0"/>
                  </a:lnTo>
                  <a:lnTo>
                    <a:pt x="75" y="2"/>
                  </a:lnTo>
                  <a:lnTo>
                    <a:pt x="77" y="2"/>
                  </a:lnTo>
                  <a:lnTo>
                    <a:pt x="77" y="4"/>
                  </a:lnTo>
                  <a:lnTo>
                    <a:pt x="81" y="8"/>
                  </a:lnTo>
                  <a:lnTo>
                    <a:pt x="81" y="10"/>
                  </a:lnTo>
                  <a:lnTo>
                    <a:pt x="83" y="10"/>
                  </a:lnTo>
                  <a:lnTo>
                    <a:pt x="83" y="12"/>
                  </a:lnTo>
                  <a:lnTo>
                    <a:pt x="85" y="14"/>
                  </a:lnTo>
                  <a:lnTo>
                    <a:pt x="85" y="17"/>
                  </a:lnTo>
                  <a:lnTo>
                    <a:pt x="87" y="19"/>
                  </a:lnTo>
                  <a:lnTo>
                    <a:pt x="87" y="21"/>
                  </a:lnTo>
                  <a:lnTo>
                    <a:pt x="89" y="23"/>
                  </a:lnTo>
                  <a:lnTo>
                    <a:pt x="89" y="27"/>
                  </a:lnTo>
                  <a:lnTo>
                    <a:pt x="91" y="29"/>
                  </a:lnTo>
                  <a:lnTo>
                    <a:pt x="91" y="33"/>
                  </a:lnTo>
                  <a:lnTo>
                    <a:pt x="92" y="35"/>
                  </a:lnTo>
                  <a:lnTo>
                    <a:pt x="92" y="48"/>
                  </a:lnTo>
                  <a:lnTo>
                    <a:pt x="94" y="50"/>
                  </a:lnTo>
                  <a:lnTo>
                    <a:pt x="94" y="81"/>
                  </a:lnTo>
                  <a:lnTo>
                    <a:pt x="92" y="83"/>
                  </a:lnTo>
                  <a:lnTo>
                    <a:pt x="92" y="96"/>
                  </a:lnTo>
                  <a:lnTo>
                    <a:pt x="91" y="98"/>
                  </a:lnTo>
                  <a:lnTo>
                    <a:pt x="91" y="104"/>
                  </a:lnTo>
                  <a:lnTo>
                    <a:pt x="89" y="107"/>
                  </a:lnTo>
                  <a:lnTo>
                    <a:pt x="89" y="109"/>
                  </a:lnTo>
                  <a:lnTo>
                    <a:pt x="87" y="113"/>
                  </a:lnTo>
                  <a:lnTo>
                    <a:pt x="87" y="115"/>
                  </a:lnTo>
                  <a:lnTo>
                    <a:pt x="85" y="119"/>
                  </a:lnTo>
                  <a:lnTo>
                    <a:pt x="85" y="127"/>
                  </a:lnTo>
                  <a:lnTo>
                    <a:pt x="83" y="128"/>
                  </a:lnTo>
                  <a:lnTo>
                    <a:pt x="83" y="130"/>
                  </a:lnTo>
                  <a:lnTo>
                    <a:pt x="81" y="134"/>
                  </a:lnTo>
                  <a:lnTo>
                    <a:pt x="81" y="136"/>
                  </a:lnTo>
                  <a:lnTo>
                    <a:pt x="79" y="140"/>
                  </a:lnTo>
                  <a:lnTo>
                    <a:pt x="79" y="146"/>
                  </a:lnTo>
                  <a:lnTo>
                    <a:pt x="77" y="148"/>
                  </a:lnTo>
                  <a:lnTo>
                    <a:pt x="75" y="151"/>
                  </a:lnTo>
                  <a:lnTo>
                    <a:pt x="75" y="153"/>
                  </a:lnTo>
                  <a:lnTo>
                    <a:pt x="73" y="155"/>
                  </a:lnTo>
                  <a:lnTo>
                    <a:pt x="73" y="161"/>
                  </a:lnTo>
                  <a:lnTo>
                    <a:pt x="69" y="165"/>
                  </a:lnTo>
                  <a:lnTo>
                    <a:pt x="69" y="169"/>
                  </a:lnTo>
                  <a:lnTo>
                    <a:pt x="66" y="171"/>
                  </a:lnTo>
                  <a:lnTo>
                    <a:pt x="66" y="174"/>
                  </a:lnTo>
                  <a:lnTo>
                    <a:pt x="64" y="176"/>
                  </a:lnTo>
                  <a:lnTo>
                    <a:pt x="64" y="180"/>
                  </a:lnTo>
                  <a:lnTo>
                    <a:pt x="56" y="186"/>
                  </a:lnTo>
                  <a:lnTo>
                    <a:pt x="56" y="188"/>
                  </a:lnTo>
                  <a:lnTo>
                    <a:pt x="54" y="190"/>
                  </a:lnTo>
                  <a:lnTo>
                    <a:pt x="54" y="192"/>
                  </a:lnTo>
                  <a:lnTo>
                    <a:pt x="45" y="199"/>
                  </a:lnTo>
                  <a:lnTo>
                    <a:pt x="37" y="205"/>
                  </a:lnTo>
                  <a:lnTo>
                    <a:pt x="35" y="207"/>
                  </a:lnTo>
                  <a:lnTo>
                    <a:pt x="33" y="207"/>
                  </a:lnTo>
                  <a:lnTo>
                    <a:pt x="29" y="211"/>
                  </a:lnTo>
                  <a:lnTo>
                    <a:pt x="29" y="213"/>
                  </a:lnTo>
                  <a:lnTo>
                    <a:pt x="27" y="213"/>
                  </a:lnTo>
                  <a:lnTo>
                    <a:pt x="27" y="215"/>
                  </a:lnTo>
                  <a:lnTo>
                    <a:pt x="23" y="215"/>
                  </a:lnTo>
                  <a:lnTo>
                    <a:pt x="22" y="217"/>
                  </a:lnTo>
                  <a:lnTo>
                    <a:pt x="18" y="217"/>
                  </a:lnTo>
                  <a:lnTo>
                    <a:pt x="18" y="219"/>
                  </a:lnTo>
                  <a:lnTo>
                    <a:pt x="10" y="219"/>
                  </a:lnTo>
                  <a:lnTo>
                    <a:pt x="8" y="217"/>
                  </a:lnTo>
                  <a:lnTo>
                    <a:pt x="6" y="217"/>
                  </a:lnTo>
                  <a:lnTo>
                    <a:pt x="4" y="215"/>
                  </a:lnTo>
                  <a:lnTo>
                    <a:pt x="0" y="215"/>
                  </a:lnTo>
                  <a:lnTo>
                    <a:pt x="0" y="213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085" name="Freeform 406"/>
            <p:cNvSpPr>
              <a:spLocks/>
            </p:cNvSpPr>
            <p:nvPr/>
          </p:nvSpPr>
          <p:spPr bwMode="auto">
            <a:xfrm>
              <a:off x="3005" y="3373"/>
              <a:ext cx="26" cy="12"/>
            </a:xfrm>
            <a:custGeom>
              <a:avLst/>
              <a:gdLst>
                <a:gd name="T0" fmla="*/ 0 w 26"/>
                <a:gd name="T1" fmla="*/ 0 h 12"/>
                <a:gd name="T2" fmla="*/ 0 w 26"/>
                <a:gd name="T3" fmla="*/ 11 h 12"/>
                <a:gd name="T4" fmla="*/ 25 w 26"/>
                <a:gd name="T5" fmla="*/ 11 h 12"/>
                <a:gd name="T6" fmla="*/ 25 w 26"/>
                <a:gd name="T7" fmla="*/ 0 h 12"/>
                <a:gd name="T8" fmla="*/ 0 w 26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12"/>
                <a:gd name="T17" fmla="*/ 26 w 26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12">
                  <a:moveTo>
                    <a:pt x="0" y="0"/>
                  </a:moveTo>
                  <a:lnTo>
                    <a:pt x="0" y="11"/>
                  </a:lnTo>
                  <a:lnTo>
                    <a:pt x="25" y="11"/>
                  </a:lnTo>
                  <a:lnTo>
                    <a:pt x="25" y="0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086" name="Line 407"/>
            <p:cNvSpPr>
              <a:spLocks noChangeShapeType="1"/>
            </p:cNvSpPr>
            <p:nvPr/>
          </p:nvSpPr>
          <p:spPr bwMode="auto">
            <a:xfrm flipH="1">
              <a:off x="2992" y="3373"/>
              <a:ext cx="51" cy="0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087" name="Line 408"/>
            <p:cNvSpPr>
              <a:spLocks noChangeShapeType="1"/>
            </p:cNvSpPr>
            <p:nvPr/>
          </p:nvSpPr>
          <p:spPr bwMode="auto">
            <a:xfrm flipH="1">
              <a:off x="2992" y="3348"/>
              <a:ext cx="51" cy="0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088" name="Freeform 409"/>
            <p:cNvSpPr>
              <a:spLocks/>
            </p:cNvSpPr>
            <p:nvPr/>
          </p:nvSpPr>
          <p:spPr bwMode="auto">
            <a:xfrm>
              <a:off x="3039" y="3348"/>
              <a:ext cx="7" cy="26"/>
            </a:xfrm>
            <a:custGeom>
              <a:avLst/>
              <a:gdLst>
                <a:gd name="T0" fmla="*/ 0 w 7"/>
                <a:gd name="T1" fmla="*/ 0 h 26"/>
                <a:gd name="T2" fmla="*/ 2 w 7"/>
                <a:gd name="T3" fmla="*/ 0 h 26"/>
                <a:gd name="T4" fmla="*/ 2 w 7"/>
                <a:gd name="T5" fmla="*/ 2 h 26"/>
                <a:gd name="T6" fmla="*/ 4 w 7"/>
                <a:gd name="T7" fmla="*/ 2 h 26"/>
                <a:gd name="T8" fmla="*/ 4 w 7"/>
                <a:gd name="T9" fmla="*/ 4 h 26"/>
                <a:gd name="T10" fmla="*/ 6 w 7"/>
                <a:gd name="T11" fmla="*/ 5 h 26"/>
                <a:gd name="T12" fmla="*/ 6 w 7"/>
                <a:gd name="T13" fmla="*/ 19 h 26"/>
                <a:gd name="T14" fmla="*/ 4 w 7"/>
                <a:gd name="T15" fmla="*/ 19 h 26"/>
                <a:gd name="T16" fmla="*/ 4 w 7"/>
                <a:gd name="T17" fmla="*/ 21 h 26"/>
                <a:gd name="T18" fmla="*/ 2 w 7"/>
                <a:gd name="T19" fmla="*/ 21 h 26"/>
                <a:gd name="T20" fmla="*/ 2 w 7"/>
                <a:gd name="T21" fmla="*/ 23 h 26"/>
                <a:gd name="T22" fmla="*/ 0 w 7"/>
                <a:gd name="T23" fmla="*/ 23 h 26"/>
                <a:gd name="T24" fmla="*/ 0 w 7"/>
                <a:gd name="T25" fmla="*/ 25 h 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"/>
                <a:gd name="T40" fmla="*/ 0 h 26"/>
                <a:gd name="T41" fmla="*/ 7 w 7"/>
                <a:gd name="T42" fmla="*/ 26 h 2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" h="26">
                  <a:moveTo>
                    <a:pt x="0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4"/>
                  </a:lnTo>
                  <a:lnTo>
                    <a:pt x="6" y="5"/>
                  </a:lnTo>
                  <a:lnTo>
                    <a:pt x="6" y="19"/>
                  </a:lnTo>
                  <a:lnTo>
                    <a:pt x="4" y="19"/>
                  </a:lnTo>
                  <a:lnTo>
                    <a:pt x="4" y="21"/>
                  </a:lnTo>
                  <a:lnTo>
                    <a:pt x="2" y="21"/>
                  </a:lnTo>
                  <a:lnTo>
                    <a:pt x="2" y="23"/>
                  </a:lnTo>
                  <a:lnTo>
                    <a:pt x="0" y="23"/>
                  </a:lnTo>
                  <a:lnTo>
                    <a:pt x="0" y="25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089" name="Oval 410"/>
            <p:cNvSpPr>
              <a:spLocks noChangeArrowheads="1"/>
            </p:cNvSpPr>
            <p:nvPr/>
          </p:nvSpPr>
          <p:spPr bwMode="auto">
            <a:xfrm>
              <a:off x="2986" y="3352"/>
              <a:ext cx="3" cy="11"/>
            </a:xfrm>
            <a:prstGeom prst="ellipse">
              <a:avLst/>
            </a:prstGeom>
            <a:noFill/>
            <a:ln w="12700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1" dirty="0"/>
            </a:p>
          </p:txBody>
        </p:sp>
        <p:sp>
          <p:nvSpPr>
            <p:cNvPr id="23090" name="Line 411"/>
            <p:cNvSpPr>
              <a:spLocks noChangeShapeType="1"/>
            </p:cNvSpPr>
            <p:nvPr/>
          </p:nvSpPr>
          <p:spPr bwMode="auto">
            <a:xfrm>
              <a:off x="3050" y="3361"/>
              <a:ext cx="1" cy="0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091" name="Line 412"/>
            <p:cNvSpPr>
              <a:spLocks noChangeShapeType="1"/>
            </p:cNvSpPr>
            <p:nvPr/>
          </p:nvSpPr>
          <p:spPr bwMode="auto">
            <a:xfrm>
              <a:off x="3055" y="3365"/>
              <a:ext cx="0" cy="0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092" name="Line 413"/>
            <p:cNvSpPr>
              <a:spLocks noChangeShapeType="1"/>
            </p:cNvSpPr>
            <p:nvPr/>
          </p:nvSpPr>
          <p:spPr bwMode="auto">
            <a:xfrm flipH="1">
              <a:off x="3042" y="3369"/>
              <a:ext cx="17" cy="0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093" name="Oval 414"/>
            <p:cNvSpPr>
              <a:spLocks noChangeArrowheads="1"/>
            </p:cNvSpPr>
            <p:nvPr/>
          </p:nvSpPr>
          <p:spPr bwMode="auto">
            <a:xfrm>
              <a:off x="2981" y="3355"/>
              <a:ext cx="9" cy="10"/>
            </a:xfrm>
            <a:prstGeom prst="ellipse">
              <a:avLst/>
            </a:prstGeom>
            <a:noFill/>
            <a:ln w="12700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1" dirty="0"/>
            </a:p>
          </p:txBody>
        </p:sp>
        <p:sp>
          <p:nvSpPr>
            <p:cNvPr id="23094" name="Freeform 415"/>
            <p:cNvSpPr>
              <a:spLocks/>
            </p:cNvSpPr>
            <p:nvPr/>
          </p:nvSpPr>
          <p:spPr bwMode="auto">
            <a:xfrm>
              <a:off x="2972" y="3365"/>
              <a:ext cx="74" cy="32"/>
            </a:xfrm>
            <a:custGeom>
              <a:avLst/>
              <a:gdLst>
                <a:gd name="T0" fmla="*/ 14 w 74"/>
                <a:gd name="T1" fmla="*/ 0 h 32"/>
                <a:gd name="T2" fmla="*/ 12 w 74"/>
                <a:gd name="T3" fmla="*/ 0 h 32"/>
                <a:gd name="T4" fmla="*/ 12 w 74"/>
                <a:gd name="T5" fmla="*/ 2 h 32"/>
                <a:gd name="T6" fmla="*/ 8 w 74"/>
                <a:gd name="T7" fmla="*/ 2 h 32"/>
                <a:gd name="T8" fmla="*/ 8 w 74"/>
                <a:gd name="T9" fmla="*/ 4 h 32"/>
                <a:gd name="T10" fmla="*/ 4 w 74"/>
                <a:gd name="T11" fmla="*/ 4 h 32"/>
                <a:gd name="T12" fmla="*/ 4 w 74"/>
                <a:gd name="T13" fmla="*/ 6 h 32"/>
                <a:gd name="T14" fmla="*/ 2 w 74"/>
                <a:gd name="T15" fmla="*/ 6 h 32"/>
                <a:gd name="T16" fmla="*/ 2 w 74"/>
                <a:gd name="T17" fmla="*/ 8 h 32"/>
                <a:gd name="T18" fmla="*/ 0 w 74"/>
                <a:gd name="T19" fmla="*/ 8 h 32"/>
                <a:gd name="T20" fmla="*/ 0 w 74"/>
                <a:gd name="T21" fmla="*/ 11 h 32"/>
                <a:gd name="T22" fmla="*/ 4 w 74"/>
                <a:gd name="T23" fmla="*/ 13 h 32"/>
                <a:gd name="T24" fmla="*/ 6 w 74"/>
                <a:gd name="T25" fmla="*/ 15 h 32"/>
                <a:gd name="T26" fmla="*/ 8 w 74"/>
                <a:gd name="T27" fmla="*/ 15 h 32"/>
                <a:gd name="T28" fmla="*/ 10 w 74"/>
                <a:gd name="T29" fmla="*/ 17 h 32"/>
                <a:gd name="T30" fmla="*/ 12 w 74"/>
                <a:gd name="T31" fmla="*/ 17 h 32"/>
                <a:gd name="T32" fmla="*/ 12 w 74"/>
                <a:gd name="T33" fmla="*/ 19 h 32"/>
                <a:gd name="T34" fmla="*/ 15 w 74"/>
                <a:gd name="T35" fmla="*/ 19 h 32"/>
                <a:gd name="T36" fmla="*/ 17 w 74"/>
                <a:gd name="T37" fmla="*/ 21 h 32"/>
                <a:gd name="T38" fmla="*/ 23 w 74"/>
                <a:gd name="T39" fmla="*/ 21 h 32"/>
                <a:gd name="T40" fmla="*/ 25 w 74"/>
                <a:gd name="T41" fmla="*/ 23 h 32"/>
                <a:gd name="T42" fmla="*/ 29 w 74"/>
                <a:gd name="T43" fmla="*/ 23 h 32"/>
                <a:gd name="T44" fmla="*/ 31 w 74"/>
                <a:gd name="T45" fmla="*/ 25 h 32"/>
                <a:gd name="T46" fmla="*/ 35 w 74"/>
                <a:gd name="T47" fmla="*/ 25 h 32"/>
                <a:gd name="T48" fmla="*/ 37 w 74"/>
                <a:gd name="T49" fmla="*/ 27 h 32"/>
                <a:gd name="T50" fmla="*/ 40 w 74"/>
                <a:gd name="T51" fmla="*/ 27 h 32"/>
                <a:gd name="T52" fmla="*/ 40 w 74"/>
                <a:gd name="T53" fmla="*/ 29 h 32"/>
                <a:gd name="T54" fmla="*/ 50 w 74"/>
                <a:gd name="T55" fmla="*/ 29 h 32"/>
                <a:gd name="T56" fmla="*/ 52 w 74"/>
                <a:gd name="T57" fmla="*/ 31 h 32"/>
                <a:gd name="T58" fmla="*/ 71 w 74"/>
                <a:gd name="T59" fmla="*/ 31 h 32"/>
                <a:gd name="T60" fmla="*/ 73 w 74"/>
                <a:gd name="T61" fmla="*/ 29 h 3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74"/>
                <a:gd name="T94" fmla="*/ 0 h 32"/>
                <a:gd name="T95" fmla="*/ 74 w 74"/>
                <a:gd name="T96" fmla="*/ 32 h 3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74" h="32">
                  <a:moveTo>
                    <a:pt x="14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8" y="2"/>
                  </a:lnTo>
                  <a:lnTo>
                    <a:pt x="8" y="4"/>
                  </a:lnTo>
                  <a:lnTo>
                    <a:pt x="4" y="4"/>
                  </a:lnTo>
                  <a:lnTo>
                    <a:pt x="4" y="6"/>
                  </a:lnTo>
                  <a:lnTo>
                    <a:pt x="2" y="6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4" y="13"/>
                  </a:lnTo>
                  <a:lnTo>
                    <a:pt x="6" y="15"/>
                  </a:lnTo>
                  <a:lnTo>
                    <a:pt x="8" y="15"/>
                  </a:lnTo>
                  <a:lnTo>
                    <a:pt x="10" y="17"/>
                  </a:lnTo>
                  <a:lnTo>
                    <a:pt x="12" y="17"/>
                  </a:lnTo>
                  <a:lnTo>
                    <a:pt x="12" y="19"/>
                  </a:lnTo>
                  <a:lnTo>
                    <a:pt x="15" y="19"/>
                  </a:lnTo>
                  <a:lnTo>
                    <a:pt x="17" y="21"/>
                  </a:lnTo>
                  <a:lnTo>
                    <a:pt x="23" y="21"/>
                  </a:lnTo>
                  <a:lnTo>
                    <a:pt x="25" y="23"/>
                  </a:lnTo>
                  <a:lnTo>
                    <a:pt x="29" y="23"/>
                  </a:lnTo>
                  <a:lnTo>
                    <a:pt x="31" y="25"/>
                  </a:lnTo>
                  <a:lnTo>
                    <a:pt x="35" y="25"/>
                  </a:lnTo>
                  <a:lnTo>
                    <a:pt x="37" y="27"/>
                  </a:lnTo>
                  <a:lnTo>
                    <a:pt x="40" y="27"/>
                  </a:lnTo>
                  <a:lnTo>
                    <a:pt x="40" y="29"/>
                  </a:lnTo>
                  <a:lnTo>
                    <a:pt x="50" y="29"/>
                  </a:lnTo>
                  <a:lnTo>
                    <a:pt x="52" y="31"/>
                  </a:lnTo>
                  <a:lnTo>
                    <a:pt x="71" y="31"/>
                  </a:lnTo>
                  <a:lnTo>
                    <a:pt x="73" y="29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095" name="Line 416"/>
            <p:cNvSpPr>
              <a:spLocks noChangeShapeType="1"/>
            </p:cNvSpPr>
            <p:nvPr/>
          </p:nvSpPr>
          <p:spPr bwMode="auto">
            <a:xfrm flipH="1">
              <a:off x="2996" y="3355"/>
              <a:ext cx="47" cy="0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096" name="Line 417"/>
            <p:cNvSpPr>
              <a:spLocks noChangeShapeType="1"/>
            </p:cNvSpPr>
            <p:nvPr/>
          </p:nvSpPr>
          <p:spPr bwMode="auto">
            <a:xfrm flipH="1">
              <a:off x="2996" y="3361"/>
              <a:ext cx="47" cy="0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097" name="Line 418"/>
            <p:cNvSpPr>
              <a:spLocks noChangeShapeType="1"/>
            </p:cNvSpPr>
            <p:nvPr/>
          </p:nvSpPr>
          <p:spPr bwMode="auto">
            <a:xfrm flipH="1">
              <a:off x="2996" y="3365"/>
              <a:ext cx="47" cy="0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098" name="Line 419"/>
            <p:cNvSpPr>
              <a:spLocks noChangeShapeType="1"/>
            </p:cNvSpPr>
            <p:nvPr/>
          </p:nvSpPr>
          <p:spPr bwMode="auto">
            <a:xfrm flipH="1">
              <a:off x="2996" y="3369"/>
              <a:ext cx="41" cy="0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099" name="Line 420"/>
            <p:cNvSpPr>
              <a:spLocks noChangeShapeType="1"/>
            </p:cNvSpPr>
            <p:nvPr/>
          </p:nvSpPr>
          <p:spPr bwMode="auto">
            <a:xfrm>
              <a:off x="2999" y="3374"/>
              <a:ext cx="0" cy="4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100" name="Freeform 421"/>
            <p:cNvSpPr>
              <a:spLocks/>
            </p:cNvSpPr>
            <p:nvPr/>
          </p:nvSpPr>
          <p:spPr bwMode="auto">
            <a:xfrm>
              <a:off x="3219" y="3422"/>
              <a:ext cx="22" cy="93"/>
            </a:xfrm>
            <a:custGeom>
              <a:avLst/>
              <a:gdLst>
                <a:gd name="T0" fmla="*/ 0 w 22"/>
                <a:gd name="T1" fmla="*/ 25 h 93"/>
                <a:gd name="T2" fmla="*/ 0 w 22"/>
                <a:gd name="T3" fmla="*/ 92 h 93"/>
                <a:gd name="T4" fmla="*/ 21 w 22"/>
                <a:gd name="T5" fmla="*/ 89 h 93"/>
                <a:gd name="T6" fmla="*/ 21 w 22"/>
                <a:gd name="T7" fmla="*/ 0 h 93"/>
                <a:gd name="T8" fmla="*/ 0 w 22"/>
                <a:gd name="T9" fmla="*/ 25 h 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93"/>
                <a:gd name="T17" fmla="*/ 22 w 22"/>
                <a:gd name="T18" fmla="*/ 93 h 9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93">
                  <a:moveTo>
                    <a:pt x="0" y="25"/>
                  </a:moveTo>
                  <a:lnTo>
                    <a:pt x="0" y="92"/>
                  </a:lnTo>
                  <a:lnTo>
                    <a:pt x="21" y="89"/>
                  </a:lnTo>
                  <a:lnTo>
                    <a:pt x="21" y="0"/>
                  </a:lnTo>
                  <a:lnTo>
                    <a:pt x="0" y="25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101" name="Freeform 422"/>
            <p:cNvSpPr>
              <a:spLocks/>
            </p:cNvSpPr>
            <p:nvPr/>
          </p:nvSpPr>
          <p:spPr bwMode="auto">
            <a:xfrm>
              <a:off x="3231" y="3271"/>
              <a:ext cx="16" cy="22"/>
            </a:xfrm>
            <a:custGeom>
              <a:avLst/>
              <a:gdLst>
                <a:gd name="T0" fmla="*/ 0 w 16"/>
                <a:gd name="T1" fmla="*/ 6 h 22"/>
                <a:gd name="T2" fmla="*/ 0 w 16"/>
                <a:gd name="T3" fmla="*/ 0 h 22"/>
                <a:gd name="T4" fmla="*/ 13 w 16"/>
                <a:gd name="T5" fmla="*/ 0 h 22"/>
                <a:gd name="T6" fmla="*/ 13 w 16"/>
                <a:gd name="T7" fmla="*/ 2 h 22"/>
                <a:gd name="T8" fmla="*/ 15 w 16"/>
                <a:gd name="T9" fmla="*/ 4 h 22"/>
                <a:gd name="T10" fmla="*/ 15 w 16"/>
                <a:gd name="T11" fmla="*/ 19 h 22"/>
                <a:gd name="T12" fmla="*/ 13 w 16"/>
                <a:gd name="T13" fmla="*/ 21 h 22"/>
                <a:gd name="T14" fmla="*/ 2 w 16"/>
                <a:gd name="T15" fmla="*/ 21 h 22"/>
                <a:gd name="T16" fmla="*/ 2 w 16"/>
                <a:gd name="T17" fmla="*/ 17 h 22"/>
                <a:gd name="T18" fmla="*/ 0 w 16"/>
                <a:gd name="T19" fmla="*/ 17 h 22"/>
                <a:gd name="T20" fmla="*/ 0 w 16"/>
                <a:gd name="T21" fmla="*/ 10 h 22"/>
                <a:gd name="T22" fmla="*/ 9 w 16"/>
                <a:gd name="T23" fmla="*/ 10 h 22"/>
                <a:gd name="T24" fmla="*/ 9 w 16"/>
                <a:gd name="T25" fmla="*/ 14 h 22"/>
                <a:gd name="T26" fmla="*/ 6 w 16"/>
                <a:gd name="T27" fmla="*/ 14 h 22"/>
                <a:gd name="T28" fmla="*/ 6 w 16"/>
                <a:gd name="T29" fmla="*/ 17 h 22"/>
                <a:gd name="T30" fmla="*/ 13 w 16"/>
                <a:gd name="T31" fmla="*/ 17 h 22"/>
                <a:gd name="T32" fmla="*/ 13 w 16"/>
                <a:gd name="T33" fmla="*/ 6 h 22"/>
                <a:gd name="T34" fmla="*/ 0 w 16"/>
                <a:gd name="T35" fmla="*/ 6 h 2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6"/>
                <a:gd name="T55" fmla="*/ 0 h 22"/>
                <a:gd name="T56" fmla="*/ 16 w 16"/>
                <a:gd name="T57" fmla="*/ 22 h 2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6" h="22">
                  <a:moveTo>
                    <a:pt x="0" y="6"/>
                  </a:moveTo>
                  <a:lnTo>
                    <a:pt x="0" y="0"/>
                  </a:lnTo>
                  <a:lnTo>
                    <a:pt x="13" y="0"/>
                  </a:lnTo>
                  <a:lnTo>
                    <a:pt x="13" y="2"/>
                  </a:lnTo>
                  <a:lnTo>
                    <a:pt x="15" y="4"/>
                  </a:lnTo>
                  <a:lnTo>
                    <a:pt x="15" y="19"/>
                  </a:lnTo>
                  <a:lnTo>
                    <a:pt x="13" y="21"/>
                  </a:lnTo>
                  <a:lnTo>
                    <a:pt x="2" y="21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9" y="14"/>
                  </a:lnTo>
                  <a:lnTo>
                    <a:pt x="6" y="14"/>
                  </a:lnTo>
                  <a:lnTo>
                    <a:pt x="6" y="17"/>
                  </a:lnTo>
                  <a:lnTo>
                    <a:pt x="13" y="17"/>
                  </a:lnTo>
                  <a:lnTo>
                    <a:pt x="13" y="6"/>
                  </a:lnTo>
                  <a:lnTo>
                    <a:pt x="0" y="6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102" name="Line 423"/>
            <p:cNvSpPr>
              <a:spLocks noChangeShapeType="1"/>
            </p:cNvSpPr>
            <p:nvPr/>
          </p:nvSpPr>
          <p:spPr bwMode="auto">
            <a:xfrm>
              <a:off x="3000" y="3381"/>
              <a:ext cx="5" cy="3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103" name="Line 424"/>
            <p:cNvSpPr>
              <a:spLocks noChangeShapeType="1"/>
            </p:cNvSpPr>
            <p:nvPr/>
          </p:nvSpPr>
          <p:spPr bwMode="auto">
            <a:xfrm>
              <a:off x="3167" y="3462"/>
              <a:ext cx="3" cy="1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104" name="Line 425"/>
            <p:cNvSpPr>
              <a:spLocks noChangeShapeType="1"/>
            </p:cNvSpPr>
            <p:nvPr/>
          </p:nvSpPr>
          <p:spPr bwMode="auto">
            <a:xfrm flipH="1">
              <a:off x="3027" y="3376"/>
              <a:ext cx="9" cy="0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105" name="Freeform 426"/>
            <p:cNvSpPr>
              <a:spLocks/>
            </p:cNvSpPr>
            <p:nvPr/>
          </p:nvSpPr>
          <p:spPr bwMode="auto">
            <a:xfrm>
              <a:off x="3160" y="3518"/>
              <a:ext cx="135" cy="26"/>
            </a:xfrm>
            <a:custGeom>
              <a:avLst/>
              <a:gdLst>
                <a:gd name="T0" fmla="*/ 134 w 135"/>
                <a:gd name="T1" fmla="*/ 2 h 26"/>
                <a:gd name="T2" fmla="*/ 134 w 135"/>
                <a:gd name="T3" fmla="*/ 8 h 26"/>
                <a:gd name="T4" fmla="*/ 132 w 135"/>
                <a:gd name="T5" fmla="*/ 8 h 26"/>
                <a:gd name="T6" fmla="*/ 132 w 135"/>
                <a:gd name="T7" fmla="*/ 10 h 26"/>
                <a:gd name="T8" fmla="*/ 130 w 135"/>
                <a:gd name="T9" fmla="*/ 12 h 26"/>
                <a:gd name="T10" fmla="*/ 126 w 135"/>
                <a:gd name="T11" fmla="*/ 12 h 26"/>
                <a:gd name="T12" fmla="*/ 126 w 135"/>
                <a:gd name="T13" fmla="*/ 14 h 26"/>
                <a:gd name="T14" fmla="*/ 125 w 135"/>
                <a:gd name="T15" fmla="*/ 14 h 26"/>
                <a:gd name="T16" fmla="*/ 125 w 135"/>
                <a:gd name="T17" fmla="*/ 16 h 26"/>
                <a:gd name="T18" fmla="*/ 119 w 135"/>
                <a:gd name="T19" fmla="*/ 16 h 26"/>
                <a:gd name="T20" fmla="*/ 119 w 135"/>
                <a:gd name="T21" fmla="*/ 17 h 26"/>
                <a:gd name="T22" fmla="*/ 117 w 135"/>
                <a:gd name="T23" fmla="*/ 17 h 26"/>
                <a:gd name="T24" fmla="*/ 115 w 135"/>
                <a:gd name="T25" fmla="*/ 19 h 26"/>
                <a:gd name="T26" fmla="*/ 113 w 135"/>
                <a:gd name="T27" fmla="*/ 19 h 26"/>
                <a:gd name="T28" fmla="*/ 113 w 135"/>
                <a:gd name="T29" fmla="*/ 21 h 26"/>
                <a:gd name="T30" fmla="*/ 105 w 135"/>
                <a:gd name="T31" fmla="*/ 21 h 26"/>
                <a:gd name="T32" fmla="*/ 105 w 135"/>
                <a:gd name="T33" fmla="*/ 23 h 26"/>
                <a:gd name="T34" fmla="*/ 84 w 135"/>
                <a:gd name="T35" fmla="*/ 23 h 26"/>
                <a:gd name="T36" fmla="*/ 84 w 135"/>
                <a:gd name="T37" fmla="*/ 25 h 26"/>
                <a:gd name="T38" fmla="*/ 52 w 135"/>
                <a:gd name="T39" fmla="*/ 25 h 26"/>
                <a:gd name="T40" fmla="*/ 50 w 135"/>
                <a:gd name="T41" fmla="*/ 23 h 26"/>
                <a:gd name="T42" fmla="*/ 25 w 135"/>
                <a:gd name="T43" fmla="*/ 23 h 26"/>
                <a:gd name="T44" fmla="*/ 25 w 135"/>
                <a:gd name="T45" fmla="*/ 21 h 26"/>
                <a:gd name="T46" fmla="*/ 19 w 135"/>
                <a:gd name="T47" fmla="*/ 21 h 26"/>
                <a:gd name="T48" fmla="*/ 19 w 135"/>
                <a:gd name="T49" fmla="*/ 19 h 26"/>
                <a:gd name="T50" fmla="*/ 15 w 135"/>
                <a:gd name="T51" fmla="*/ 19 h 26"/>
                <a:gd name="T52" fmla="*/ 15 w 135"/>
                <a:gd name="T53" fmla="*/ 17 h 26"/>
                <a:gd name="T54" fmla="*/ 11 w 135"/>
                <a:gd name="T55" fmla="*/ 17 h 26"/>
                <a:gd name="T56" fmla="*/ 11 w 135"/>
                <a:gd name="T57" fmla="*/ 16 h 26"/>
                <a:gd name="T58" fmla="*/ 10 w 135"/>
                <a:gd name="T59" fmla="*/ 16 h 26"/>
                <a:gd name="T60" fmla="*/ 4 w 135"/>
                <a:gd name="T61" fmla="*/ 10 h 26"/>
                <a:gd name="T62" fmla="*/ 4 w 135"/>
                <a:gd name="T63" fmla="*/ 8 h 26"/>
                <a:gd name="T64" fmla="*/ 2 w 135"/>
                <a:gd name="T65" fmla="*/ 8 h 26"/>
                <a:gd name="T66" fmla="*/ 2 w 135"/>
                <a:gd name="T67" fmla="*/ 2 h 26"/>
                <a:gd name="T68" fmla="*/ 0 w 135"/>
                <a:gd name="T69" fmla="*/ 2 h 26"/>
                <a:gd name="T70" fmla="*/ 0 w 135"/>
                <a:gd name="T71" fmla="*/ 0 h 2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35"/>
                <a:gd name="T109" fmla="*/ 0 h 26"/>
                <a:gd name="T110" fmla="*/ 135 w 135"/>
                <a:gd name="T111" fmla="*/ 26 h 2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35" h="26">
                  <a:moveTo>
                    <a:pt x="134" y="2"/>
                  </a:moveTo>
                  <a:lnTo>
                    <a:pt x="134" y="8"/>
                  </a:lnTo>
                  <a:lnTo>
                    <a:pt x="132" y="8"/>
                  </a:lnTo>
                  <a:lnTo>
                    <a:pt x="132" y="10"/>
                  </a:lnTo>
                  <a:lnTo>
                    <a:pt x="130" y="12"/>
                  </a:lnTo>
                  <a:lnTo>
                    <a:pt x="126" y="12"/>
                  </a:lnTo>
                  <a:lnTo>
                    <a:pt x="126" y="14"/>
                  </a:lnTo>
                  <a:lnTo>
                    <a:pt x="125" y="14"/>
                  </a:lnTo>
                  <a:lnTo>
                    <a:pt x="125" y="16"/>
                  </a:lnTo>
                  <a:lnTo>
                    <a:pt x="119" y="16"/>
                  </a:lnTo>
                  <a:lnTo>
                    <a:pt x="119" y="17"/>
                  </a:lnTo>
                  <a:lnTo>
                    <a:pt x="117" y="17"/>
                  </a:lnTo>
                  <a:lnTo>
                    <a:pt x="115" y="19"/>
                  </a:lnTo>
                  <a:lnTo>
                    <a:pt x="113" y="19"/>
                  </a:lnTo>
                  <a:lnTo>
                    <a:pt x="113" y="21"/>
                  </a:lnTo>
                  <a:lnTo>
                    <a:pt x="105" y="21"/>
                  </a:lnTo>
                  <a:lnTo>
                    <a:pt x="105" y="23"/>
                  </a:lnTo>
                  <a:lnTo>
                    <a:pt x="84" y="23"/>
                  </a:lnTo>
                  <a:lnTo>
                    <a:pt x="84" y="25"/>
                  </a:lnTo>
                  <a:lnTo>
                    <a:pt x="52" y="25"/>
                  </a:lnTo>
                  <a:lnTo>
                    <a:pt x="50" y="23"/>
                  </a:lnTo>
                  <a:lnTo>
                    <a:pt x="25" y="23"/>
                  </a:lnTo>
                  <a:lnTo>
                    <a:pt x="25" y="21"/>
                  </a:lnTo>
                  <a:lnTo>
                    <a:pt x="19" y="21"/>
                  </a:lnTo>
                  <a:lnTo>
                    <a:pt x="19" y="19"/>
                  </a:lnTo>
                  <a:lnTo>
                    <a:pt x="15" y="19"/>
                  </a:lnTo>
                  <a:lnTo>
                    <a:pt x="15" y="17"/>
                  </a:lnTo>
                  <a:lnTo>
                    <a:pt x="11" y="17"/>
                  </a:lnTo>
                  <a:lnTo>
                    <a:pt x="11" y="16"/>
                  </a:lnTo>
                  <a:lnTo>
                    <a:pt x="10" y="16"/>
                  </a:lnTo>
                  <a:lnTo>
                    <a:pt x="4" y="10"/>
                  </a:lnTo>
                  <a:lnTo>
                    <a:pt x="4" y="8"/>
                  </a:lnTo>
                  <a:lnTo>
                    <a:pt x="2" y="8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106" name="Freeform 427"/>
            <p:cNvSpPr>
              <a:spLocks/>
            </p:cNvSpPr>
            <p:nvPr/>
          </p:nvSpPr>
          <p:spPr bwMode="auto">
            <a:xfrm>
              <a:off x="3196" y="3265"/>
              <a:ext cx="44" cy="47"/>
            </a:xfrm>
            <a:custGeom>
              <a:avLst/>
              <a:gdLst>
                <a:gd name="T0" fmla="*/ 0 w 44"/>
                <a:gd name="T1" fmla="*/ 41 h 47"/>
                <a:gd name="T2" fmla="*/ 0 w 44"/>
                <a:gd name="T3" fmla="*/ 44 h 47"/>
                <a:gd name="T4" fmla="*/ 2 w 44"/>
                <a:gd name="T5" fmla="*/ 44 h 47"/>
                <a:gd name="T6" fmla="*/ 0 w 44"/>
                <a:gd name="T7" fmla="*/ 44 h 47"/>
                <a:gd name="T8" fmla="*/ 2 w 44"/>
                <a:gd name="T9" fmla="*/ 44 h 47"/>
                <a:gd name="T10" fmla="*/ 0 w 44"/>
                <a:gd name="T11" fmla="*/ 46 h 47"/>
                <a:gd name="T12" fmla="*/ 2 w 44"/>
                <a:gd name="T13" fmla="*/ 44 h 47"/>
                <a:gd name="T14" fmla="*/ 4 w 44"/>
                <a:gd name="T15" fmla="*/ 46 h 47"/>
                <a:gd name="T16" fmla="*/ 4 w 44"/>
                <a:gd name="T17" fmla="*/ 44 h 47"/>
                <a:gd name="T18" fmla="*/ 6 w 44"/>
                <a:gd name="T19" fmla="*/ 44 h 47"/>
                <a:gd name="T20" fmla="*/ 35 w 44"/>
                <a:gd name="T21" fmla="*/ 25 h 47"/>
                <a:gd name="T22" fmla="*/ 39 w 44"/>
                <a:gd name="T23" fmla="*/ 23 h 47"/>
                <a:gd name="T24" fmla="*/ 41 w 44"/>
                <a:gd name="T25" fmla="*/ 21 h 47"/>
                <a:gd name="T26" fmla="*/ 39 w 44"/>
                <a:gd name="T27" fmla="*/ 20 h 47"/>
                <a:gd name="T28" fmla="*/ 41 w 44"/>
                <a:gd name="T29" fmla="*/ 20 h 47"/>
                <a:gd name="T30" fmla="*/ 41 w 44"/>
                <a:gd name="T31" fmla="*/ 2 h 47"/>
                <a:gd name="T32" fmla="*/ 43 w 44"/>
                <a:gd name="T33" fmla="*/ 2 h 47"/>
                <a:gd name="T34" fmla="*/ 41 w 44"/>
                <a:gd name="T35" fmla="*/ 2 h 47"/>
                <a:gd name="T36" fmla="*/ 39 w 44"/>
                <a:gd name="T37" fmla="*/ 0 h 47"/>
                <a:gd name="T38" fmla="*/ 37 w 44"/>
                <a:gd name="T39" fmla="*/ 0 h 47"/>
                <a:gd name="T40" fmla="*/ 4 w 44"/>
                <a:gd name="T41" fmla="*/ 20 h 47"/>
                <a:gd name="T42" fmla="*/ 2 w 44"/>
                <a:gd name="T43" fmla="*/ 20 h 47"/>
                <a:gd name="T44" fmla="*/ 2 w 44"/>
                <a:gd name="T45" fmla="*/ 23 h 47"/>
                <a:gd name="T46" fmla="*/ 2 w 44"/>
                <a:gd name="T47" fmla="*/ 20 h 47"/>
                <a:gd name="T48" fmla="*/ 2 w 44"/>
                <a:gd name="T49" fmla="*/ 27 h 47"/>
                <a:gd name="T50" fmla="*/ 2 w 44"/>
                <a:gd name="T51" fmla="*/ 25 h 47"/>
                <a:gd name="T52" fmla="*/ 0 w 44"/>
                <a:gd name="T53" fmla="*/ 27 h 47"/>
                <a:gd name="T54" fmla="*/ 0 w 44"/>
                <a:gd name="T55" fmla="*/ 44 h 47"/>
                <a:gd name="T56" fmla="*/ 0 w 44"/>
                <a:gd name="T57" fmla="*/ 41 h 4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4"/>
                <a:gd name="T88" fmla="*/ 0 h 47"/>
                <a:gd name="T89" fmla="*/ 44 w 44"/>
                <a:gd name="T90" fmla="*/ 47 h 4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4" h="47">
                  <a:moveTo>
                    <a:pt x="0" y="41"/>
                  </a:moveTo>
                  <a:lnTo>
                    <a:pt x="0" y="44"/>
                  </a:lnTo>
                  <a:lnTo>
                    <a:pt x="2" y="44"/>
                  </a:lnTo>
                  <a:lnTo>
                    <a:pt x="0" y="44"/>
                  </a:lnTo>
                  <a:lnTo>
                    <a:pt x="2" y="44"/>
                  </a:lnTo>
                  <a:lnTo>
                    <a:pt x="0" y="46"/>
                  </a:lnTo>
                  <a:lnTo>
                    <a:pt x="2" y="44"/>
                  </a:lnTo>
                  <a:lnTo>
                    <a:pt x="4" y="46"/>
                  </a:lnTo>
                  <a:lnTo>
                    <a:pt x="4" y="44"/>
                  </a:lnTo>
                  <a:lnTo>
                    <a:pt x="6" y="44"/>
                  </a:lnTo>
                  <a:lnTo>
                    <a:pt x="35" y="25"/>
                  </a:lnTo>
                  <a:lnTo>
                    <a:pt x="39" y="23"/>
                  </a:lnTo>
                  <a:lnTo>
                    <a:pt x="41" y="21"/>
                  </a:lnTo>
                  <a:lnTo>
                    <a:pt x="39" y="20"/>
                  </a:lnTo>
                  <a:lnTo>
                    <a:pt x="41" y="20"/>
                  </a:lnTo>
                  <a:lnTo>
                    <a:pt x="41" y="2"/>
                  </a:lnTo>
                  <a:lnTo>
                    <a:pt x="43" y="2"/>
                  </a:lnTo>
                  <a:lnTo>
                    <a:pt x="41" y="2"/>
                  </a:lnTo>
                  <a:lnTo>
                    <a:pt x="39" y="0"/>
                  </a:lnTo>
                  <a:lnTo>
                    <a:pt x="37" y="0"/>
                  </a:lnTo>
                  <a:lnTo>
                    <a:pt x="4" y="20"/>
                  </a:lnTo>
                  <a:lnTo>
                    <a:pt x="2" y="20"/>
                  </a:lnTo>
                  <a:lnTo>
                    <a:pt x="2" y="23"/>
                  </a:lnTo>
                  <a:lnTo>
                    <a:pt x="2" y="20"/>
                  </a:lnTo>
                  <a:lnTo>
                    <a:pt x="2" y="27"/>
                  </a:lnTo>
                  <a:lnTo>
                    <a:pt x="2" y="25"/>
                  </a:lnTo>
                  <a:lnTo>
                    <a:pt x="0" y="27"/>
                  </a:lnTo>
                  <a:lnTo>
                    <a:pt x="0" y="44"/>
                  </a:lnTo>
                  <a:lnTo>
                    <a:pt x="0" y="41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107" name="Freeform 428"/>
            <p:cNvSpPr>
              <a:spLocks/>
            </p:cNvSpPr>
            <p:nvPr/>
          </p:nvSpPr>
          <p:spPr bwMode="auto">
            <a:xfrm>
              <a:off x="3200" y="3283"/>
              <a:ext cx="13" cy="26"/>
            </a:xfrm>
            <a:custGeom>
              <a:avLst/>
              <a:gdLst>
                <a:gd name="T0" fmla="*/ 10 w 13"/>
                <a:gd name="T1" fmla="*/ 3 h 26"/>
                <a:gd name="T2" fmla="*/ 8 w 13"/>
                <a:gd name="T3" fmla="*/ 2 h 26"/>
                <a:gd name="T4" fmla="*/ 8 w 13"/>
                <a:gd name="T5" fmla="*/ 0 h 26"/>
                <a:gd name="T6" fmla="*/ 0 w 13"/>
                <a:gd name="T7" fmla="*/ 5 h 26"/>
                <a:gd name="T8" fmla="*/ 0 w 13"/>
                <a:gd name="T9" fmla="*/ 3 h 26"/>
                <a:gd name="T10" fmla="*/ 2 w 13"/>
                <a:gd name="T11" fmla="*/ 5 h 26"/>
                <a:gd name="T12" fmla="*/ 0 w 13"/>
                <a:gd name="T13" fmla="*/ 7 h 26"/>
                <a:gd name="T14" fmla="*/ 2 w 13"/>
                <a:gd name="T15" fmla="*/ 9 h 26"/>
                <a:gd name="T16" fmla="*/ 0 w 13"/>
                <a:gd name="T17" fmla="*/ 9 h 26"/>
                <a:gd name="T18" fmla="*/ 0 w 13"/>
                <a:gd name="T19" fmla="*/ 7 h 26"/>
                <a:gd name="T20" fmla="*/ 0 w 13"/>
                <a:gd name="T21" fmla="*/ 23 h 26"/>
                <a:gd name="T22" fmla="*/ 2 w 13"/>
                <a:gd name="T23" fmla="*/ 25 h 26"/>
                <a:gd name="T24" fmla="*/ 2 w 13"/>
                <a:gd name="T25" fmla="*/ 23 h 26"/>
                <a:gd name="T26" fmla="*/ 4 w 13"/>
                <a:gd name="T27" fmla="*/ 23 h 26"/>
                <a:gd name="T28" fmla="*/ 8 w 13"/>
                <a:gd name="T29" fmla="*/ 19 h 26"/>
                <a:gd name="T30" fmla="*/ 12 w 13"/>
                <a:gd name="T31" fmla="*/ 19 h 26"/>
                <a:gd name="T32" fmla="*/ 10 w 13"/>
                <a:gd name="T33" fmla="*/ 17 h 26"/>
                <a:gd name="T34" fmla="*/ 12 w 13"/>
                <a:gd name="T35" fmla="*/ 17 h 26"/>
                <a:gd name="T36" fmla="*/ 10 w 13"/>
                <a:gd name="T37" fmla="*/ 17 h 26"/>
                <a:gd name="T38" fmla="*/ 12 w 13"/>
                <a:gd name="T39" fmla="*/ 13 h 26"/>
                <a:gd name="T40" fmla="*/ 12 w 13"/>
                <a:gd name="T41" fmla="*/ 9 h 26"/>
                <a:gd name="T42" fmla="*/ 4 w 13"/>
                <a:gd name="T43" fmla="*/ 9 h 26"/>
                <a:gd name="T44" fmla="*/ 6 w 13"/>
                <a:gd name="T45" fmla="*/ 11 h 26"/>
                <a:gd name="T46" fmla="*/ 4 w 13"/>
                <a:gd name="T47" fmla="*/ 15 h 26"/>
                <a:gd name="T48" fmla="*/ 8 w 13"/>
                <a:gd name="T49" fmla="*/ 13 h 26"/>
                <a:gd name="T50" fmla="*/ 8 w 13"/>
                <a:gd name="T51" fmla="*/ 15 h 26"/>
                <a:gd name="T52" fmla="*/ 6 w 13"/>
                <a:gd name="T53" fmla="*/ 19 h 26"/>
                <a:gd name="T54" fmla="*/ 8 w 13"/>
                <a:gd name="T55" fmla="*/ 17 h 26"/>
                <a:gd name="T56" fmla="*/ 8 w 13"/>
                <a:gd name="T57" fmla="*/ 19 h 26"/>
                <a:gd name="T58" fmla="*/ 4 w 13"/>
                <a:gd name="T59" fmla="*/ 19 h 26"/>
                <a:gd name="T60" fmla="*/ 4 w 13"/>
                <a:gd name="T61" fmla="*/ 5 h 26"/>
                <a:gd name="T62" fmla="*/ 4 w 13"/>
                <a:gd name="T63" fmla="*/ 9 h 26"/>
                <a:gd name="T64" fmla="*/ 4 w 13"/>
                <a:gd name="T65" fmla="*/ 5 h 26"/>
                <a:gd name="T66" fmla="*/ 6 w 13"/>
                <a:gd name="T67" fmla="*/ 7 h 26"/>
                <a:gd name="T68" fmla="*/ 12 w 13"/>
                <a:gd name="T69" fmla="*/ 5 h 26"/>
                <a:gd name="T70" fmla="*/ 10 w 13"/>
                <a:gd name="T71" fmla="*/ 3 h 2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3"/>
                <a:gd name="T109" fmla="*/ 0 h 26"/>
                <a:gd name="T110" fmla="*/ 13 w 13"/>
                <a:gd name="T111" fmla="*/ 26 h 2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3" h="26">
                  <a:moveTo>
                    <a:pt x="10" y="3"/>
                  </a:moveTo>
                  <a:lnTo>
                    <a:pt x="8" y="2"/>
                  </a:lnTo>
                  <a:lnTo>
                    <a:pt x="8" y="0"/>
                  </a:lnTo>
                  <a:lnTo>
                    <a:pt x="0" y="5"/>
                  </a:lnTo>
                  <a:lnTo>
                    <a:pt x="0" y="3"/>
                  </a:lnTo>
                  <a:lnTo>
                    <a:pt x="2" y="5"/>
                  </a:lnTo>
                  <a:lnTo>
                    <a:pt x="0" y="7"/>
                  </a:lnTo>
                  <a:lnTo>
                    <a:pt x="2" y="9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23"/>
                  </a:lnTo>
                  <a:lnTo>
                    <a:pt x="2" y="25"/>
                  </a:lnTo>
                  <a:lnTo>
                    <a:pt x="2" y="23"/>
                  </a:lnTo>
                  <a:lnTo>
                    <a:pt x="4" y="23"/>
                  </a:lnTo>
                  <a:lnTo>
                    <a:pt x="8" y="19"/>
                  </a:lnTo>
                  <a:lnTo>
                    <a:pt x="12" y="19"/>
                  </a:lnTo>
                  <a:lnTo>
                    <a:pt x="10" y="17"/>
                  </a:lnTo>
                  <a:lnTo>
                    <a:pt x="12" y="17"/>
                  </a:lnTo>
                  <a:lnTo>
                    <a:pt x="10" y="17"/>
                  </a:lnTo>
                  <a:lnTo>
                    <a:pt x="12" y="13"/>
                  </a:lnTo>
                  <a:lnTo>
                    <a:pt x="12" y="9"/>
                  </a:lnTo>
                  <a:lnTo>
                    <a:pt x="4" y="9"/>
                  </a:lnTo>
                  <a:lnTo>
                    <a:pt x="6" y="11"/>
                  </a:lnTo>
                  <a:lnTo>
                    <a:pt x="4" y="15"/>
                  </a:lnTo>
                  <a:lnTo>
                    <a:pt x="8" y="13"/>
                  </a:lnTo>
                  <a:lnTo>
                    <a:pt x="8" y="15"/>
                  </a:lnTo>
                  <a:lnTo>
                    <a:pt x="6" y="19"/>
                  </a:lnTo>
                  <a:lnTo>
                    <a:pt x="8" y="17"/>
                  </a:lnTo>
                  <a:lnTo>
                    <a:pt x="8" y="19"/>
                  </a:lnTo>
                  <a:lnTo>
                    <a:pt x="4" y="19"/>
                  </a:lnTo>
                  <a:lnTo>
                    <a:pt x="4" y="5"/>
                  </a:lnTo>
                  <a:lnTo>
                    <a:pt x="4" y="9"/>
                  </a:lnTo>
                  <a:lnTo>
                    <a:pt x="4" y="5"/>
                  </a:lnTo>
                  <a:lnTo>
                    <a:pt x="6" y="7"/>
                  </a:lnTo>
                  <a:lnTo>
                    <a:pt x="12" y="5"/>
                  </a:lnTo>
                  <a:lnTo>
                    <a:pt x="10" y="3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108" name="Freeform 429"/>
            <p:cNvSpPr>
              <a:spLocks/>
            </p:cNvSpPr>
            <p:nvPr/>
          </p:nvSpPr>
          <p:spPr bwMode="auto">
            <a:xfrm>
              <a:off x="3212" y="3275"/>
              <a:ext cx="14" cy="26"/>
            </a:xfrm>
            <a:custGeom>
              <a:avLst/>
              <a:gdLst>
                <a:gd name="T0" fmla="*/ 7 w 14"/>
                <a:gd name="T1" fmla="*/ 21 h 26"/>
                <a:gd name="T2" fmla="*/ 4 w 14"/>
                <a:gd name="T3" fmla="*/ 23 h 26"/>
                <a:gd name="T4" fmla="*/ 4 w 14"/>
                <a:gd name="T5" fmla="*/ 25 h 26"/>
                <a:gd name="T6" fmla="*/ 5 w 14"/>
                <a:gd name="T7" fmla="*/ 10 h 26"/>
                <a:gd name="T8" fmla="*/ 4 w 14"/>
                <a:gd name="T9" fmla="*/ 8 h 26"/>
                <a:gd name="T10" fmla="*/ 5 w 14"/>
                <a:gd name="T11" fmla="*/ 10 h 26"/>
                <a:gd name="T12" fmla="*/ 0 w 14"/>
                <a:gd name="T13" fmla="*/ 10 h 26"/>
                <a:gd name="T14" fmla="*/ 2 w 14"/>
                <a:gd name="T15" fmla="*/ 8 h 26"/>
                <a:gd name="T16" fmla="*/ 0 w 14"/>
                <a:gd name="T17" fmla="*/ 10 h 26"/>
                <a:gd name="T18" fmla="*/ 2 w 14"/>
                <a:gd name="T19" fmla="*/ 8 h 26"/>
                <a:gd name="T20" fmla="*/ 11 w 14"/>
                <a:gd name="T21" fmla="*/ 0 h 26"/>
                <a:gd name="T22" fmla="*/ 13 w 14"/>
                <a:gd name="T23" fmla="*/ 2 h 26"/>
                <a:gd name="T24" fmla="*/ 11 w 14"/>
                <a:gd name="T25" fmla="*/ 2 h 26"/>
                <a:gd name="T26" fmla="*/ 13 w 14"/>
                <a:gd name="T27" fmla="*/ 2 h 26"/>
                <a:gd name="T28" fmla="*/ 7 w 14"/>
                <a:gd name="T29" fmla="*/ 6 h 26"/>
                <a:gd name="T30" fmla="*/ 9 w 14"/>
                <a:gd name="T31" fmla="*/ 8 h 26"/>
                <a:gd name="T32" fmla="*/ 9 w 14"/>
                <a:gd name="T33" fmla="*/ 23 h 26"/>
                <a:gd name="T34" fmla="*/ 7 w 14"/>
                <a:gd name="T35" fmla="*/ 21 h 26"/>
                <a:gd name="T36" fmla="*/ 7 w 14"/>
                <a:gd name="T37" fmla="*/ 23 h 26"/>
                <a:gd name="T38" fmla="*/ 7 w 14"/>
                <a:gd name="T39" fmla="*/ 21 h 2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"/>
                <a:gd name="T61" fmla="*/ 0 h 26"/>
                <a:gd name="T62" fmla="*/ 14 w 14"/>
                <a:gd name="T63" fmla="*/ 26 h 2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" h="26">
                  <a:moveTo>
                    <a:pt x="7" y="21"/>
                  </a:moveTo>
                  <a:lnTo>
                    <a:pt x="4" y="23"/>
                  </a:lnTo>
                  <a:lnTo>
                    <a:pt x="4" y="25"/>
                  </a:lnTo>
                  <a:lnTo>
                    <a:pt x="5" y="10"/>
                  </a:lnTo>
                  <a:lnTo>
                    <a:pt x="4" y="8"/>
                  </a:lnTo>
                  <a:lnTo>
                    <a:pt x="5" y="10"/>
                  </a:lnTo>
                  <a:lnTo>
                    <a:pt x="0" y="10"/>
                  </a:lnTo>
                  <a:lnTo>
                    <a:pt x="2" y="8"/>
                  </a:lnTo>
                  <a:lnTo>
                    <a:pt x="0" y="10"/>
                  </a:lnTo>
                  <a:lnTo>
                    <a:pt x="2" y="8"/>
                  </a:lnTo>
                  <a:lnTo>
                    <a:pt x="11" y="0"/>
                  </a:lnTo>
                  <a:lnTo>
                    <a:pt x="13" y="2"/>
                  </a:lnTo>
                  <a:lnTo>
                    <a:pt x="11" y="2"/>
                  </a:lnTo>
                  <a:lnTo>
                    <a:pt x="13" y="2"/>
                  </a:lnTo>
                  <a:lnTo>
                    <a:pt x="7" y="6"/>
                  </a:lnTo>
                  <a:lnTo>
                    <a:pt x="9" y="8"/>
                  </a:lnTo>
                  <a:lnTo>
                    <a:pt x="9" y="23"/>
                  </a:lnTo>
                  <a:lnTo>
                    <a:pt x="7" y="21"/>
                  </a:lnTo>
                  <a:lnTo>
                    <a:pt x="7" y="23"/>
                  </a:lnTo>
                  <a:lnTo>
                    <a:pt x="7" y="21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109" name="Freeform 430"/>
            <p:cNvSpPr>
              <a:spLocks/>
            </p:cNvSpPr>
            <p:nvPr/>
          </p:nvSpPr>
          <p:spPr bwMode="auto">
            <a:xfrm>
              <a:off x="3225" y="3267"/>
              <a:ext cx="13" cy="26"/>
            </a:xfrm>
            <a:custGeom>
              <a:avLst/>
              <a:gdLst>
                <a:gd name="T0" fmla="*/ 8 w 13"/>
                <a:gd name="T1" fmla="*/ 21 h 26"/>
                <a:gd name="T2" fmla="*/ 10 w 13"/>
                <a:gd name="T3" fmla="*/ 21 h 26"/>
                <a:gd name="T4" fmla="*/ 8 w 13"/>
                <a:gd name="T5" fmla="*/ 19 h 26"/>
                <a:gd name="T6" fmla="*/ 10 w 13"/>
                <a:gd name="T7" fmla="*/ 18 h 26"/>
                <a:gd name="T8" fmla="*/ 2 w 13"/>
                <a:gd name="T9" fmla="*/ 21 h 26"/>
                <a:gd name="T10" fmla="*/ 0 w 13"/>
                <a:gd name="T11" fmla="*/ 21 h 26"/>
                <a:gd name="T12" fmla="*/ 2 w 13"/>
                <a:gd name="T13" fmla="*/ 21 h 26"/>
                <a:gd name="T14" fmla="*/ 2 w 13"/>
                <a:gd name="T15" fmla="*/ 18 h 26"/>
                <a:gd name="T16" fmla="*/ 10 w 13"/>
                <a:gd name="T17" fmla="*/ 12 h 26"/>
                <a:gd name="T18" fmla="*/ 12 w 13"/>
                <a:gd name="T19" fmla="*/ 10 h 26"/>
                <a:gd name="T20" fmla="*/ 10 w 13"/>
                <a:gd name="T21" fmla="*/ 10 h 26"/>
                <a:gd name="T22" fmla="*/ 2 w 13"/>
                <a:gd name="T23" fmla="*/ 14 h 26"/>
                <a:gd name="T24" fmla="*/ 2 w 13"/>
                <a:gd name="T25" fmla="*/ 6 h 26"/>
                <a:gd name="T26" fmla="*/ 10 w 13"/>
                <a:gd name="T27" fmla="*/ 4 h 26"/>
                <a:gd name="T28" fmla="*/ 10 w 13"/>
                <a:gd name="T29" fmla="*/ 0 h 26"/>
                <a:gd name="T30" fmla="*/ 8 w 13"/>
                <a:gd name="T31" fmla="*/ 2 h 26"/>
                <a:gd name="T32" fmla="*/ 10 w 13"/>
                <a:gd name="T33" fmla="*/ 0 h 26"/>
                <a:gd name="T34" fmla="*/ 0 w 13"/>
                <a:gd name="T35" fmla="*/ 10 h 26"/>
                <a:gd name="T36" fmla="*/ 0 w 13"/>
                <a:gd name="T37" fmla="*/ 23 h 26"/>
                <a:gd name="T38" fmla="*/ 2 w 13"/>
                <a:gd name="T39" fmla="*/ 23 h 26"/>
                <a:gd name="T40" fmla="*/ 0 w 13"/>
                <a:gd name="T41" fmla="*/ 25 h 26"/>
                <a:gd name="T42" fmla="*/ 2 w 13"/>
                <a:gd name="T43" fmla="*/ 25 h 26"/>
                <a:gd name="T44" fmla="*/ 8 w 13"/>
                <a:gd name="T45" fmla="*/ 21 h 26"/>
                <a:gd name="T46" fmla="*/ 2 w 13"/>
                <a:gd name="T47" fmla="*/ 25 h 26"/>
                <a:gd name="T48" fmla="*/ 8 w 13"/>
                <a:gd name="T49" fmla="*/ 21 h 2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3"/>
                <a:gd name="T76" fmla="*/ 0 h 26"/>
                <a:gd name="T77" fmla="*/ 13 w 13"/>
                <a:gd name="T78" fmla="*/ 26 h 2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3" h="26">
                  <a:moveTo>
                    <a:pt x="8" y="21"/>
                  </a:moveTo>
                  <a:lnTo>
                    <a:pt x="10" y="21"/>
                  </a:lnTo>
                  <a:lnTo>
                    <a:pt x="8" y="19"/>
                  </a:lnTo>
                  <a:lnTo>
                    <a:pt x="10" y="18"/>
                  </a:lnTo>
                  <a:lnTo>
                    <a:pt x="2" y="21"/>
                  </a:lnTo>
                  <a:lnTo>
                    <a:pt x="0" y="21"/>
                  </a:lnTo>
                  <a:lnTo>
                    <a:pt x="2" y="21"/>
                  </a:lnTo>
                  <a:lnTo>
                    <a:pt x="2" y="18"/>
                  </a:lnTo>
                  <a:lnTo>
                    <a:pt x="10" y="12"/>
                  </a:lnTo>
                  <a:lnTo>
                    <a:pt x="12" y="10"/>
                  </a:lnTo>
                  <a:lnTo>
                    <a:pt x="10" y="10"/>
                  </a:lnTo>
                  <a:lnTo>
                    <a:pt x="2" y="14"/>
                  </a:lnTo>
                  <a:lnTo>
                    <a:pt x="2" y="6"/>
                  </a:lnTo>
                  <a:lnTo>
                    <a:pt x="10" y="4"/>
                  </a:lnTo>
                  <a:lnTo>
                    <a:pt x="10" y="0"/>
                  </a:lnTo>
                  <a:lnTo>
                    <a:pt x="8" y="2"/>
                  </a:lnTo>
                  <a:lnTo>
                    <a:pt x="10" y="0"/>
                  </a:lnTo>
                  <a:lnTo>
                    <a:pt x="0" y="10"/>
                  </a:lnTo>
                  <a:lnTo>
                    <a:pt x="0" y="23"/>
                  </a:lnTo>
                  <a:lnTo>
                    <a:pt x="2" y="23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8" y="21"/>
                  </a:lnTo>
                  <a:lnTo>
                    <a:pt x="2" y="25"/>
                  </a:lnTo>
                  <a:lnTo>
                    <a:pt x="8" y="21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110" name="Line 431"/>
            <p:cNvSpPr>
              <a:spLocks noChangeShapeType="1"/>
            </p:cNvSpPr>
            <p:nvPr/>
          </p:nvSpPr>
          <p:spPr bwMode="auto">
            <a:xfrm flipH="1">
              <a:off x="3123" y="3472"/>
              <a:ext cx="9" cy="0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10" name="Group 432"/>
          <p:cNvGrpSpPr>
            <a:grpSpLocks/>
          </p:cNvGrpSpPr>
          <p:nvPr/>
        </p:nvGrpSpPr>
        <p:grpSpPr bwMode="auto">
          <a:xfrm>
            <a:off x="6254751" y="2878138"/>
            <a:ext cx="444500" cy="388937"/>
            <a:chOff x="2972" y="3246"/>
            <a:chExt cx="323" cy="298"/>
          </a:xfrm>
        </p:grpSpPr>
        <p:sp>
          <p:nvSpPr>
            <p:cNvPr id="23049" name="Line 433"/>
            <p:cNvSpPr>
              <a:spLocks noChangeShapeType="1"/>
            </p:cNvSpPr>
            <p:nvPr/>
          </p:nvSpPr>
          <p:spPr bwMode="auto">
            <a:xfrm>
              <a:off x="3031" y="3389"/>
              <a:ext cx="131" cy="68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050" name="Oval 434"/>
            <p:cNvSpPr>
              <a:spLocks noChangeArrowheads="1"/>
            </p:cNvSpPr>
            <p:nvPr/>
          </p:nvSpPr>
          <p:spPr bwMode="auto">
            <a:xfrm>
              <a:off x="3166" y="3501"/>
              <a:ext cx="118" cy="28"/>
            </a:xfrm>
            <a:prstGeom prst="ellipse">
              <a:avLst/>
            </a:prstGeom>
            <a:noFill/>
            <a:ln w="12700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1" dirty="0"/>
            </a:p>
          </p:txBody>
        </p:sp>
        <p:sp>
          <p:nvSpPr>
            <p:cNvPr id="23051" name="Freeform 435"/>
            <p:cNvSpPr>
              <a:spLocks/>
            </p:cNvSpPr>
            <p:nvPr/>
          </p:nvSpPr>
          <p:spPr bwMode="auto">
            <a:xfrm>
              <a:off x="3148" y="3246"/>
              <a:ext cx="109" cy="216"/>
            </a:xfrm>
            <a:custGeom>
              <a:avLst/>
              <a:gdLst>
                <a:gd name="T0" fmla="*/ 71 w 109"/>
                <a:gd name="T1" fmla="*/ 2 h 216"/>
                <a:gd name="T2" fmla="*/ 56 w 109"/>
                <a:gd name="T3" fmla="*/ 8 h 216"/>
                <a:gd name="T4" fmla="*/ 50 w 109"/>
                <a:gd name="T5" fmla="*/ 14 h 216"/>
                <a:gd name="T6" fmla="*/ 43 w 109"/>
                <a:gd name="T7" fmla="*/ 19 h 216"/>
                <a:gd name="T8" fmla="*/ 37 w 109"/>
                <a:gd name="T9" fmla="*/ 31 h 216"/>
                <a:gd name="T10" fmla="*/ 29 w 109"/>
                <a:gd name="T11" fmla="*/ 42 h 216"/>
                <a:gd name="T12" fmla="*/ 25 w 109"/>
                <a:gd name="T13" fmla="*/ 50 h 216"/>
                <a:gd name="T14" fmla="*/ 22 w 109"/>
                <a:gd name="T15" fmla="*/ 58 h 216"/>
                <a:gd name="T16" fmla="*/ 18 w 109"/>
                <a:gd name="T17" fmla="*/ 67 h 216"/>
                <a:gd name="T18" fmla="*/ 14 w 109"/>
                <a:gd name="T19" fmla="*/ 75 h 216"/>
                <a:gd name="T20" fmla="*/ 12 w 109"/>
                <a:gd name="T21" fmla="*/ 86 h 216"/>
                <a:gd name="T22" fmla="*/ 8 w 109"/>
                <a:gd name="T23" fmla="*/ 100 h 216"/>
                <a:gd name="T24" fmla="*/ 4 w 109"/>
                <a:gd name="T25" fmla="*/ 107 h 216"/>
                <a:gd name="T26" fmla="*/ 2 w 109"/>
                <a:gd name="T27" fmla="*/ 132 h 216"/>
                <a:gd name="T28" fmla="*/ 2 w 109"/>
                <a:gd name="T29" fmla="*/ 175 h 216"/>
                <a:gd name="T30" fmla="*/ 4 w 109"/>
                <a:gd name="T31" fmla="*/ 192 h 216"/>
                <a:gd name="T32" fmla="*/ 8 w 109"/>
                <a:gd name="T33" fmla="*/ 196 h 216"/>
                <a:gd name="T34" fmla="*/ 10 w 109"/>
                <a:gd name="T35" fmla="*/ 203 h 216"/>
                <a:gd name="T36" fmla="*/ 14 w 109"/>
                <a:gd name="T37" fmla="*/ 207 h 216"/>
                <a:gd name="T38" fmla="*/ 22 w 109"/>
                <a:gd name="T39" fmla="*/ 211 h 216"/>
                <a:gd name="T40" fmla="*/ 25 w 109"/>
                <a:gd name="T41" fmla="*/ 215 h 216"/>
                <a:gd name="T42" fmla="*/ 39 w 109"/>
                <a:gd name="T43" fmla="*/ 213 h 216"/>
                <a:gd name="T44" fmla="*/ 46 w 109"/>
                <a:gd name="T45" fmla="*/ 209 h 216"/>
                <a:gd name="T46" fmla="*/ 52 w 109"/>
                <a:gd name="T47" fmla="*/ 203 h 216"/>
                <a:gd name="T48" fmla="*/ 64 w 109"/>
                <a:gd name="T49" fmla="*/ 196 h 216"/>
                <a:gd name="T50" fmla="*/ 71 w 109"/>
                <a:gd name="T51" fmla="*/ 182 h 216"/>
                <a:gd name="T52" fmla="*/ 79 w 109"/>
                <a:gd name="T53" fmla="*/ 173 h 216"/>
                <a:gd name="T54" fmla="*/ 81 w 109"/>
                <a:gd name="T55" fmla="*/ 163 h 216"/>
                <a:gd name="T56" fmla="*/ 89 w 109"/>
                <a:gd name="T57" fmla="*/ 153 h 216"/>
                <a:gd name="T58" fmla="*/ 92 w 109"/>
                <a:gd name="T59" fmla="*/ 144 h 216"/>
                <a:gd name="T60" fmla="*/ 94 w 109"/>
                <a:gd name="T61" fmla="*/ 129 h 216"/>
                <a:gd name="T62" fmla="*/ 98 w 109"/>
                <a:gd name="T63" fmla="*/ 123 h 216"/>
                <a:gd name="T64" fmla="*/ 100 w 109"/>
                <a:gd name="T65" fmla="*/ 107 h 216"/>
                <a:gd name="T66" fmla="*/ 104 w 109"/>
                <a:gd name="T67" fmla="*/ 100 h 216"/>
                <a:gd name="T68" fmla="*/ 106 w 109"/>
                <a:gd name="T69" fmla="*/ 83 h 216"/>
                <a:gd name="T70" fmla="*/ 106 w 109"/>
                <a:gd name="T71" fmla="*/ 40 h 216"/>
                <a:gd name="T72" fmla="*/ 104 w 109"/>
                <a:gd name="T73" fmla="*/ 27 h 216"/>
                <a:gd name="T74" fmla="*/ 100 w 109"/>
                <a:gd name="T75" fmla="*/ 21 h 216"/>
                <a:gd name="T76" fmla="*/ 96 w 109"/>
                <a:gd name="T77" fmla="*/ 14 h 216"/>
                <a:gd name="T78" fmla="*/ 94 w 109"/>
                <a:gd name="T79" fmla="*/ 8 h 216"/>
                <a:gd name="T80" fmla="*/ 91 w 109"/>
                <a:gd name="T81" fmla="*/ 6 h 216"/>
                <a:gd name="T82" fmla="*/ 89 w 109"/>
                <a:gd name="T83" fmla="*/ 2 h 21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09"/>
                <a:gd name="T127" fmla="*/ 0 h 216"/>
                <a:gd name="T128" fmla="*/ 109 w 109"/>
                <a:gd name="T129" fmla="*/ 216 h 21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09" h="216">
                  <a:moveTo>
                    <a:pt x="81" y="0"/>
                  </a:moveTo>
                  <a:lnTo>
                    <a:pt x="71" y="0"/>
                  </a:lnTo>
                  <a:lnTo>
                    <a:pt x="71" y="2"/>
                  </a:lnTo>
                  <a:lnTo>
                    <a:pt x="64" y="2"/>
                  </a:lnTo>
                  <a:lnTo>
                    <a:pt x="58" y="8"/>
                  </a:lnTo>
                  <a:lnTo>
                    <a:pt x="56" y="8"/>
                  </a:lnTo>
                  <a:lnTo>
                    <a:pt x="54" y="10"/>
                  </a:lnTo>
                  <a:lnTo>
                    <a:pt x="52" y="10"/>
                  </a:lnTo>
                  <a:lnTo>
                    <a:pt x="50" y="14"/>
                  </a:lnTo>
                  <a:lnTo>
                    <a:pt x="48" y="17"/>
                  </a:lnTo>
                  <a:lnTo>
                    <a:pt x="46" y="17"/>
                  </a:lnTo>
                  <a:lnTo>
                    <a:pt x="43" y="19"/>
                  </a:lnTo>
                  <a:lnTo>
                    <a:pt x="43" y="21"/>
                  </a:lnTo>
                  <a:lnTo>
                    <a:pt x="37" y="29"/>
                  </a:lnTo>
                  <a:lnTo>
                    <a:pt x="37" y="31"/>
                  </a:lnTo>
                  <a:lnTo>
                    <a:pt x="31" y="37"/>
                  </a:lnTo>
                  <a:lnTo>
                    <a:pt x="31" y="40"/>
                  </a:lnTo>
                  <a:lnTo>
                    <a:pt x="29" y="42"/>
                  </a:lnTo>
                  <a:lnTo>
                    <a:pt x="27" y="42"/>
                  </a:lnTo>
                  <a:lnTo>
                    <a:pt x="27" y="46"/>
                  </a:lnTo>
                  <a:lnTo>
                    <a:pt x="25" y="50"/>
                  </a:lnTo>
                  <a:lnTo>
                    <a:pt x="25" y="52"/>
                  </a:lnTo>
                  <a:lnTo>
                    <a:pt x="23" y="56"/>
                  </a:lnTo>
                  <a:lnTo>
                    <a:pt x="22" y="58"/>
                  </a:lnTo>
                  <a:lnTo>
                    <a:pt x="22" y="62"/>
                  </a:lnTo>
                  <a:lnTo>
                    <a:pt x="20" y="63"/>
                  </a:lnTo>
                  <a:lnTo>
                    <a:pt x="18" y="67"/>
                  </a:lnTo>
                  <a:lnTo>
                    <a:pt x="16" y="69"/>
                  </a:lnTo>
                  <a:lnTo>
                    <a:pt x="16" y="73"/>
                  </a:lnTo>
                  <a:lnTo>
                    <a:pt x="14" y="75"/>
                  </a:lnTo>
                  <a:lnTo>
                    <a:pt x="14" y="79"/>
                  </a:lnTo>
                  <a:lnTo>
                    <a:pt x="12" y="79"/>
                  </a:lnTo>
                  <a:lnTo>
                    <a:pt x="12" y="86"/>
                  </a:lnTo>
                  <a:lnTo>
                    <a:pt x="10" y="86"/>
                  </a:lnTo>
                  <a:lnTo>
                    <a:pt x="10" y="96"/>
                  </a:lnTo>
                  <a:lnTo>
                    <a:pt x="8" y="100"/>
                  </a:lnTo>
                  <a:lnTo>
                    <a:pt x="6" y="102"/>
                  </a:lnTo>
                  <a:lnTo>
                    <a:pt x="6" y="107"/>
                  </a:lnTo>
                  <a:lnTo>
                    <a:pt x="4" y="107"/>
                  </a:lnTo>
                  <a:lnTo>
                    <a:pt x="4" y="117"/>
                  </a:lnTo>
                  <a:lnTo>
                    <a:pt x="2" y="119"/>
                  </a:lnTo>
                  <a:lnTo>
                    <a:pt x="2" y="132"/>
                  </a:lnTo>
                  <a:lnTo>
                    <a:pt x="0" y="136"/>
                  </a:lnTo>
                  <a:lnTo>
                    <a:pt x="0" y="173"/>
                  </a:lnTo>
                  <a:lnTo>
                    <a:pt x="2" y="175"/>
                  </a:lnTo>
                  <a:lnTo>
                    <a:pt x="2" y="182"/>
                  </a:lnTo>
                  <a:lnTo>
                    <a:pt x="4" y="186"/>
                  </a:lnTo>
                  <a:lnTo>
                    <a:pt x="4" y="192"/>
                  </a:lnTo>
                  <a:lnTo>
                    <a:pt x="6" y="192"/>
                  </a:lnTo>
                  <a:lnTo>
                    <a:pt x="6" y="194"/>
                  </a:lnTo>
                  <a:lnTo>
                    <a:pt x="8" y="196"/>
                  </a:lnTo>
                  <a:lnTo>
                    <a:pt x="8" y="198"/>
                  </a:lnTo>
                  <a:lnTo>
                    <a:pt x="10" y="199"/>
                  </a:lnTo>
                  <a:lnTo>
                    <a:pt x="10" y="203"/>
                  </a:lnTo>
                  <a:lnTo>
                    <a:pt x="12" y="203"/>
                  </a:lnTo>
                  <a:lnTo>
                    <a:pt x="14" y="205"/>
                  </a:lnTo>
                  <a:lnTo>
                    <a:pt x="14" y="207"/>
                  </a:lnTo>
                  <a:lnTo>
                    <a:pt x="16" y="209"/>
                  </a:lnTo>
                  <a:lnTo>
                    <a:pt x="16" y="211"/>
                  </a:lnTo>
                  <a:lnTo>
                    <a:pt x="22" y="211"/>
                  </a:lnTo>
                  <a:lnTo>
                    <a:pt x="22" y="213"/>
                  </a:lnTo>
                  <a:lnTo>
                    <a:pt x="25" y="213"/>
                  </a:lnTo>
                  <a:lnTo>
                    <a:pt x="25" y="215"/>
                  </a:lnTo>
                  <a:lnTo>
                    <a:pt x="37" y="215"/>
                  </a:lnTo>
                  <a:lnTo>
                    <a:pt x="37" y="213"/>
                  </a:lnTo>
                  <a:lnTo>
                    <a:pt x="39" y="213"/>
                  </a:lnTo>
                  <a:lnTo>
                    <a:pt x="41" y="211"/>
                  </a:lnTo>
                  <a:lnTo>
                    <a:pt x="43" y="211"/>
                  </a:lnTo>
                  <a:lnTo>
                    <a:pt x="46" y="209"/>
                  </a:lnTo>
                  <a:lnTo>
                    <a:pt x="48" y="209"/>
                  </a:lnTo>
                  <a:lnTo>
                    <a:pt x="50" y="207"/>
                  </a:lnTo>
                  <a:lnTo>
                    <a:pt x="52" y="203"/>
                  </a:lnTo>
                  <a:lnTo>
                    <a:pt x="54" y="203"/>
                  </a:lnTo>
                  <a:lnTo>
                    <a:pt x="60" y="198"/>
                  </a:lnTo>
                  <a:lnTo>
                    <a:pt x="64" y="196"/>
                  </a:lnTo>
                  <a:lnTo>
                    <a:pt x="64" y="192"/>
                  </a:lnTo>
                  <a:lnTo>
                    <a:pt x="71" y="186"/>
                  </a:lnTo>
                  <a:lnTo>
                    <a:pt x="71" y="182"/>
                  </a:lnTo>
                  <a:lnTo>
                    <a:pt x="75" y="178"/>
                  </a:lnTo>
                  <a:lnTo>
                    <a:pt x="75" y="176"/>
                  </a:lnTo>
                  <a:lnTo>
                    <a:pt x="79" y="173"/>
                  </a:lnTo>
                  <a:lnTo>
                    <a:pt x="79" y="167"/>
                  </a:lnTo>
                  <a:lnTo>
                    <a:pt x="81" y="165"/>
                  </a:lnTo>
                  <a:lnTo>
                    <a:pt x="81" y="163"/>
                  </a:lnTo>
                  <a:lnTo>
                    <a:pt x="83" y="163"/>
                  </a:lnTo>
                  <a:lnTo>
                    <a:pt x="83" y="159"/>
                  </a:lnTo>
                  <a:lnTo>
                    <a:pt x="89" y="153"/>
                  </a:lnTo>
                  <a:lnTo>
                    <a:pt x="89" y="146"/>
                  </a:lnTo>
                  <a:lnTo>
                    <a:pt x="91" y="146"/>
                  </a:lnTo>
                  <a:lnTo>
                    <a:pt x="92" y="144"/>
                  </a:lnTo>
                  <a:lnTo>
                    <a:pt x="92" y="138"/>
                  </a:lnTo>
                  <a:lnTo>
                    <a:pt x="94" y="136"/>
                  </a:lnTo>
                  <a:lnTo>
                    <a:pt x="94" y="129"/>
                  </a:lnTo>
                  <a:lnTo>
                    <a:pt x="96" y="127"/>
                  </a:lnTo>
                  <a:lnTo>
                    <a:pt x="96" y="125"/>
                  </a:lnTo>
                  <a:lnTo>
                    <a:pt x="98" y="123"/>
                  </a:lnTo>
                  <a:lnTo>
                    <a:pt x="98" y="121"/>
                  </a:lnTo>
                  <a:lnTo>
                    <a:pt x="100" y="119"/>
                  </a:lnTo>
                  <a:lnTo>
                    <a:pt x="100" y="107"/>
                  </a:lnTo>
                  <a:lnTo>
                    <a:pt x="102" y="107"/>
                  </a:lnTo>
                  <a:lnTo>
                    <a:pt x="102" y="102"/>
                  </a:lnTo>
                  <a:lnTo>
                    <a:pt x="104" y="100"/>
                  </a:lnTo>
                  <a:lnTo>
                    <a:pt x="104" y="90"/>
                  </a:lnTo>
                  <a:lnTo>
                    <a:pt x="106" y="88"/>
                  </a:lnTo>
                  <a:lnTo>
                    <a:pt x="106" y="83"/>
                  </a:lnTo>
                  <a:lnTo>
                    <a:pt x="108" y="79"/>
                  </a:lnTo>
                  <a:lnTo>
                    <a:pt x="108" y="42"/>
                  </a:lnTo>
                  <a:lnTo>
                    <a:pt x="106" y="40"/>
                  </a:lnTo>
                  <a:lnTo>
                    <a:pt x="106" y="37"/>
                  </a:lnTo>
                  <a:lnTo>
                    <a:pt x="104" y="35"/>
                  </a:lnTo>
                  <a:lnTo>
                    <a:pt x="104" y="27"/>
                  </a:lnTo>
                  <a:lnTo>
                    <a:pt x="102" y="27"/>
                  </a:lnTo>
                  <a:lnTo>
                    <a:pt x="102" y="23"/>
                  </a:lnTo>
                  <a:lnTo>
                    <a:pt x="100" y="21"/>
                  </a:lnTo>
                  <a:lnTo>
                    <a:pt x="100" y="17"/>
                  </a:lnTo>
                  <a:lnTo>
                    <a:pt x="98" y="14"/>
                  </a:lnTo>
                  <a:lnTo>
                    <a:pt x="96" y="14"/>
                  </a:lnTo>
                  <a:lnTo>
                    <a:pt x="96" y="12"/>
                  </a:lnTo>
                  <a:lnTo>
                    <a:pt x="94" y="10"/>
                  </a:lnTo>
                  <a:lnTo>
                    <a:pt x="94" y="8"/>
                  </a:lnTo>
                  <a:lnTo>
                    <a:pt x="92" y="8"/>
                  </a:lnTo>
                  <a:lnTo>
                    <a:pt x="92" y="6"/>
                  </a:lnTo>
                  <a:lnTo>
                    <a:pt x="91" y="6"/>
                  </a:lnTo>
                  <a:lnTo>
                    <a:pt x="91" y="4"/>
                  </a:lnTo>
                  <a:lnTo>
                    <a:pt x="89" y="4"/>
                  </a:lnTo>
                  <a:lnTo>
                    <a:pt x="89" y="2"/>
                  </a:lnTo>
                  <a:lnTo>
                    <a:pt x="83" y="2"/>
                  </a:lnTo>
                  <a:lnTo>
                    <a:pt x="81" y="0"/>
                  </a:lnTo>
                </a:path>
              </a:pathLst>
            </a:custGeom>
            <a:noFill/>
            <a:ln w="12700" cap="rnd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052" name="Freeform 436"/>
            <p:cNvSpPr>
              <a:spLocks/>
            </p:cNvSpPr>
            <p:nvPr/>
          </p:nvSpPr>
          <p:spPr bwMode="auto">
            <a:xfrm>
              <a:off x="3026" y="3375"/>
              <a:ext cx="146" cy="89"/>
            </a:xfrm>
            <a:custGeom>
              <a:avLst/>
              <a:gdLst>
                <a:gd name="T0" fmla="*/ 145 w 146"/>
                <a:gd name="T1" fmla="*/ 82 h 89"/>
                <a:gd name="T2" fmla="*/ 4 w 146"/>
                <a:gd name="T3" fmla="*/ 0 h 89"/>
                <a:gd name="T4" fmla="*/ 0 w 146"/>
                <a:gd name="T5" fmla="*/ 5 h 89"/>
                <a:gd name="T6" fmla="*/ 142 w 146"/>
                <a:gd name="T7" fmla="*/ 88 h 89"/>
                <a:gd name="T8" fmla="*/ 145 w 146"/>
                <a:gd name="T9" fmla="*/ 82 h 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6"/>
                <a:gd name="T16" fmla="*/ 0 h 89"/>
                <a:gd name="T17" fmla="*/ 146 w 146"/>
                <a:gd name="T18" fmla="*/ 89 h 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6" h="89">
                  <a:moveTo>
                    <a:pt x="145" y="82"/>
                  </a:moveTo>
                  <a:lnTo>
                    <a:pt x="4" y="0"/>
                  </a:lnTo>
                  <a:lnTo>
                    <a:pt x="0" y="5"/>
                  </a:lnTo>
                  <a:lnTo>
                    <a:pt x="142" y="88"/>
                  </a:lnTo>
                  <a:lnTo>
                    <a:pt x="145" y="82"/>
                  </a:lnTo>
                </a:path>
              </a:pathLst>
            </a:custGeom>
            <a:noFill/>
            <a:ln w="12700" cap="rnd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053" name="Freeform 437"/>
            <p:cNvSpPr>
              <a:spLocks/>
            </p:cNvSpPr>
            <p:nvPr/>
          </p:nvSpPr>
          <p:spPr bwMode="auto">
            <a:xfrm>
              <a:off x="3171" y="3248"/>
              <a:ext cx="95" cy="220"/>
            </a:xfrm>
            <a:custGeom>
              <a:avLst/>
              <a:gdLst>
                <a:gd name="T0" fmla="*/ 73 w 95"/>
                <a:gd name="T1" fmla="*/ 0 h 220"/>
                <a:gd name="T2" fmla="*/ 77 w 95"/>
                <a:gd name="T3" fmla="*/ 2 h 220"/>
                <a:gd name="T4" fmla="*/ 81 w 95"/>
                <a:gd name="T5" fmla="*/ 8 h 220"/>
                <a:gd name="T6" fmla="*/ 83 w 95"/>
                <a:gd name="T7" fmla="*/ 10 h 220"/>
                <a:gd name="T8" fmla="*/ 85 w 95"/>
                <a:gd name="T9" fmla="*/ 14 h 220"/>
                <a:gd name="T10" fmla="*/ 87 w 95"/>
                <a:gd name="T11" fmla="*/ 19 h 220"/>
                <a:gd name="T12" fmla="*/ 89 w 95"/>
                <a:gd name="T13" fmla="*/ 23 h 220"/>
                <a:gd name="T14" fmla="*/ 91 w 95"/>
                <a:gd name="T15" fmla="*/ 29 h 220"/>
                <a:gd name="T16" fmla="*/ 92 w 95"/>
                <a:gd name="T17" fmla="*/ 35 h 220"/>
                <a:gd name="T18" fmla="*/ 94 w 95"/>
                <a:gd name="T19" fmla="*/ 50 h 220"/>
                <a:gd name="T20" fmla="*/ 92 w 95"/>
                <a:gd name="T21" fmla="*/ 83 h 220"/>
                <a:gd name="T22" fmla="*/ 91 w 95"/>
                <a:gd name="T23" fmla="*/ 98 h 220"/>
                <a:gd name="T24" fmla="*/ 89 w 95"/>
                <a:gd name="T25" fmla="*/ 107 h 220"/>
                <a:gd name="T26" fmla="*/ 87 w 95"/>
                <a:gd name="T27" fmla="*/ 113 h 220"/>
                <a:gd name="T28" fmla="*/ 85 w 95"/>
                <a:gd name="T29" fmla="*/ 119 h 220"/>
                <a:gd name="T30" fmla="*/ 83 w 95"/>
                <a:gd name="T31" fmla="*/ 128 h 220"/>
                <a:gd name="T32" fmla="*/ 81 w 95"/>
                <a:gd name="T33" fmla="*/ 134 h 220"/>
                <a:gd name="T34" fmla="*/ 79 w 95"/>
                <a:gd name="T35" fmla="*/ 140 h 220"/>
                <a:gd name="T36" fmla="*/ 77 w 95"/>
                <a:gd name="T37" fmla="*/ 148 h 220"/>
                <a:gd name="T38" fmla="*/ 75 w 95"/>
                <a:gd name="T39" fmla="*/ 153 h 220"/>
                <a:gd name="T40" fmla="*/ 73 w 95"/>
                <a:gd name="T41" fmla="*/ 161 h 220"/>
                <a:gd name="T42" fmla="*/ 69 w 95"/>
                <a:gd name="T43" fmla="*/ 169 h 220"/>
                <a:gd name="T44" fmla="*/ 66 w 95"/>
                <a:gd name="T45" fmla="*/ 174 h 220"/>
                <a:gd name="T46" fmla="*/ 64 w 95"/>
                <a:gd name="T47" fmla="*/ 180 h 220"/>
                <a:gd name="T48" fmla="*/ 56 w 95"/>
                <a:gd name="T49" fmla="*/ 188 h 220"/>
                <a:gd name="T50" fmla="*/ 54 w 95"/>
                <a:gd name="T51" fmla="*/ 192 h 220"/>
                <a:gd name="T52" fmla="*/ 37 w 95"/>
                <a:gd name="T53" fmla="*/ 205 h 220"/>
                <a:gd name="T54" fmla="*/ 33 w 95"/>
                <a:gd name="T55" fmla="*/ 207 h 220"/>
                <a:gd name="T56" fmla="*/ 29 w 95"/>
                <a:gd name="T57" fmla="*/ 213 h 220"/>
                <a:gd name="T58" fmla="*/ 27 w 95"/>
                <a:gd name="T59" fmla="*/ 215 h 220"/>
                <a:gd name="T60" fmla="*/ 22 w 95"/>
                <a:gd name="T61" fmla="*/ 217 h 220"/>
                <a:gd name="T62" fmla="*/ 18 w 95"/>
                <a:gd name="T63" fmla="*/ 219 h 220"/>
                <a:gd name="T64" fmla="*/ 8 w 95"/>
                <a:gd name="T65" fmla="*/ 217 h 220"/>
                <a:gd name="T66" fmla="*/ 4 w 95"/>
                <a:gd name="T67" fmla="*/ 215 h 220"/>
                <a:gd name="T68" fmla="*/ 0 w 95"/>
                <a:gd name="T69" fmla="*/ 213 h 22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95"/>
                <a:gd name="T106" fmla="*/ 0 h 220"/>
                <a:gd name="T107" fmla="*/ 95 w 95"/>
                <a:gd name="T108" fmla="*/ 220 h 22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95" h="220">
                  <a:moveTo>
                    <a:pt x="69" y="0"/>
                  </a:moveTo>
                  <a:lnTo>
                    <a:pt x="73" y="0"/>
                  </a:lnTo>
                  <a:lnTo>
                    <a:pt x="75" y="2"/>
                  </a:lnTo>
                  <a:lnTo>
                    <a:pt x="77" y="2"/>
                  </a:lnTo>
                  <a:lnTo>
                    <a:pt x="77" y="4"/>
                  </a:lnTo>
                  <a:lnTo>
                    <a:pt x="81" y="8"/>
                  </a:lnTo>
                  <a:lnTo>
                    <a:pt x="81" y="10"/>
                  </a:lnTo>
                  <a:lnTo>
                    <a:pt x="83" y="10"/>
                  </a:lnTo>
                  <a:lnTo>
                    <a:pt x="83" y="12"/>
                  </a:lnTo>
                  <a:lnTo>
                    <a:pt x="85" y="14"/>
                  </a:lnTo>
                  <a:lnTo>
                    <a:pt x="85" y="17"/>
                  </a:lnTo>
                  <a:lnTo>
                    <a:pt x="87" y="19"/>
                  </a:lnTo>
                  <a:lnTo>
                    <a:pt x="87" y="21"/>
                  </a:lnTo>
                  <a:lnTo>
                    <a:pt x="89" y="23"/>
                  </a:lnTo>
                  <a:lnTo>
                    <a:pt x="89" y="27"/>
                  </a:lnTo>
                  <a:lnTo>
                    <a:pt x="91" y="29"/>
                  </a:lnTo>
                  <a:lnTo>
                    <a:pt x="91" y="33"/>
                  </a:lnTo>
                  <a:lnTo>
                    <a:pt x="92" y="35"/>
                  </a:lnTo>
                  <a:lnTo>
                    <a:pt x="92" y="48"/>
                  </a:lnTo>
                  <a:lnTo>
                    <a:pt x="94" y="50"/>
                  </a:lnTo>
                  <a:lnTo>
                    <a:pt x="94" y="81"/>
                  </a:lnTo>
                  <a:lnTo>
                    <a:pt x="92" y="83"/>
                  </a:lnTo>
                  <a:lnTo>
                    <a:pt x="92" y="96"/>
                  </a:lnTo>
                  <a:lnTo>
                    <a:pt x="91" y="98"/>
                  </a:lnTo>
                  <a:lnTo>
                    <a:pt x="91" y="104"/>
                  </a:lnTo>
                  <a:lnTo>
                    <a:pt x="89" y="107"/>
                  </a:lnTo>
                  <a:lnTo>
                    <a:pt x="89" y="109"/>
                  </a:lnTo>
                  <a:lnTo>
                    <a:pt x="87" y="113"/>
                  </a:lnTo>
                  <a:lnTo>
                    <a:pt x="87" y="115"/>
                  </a:lnTo>
                  <a:lnTo>
                    <a:pt x="85" y="119"/>
                  </a:lnTo>
                  <a:lnTo>
                    <a:pt x="85" y="127"/>
                  </a:lnTo>
                  <a:lnTo>
                    <a:pt x="83" y="128"/>
                  </a:lnTo>
                  <a:lnTo>
                    <a:pt x="83" y="130"/>
                  </a:lnTo>
                  <a:lnTo>
                    <a:pt x="81" y="134"/>
                  </a:lnTo>
                  <a:lnTo>
                    <a:pt x="81" y="136"/>
                  </a:lnTo>
                  <a:lnTo>
                    <a:pt x="79" y="140"/>
                  </a:lnTo>
                  <a:lnTo>
                    <a:pt x="79" y="146"/>
                  </a:lnTo>
                  <a:lnTo>
                    <a:pt x="77" y="148"/>
                  </a:lnTo>
                  <a:lnTo>
                    <a:pt x="75" y="151"/>
                  </a:lnTo>
                  <a:lnTo>
                    <a:pt x="75" y="153"/>
                  </a:lnTo>
                  <a:lnTo>
                    <a:pt x="73" y="155"/>
                  </a:lnTo>
                  <a:lnTo>
                    <a:pt x="73" y="161"/>
                  </a:lnTo>
                  <a:lnTo>
                    <a:pt x="69" y="165"/>
                  </a:lnTo>
                  <a:lnTo>
                    <a:pt x="69" y="169"/>
                  </a:lnTo>
                  <a:lnTo>
                    <a:pt x="66" y="171"/>
                  </a:lnTo>
                  <a:lnTo>
                    <a:pt x="66" y="174"/>
                  </a:lnTo>
                  <a:lnTo>
                    <a:pt x="64" y="176"/>
                  </a:lnTo>
                  <a:lnTo>
                    <a:pt x="64" y="180"/>
                  </a:lnTo>
                  <a:lnTo>
                    <a:pt x="56" y="186"/>
                  </a:lnTo>
                  <a:lnTo>
                    <a:pt x="56" y="188"/>
                  </a:lnTo>
                  <a:lnTo>
                    <a:pt x="54" y="190"/>
                  </a:lnTo>
                  <a:lnTo>
                    <a:pt x="54" y="192"/>
                  </a:lnTo>
                  <a:lnTo>
                    <a:pt x="45" y="199"/>
                  </a:lnTo>
                  <a:lnTo>
                    <a:pt x="37" y="205"/>
                  </a:lnTo>
                  <a:lnTo>
                    <a:pt x="35" y="207"/>
                  </a:lnTo>
                  <a:lnTo>
                    <a:pt x="33" y="207"/>
                  </a:lnTo>
                  <a:lnTo>
                    <a:pt x="29" y="211"/>
                  </a:lnTo>
                  <a:lnTo>
                    <a:pt x="29" y="213"/>
                  </a:lnTo>
                  <a:lnTo>
                    <a:pt x="27" y="213"/>
                  </a:lnTo>
                  <a:lnTo>
                    <a:pt x="27" y="215"/>
                  </a:lnTo>
                  <a:lnTo>
                    <a:pt x="23" y="215"/>
                  </a:lnTo>
                  <a:lnTo>
                    <a:pt x="22" y="217"/>
                  </a:lnTo>
                  <a:lnTo>
                    <a:pt x="18" y="217"/>
                  </a:lnTo>
                  <a:lnTo>
                    <a:pt x="18" y="219"/>
                  </a:lnTo>
                  <a:lnTo>
                    <a:pt x="10" y="219"/>
                  </a:lnTo>
                  <a:lnTo>
                    <a:pt x="8" y="217"/>
                  </a:lnTo>
                  <a:lnTo>
                    <a:pt x="6" y="217"/>
                  </a:lnTo>
                  <a:lnTo>
                    <a:pt x="4" y="215"/>
                  </a:lnTo>
                  <a:lnTo>
                    <a:pt x="0" y="215"/>
                  </a:lnTo>
                  <a:lnTo>
                    <a:pt x="0" y="213"/>
                  </a:lnTo>
                </a:path>
              </a:pathLst>
            </a:custGeom>
            <a:noFill/>
            <a:ln w="12700" cap="rnd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054" name="Freeform 438"/>
            <p:cNvSpPr>
              <a:spLocks/>
            </p:cNvSpPr>
            <p:nvPr/>
          </p:nvSpPr>
          <p:spPr bwMode="auto">
            <a:xfrm>
              <a:off x="3005" y="3373"/>
              <a:ext cx="26" cy="12"/>
            </a:xfrm>
            <a:custGeom>
              <a:avLst/>
              <a:gdLst>
                <a:gd name="T0" fmla="*/ 0 w 26"/>
                <a:gd name="T1" fmla="*/ 0 h 12"/>
                <a:gd name="T2" fmla="*/ 0 w 26"/>
                <a:gd name="T3" fmla="*/ 11 h 12"/>
                <a:gd name="T4" fmla="*/ 25 w 26"/>
                <a:gd name="T5" fmla="*/ 11 h 12"/>
                <a:gd name="T6" fmla="*/ 25 w 26"/>
                <a:gd name="T7" fmla="*/ 0 h 12"/>
                <a:gd name="T8" fmla="*/ 0 w 26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12"/>
                <a:gd name="T17" fmla="*/ 26 w 26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12">
                  <a:moveTo>
                    <a:pt x="0" y="0"/>
                  </a:moveTo>
                  <a:lnTo>
                    <a:pt x="0" y="11"/>
                  </a:lnTo>
                  <a:lnTo>
                    <a:pt x="25" y="11"/>
                  </a:lnTo>
                  <a:lnTo>
                    <a:pt x="25" y="0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055" name="Line 439"/>
            <p:cNvSpPr>
              <a:spLocks noChangeShapeType="1"/>
            </p:cNvSpPr>
            <p:nvPr/>
          </p:nvSpPr>
          <p:spPr bwMode="auto">
            <a:xfrm flipH="1">
              <a:off x="2992" y="3373"/>
              <a:ext cx="51" cy="0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056" name="Line 440"/>
            <p:cNvSpPr>
              <a:spLocks noChangeShapeType="1"/>
            </p:cNvSpPr>
            <p:nvPr/>
          </p:nvSpPr>
          <p:spPr bwMode="auto">
            <a:xfrm flipH="1">
              <a:off x="2992" y="3348"/>
              <a:ext cx="51" cy="0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057" name="Freeform 441"/>
            <p:cNvSpPr>
              <a:spLocks/>
            </p:cNvSpPr>
            <p:nvPr/>
          </p:nvSpPr>
          <p:spPr bwMode="auto">
            <a:xfrm>
              <a:off x="3039" y="3348"/>
              <a:ext cx="7" cy="26"/>
            </a:xfrm>
            <a:custGeom>
              <a:avLst/>
              <a:gdLst>
                <a:gd name="T0" fmla="*/ 0 w 7"/>
                <a:gd name="T1" fmla="*/ 0 h 26"/>
                <a:gd name="T2" fmla="*/ 2 w 7"/>
                <a:gd name="T3" fmla="*/ 0 h 26"/>
                <a:gd name="T4" fmla="*/ 2 w 7"/>
                <a:gd name="T5" fmla="*/ 2 h 26"/>
                <a:gd name="T6" fmla="*/ 4 w 7"/>
                <a:gd name="T7" fmla="*/ 2 h 26"/>
                <a:gd name="T8" fmla="*/ 4 w 7"/>
                <a:gd name="T9" fmla="*/ 4 h 26"/>
                <a:gd name="T10" fmla="*/ 6 w 7"/>
                <a:gd name="T11" fmla="*/ 5 h 26"/>
                <a:gd name="T12" fmla="*/ 6 w 7"/>
                <a:gd name="T13" fmla="*/ 19 h 26"/>
                <a:gd name="T14" fmla="*/ 4 w 7"/>
                <a:gd name="T15" fmla="*/ 19 h 26"/>
                <a:gd name="T16" fmla="*/ 4 w 7"/>
                <a:gd name="T17" fmla="*/ 21 h 26"/>
                <a:gd name="T18" fmla="*/ 2 w 7"/>
                <a:gd name="T19" fmla="*/ 21 h 26"/>
                <a:gd name="T20" fmla="*/ 2 w 7"/>
                <a:gd name="T21" fmla="*/ 23 h 26"/>
                <a:gd name="T22" fmla="*/ 0 w 7"/>
                <a:gd name="T23" fmla="*/ 23 h 26"/>
                <a:gd name="T24" fmla="*/ 0 w 7"/>
                <a:gd name="T25" fmla="*/ 25 h 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"/>
                <a:gd name="T40" fmla="*/ 0 h 26"/>
                <a:gd name="T41" fmla="*/ 7 w 7"/>
                <a:gd name="T42" fmla="*/ 26 h 2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" h="26">
                  <a:moveTo>
                    <a:pt x="0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4"/>
                  </a:lnTo>
                  <a:lnTo>
                    <a:pt x="6" y="5"/>
                  </a:lnTo>
                  <a:lnTo>
                    <a:pt x="6" y="19"/>
                  </a:lnTo>
                  <a:lnTo>
                    <a:pt x="4" y="19"/>
                  </a:lnTo>
                  <a:lnTo>
                    <a:pt x="4" y="21"/>
                  </a:lnTo>
                  <a:lnTo>
                    <a:pt x="2" y="21"/>
                  </a:lnTo>
                  <a:lnTo>
                    <a:pt x="2" y="23"/>
                  </a:lnTo>
                  <a:lnTo>
                    <a:pt x="0" y="23"/>
                  </a:lnTo>
                  <a:lnTo>
                    <a:pt x="0" y="25"/>
                  </a:lnTo>
                </a:path>
              </a:pathLst>
            </a:custGeom>
            <a:noFill/>
            <a:ln w="12700" cap="rnd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058" name="Oval 442"/>
            <p:cNvSpPr>
              <a:spLocks noChangeArrowheads="1"/>
            </p:cNvSpPr>
            <p:nvPr/>
          </p:nvSpPr>
          <p:spPr bwMode="auto">
            <a:xfrm>
              <a:off x="2986" y="3352"/>
              <a:ext cx="3" cy="11"/>
            </a:xfrm>
            <a:prstGeom prst="ellipse">
              <a:avLst/>
            </a:prstGeom>
            <a:noFill/>
            <a:ln w="12700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1" dirty="0"/>
            </a:p>
          </p:txBody>
        </p:sp>
        <p:sp>
          <p:nvSpPr>
            <p:cNvPr id="23059" name="Line 443"/>
            <p:cNvSpPr>
              <a:spLocks noChangeShapeType="1"/>
            </p:cNvSpPr>
            <p:nvPr/>
          </p:nvSpPr>
          <p:spPr bwMode="auto">
            <a:xfrm>
              <a:off x="3050" y="3361"/>
              <a:ext cx="1" cy="0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060" name="Line 444"/>
            <p:cNvSpPr>
              <a:spLocks noChangeShapeType="1"/>
            </p:cNvSpPr>
            <p:nvPr/>
          </p:nvSpPr>
          <p:spPr bwMode="auto">
            <a:xfrm>
              <a:off x="3055" y="3365"/>
              <a:ext cx="0" cy="0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061" name="Line 445"/>
            <p:cNvSpPr>
              <a:spLocks noChangeShapeType="1"/>
            </p:cNvSpPr>
            <p:nvPr/>
          </p:nvSpPr>
          <p:spPr bwMode="auto">
            <a:xfrm flipH="1">
              <a:off x="3042" y="3369"/>
              <a:ext cx="17" cy="0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062" name="Oval 446"/>
            <p:cNvSpPr>
              <a:spLocks noChangeArrowheads="1"/>
            </p:cNvSpPr>
            <p:nvPr/>
          </p:nvSpPr>
          <p:spPr bwMode="auto">
            <a:xfrm>
              <a:off x="2981" y="3355"/>
              <a:ext cx="9" cy="10"/>
            </a:xfrm>
            <a:prstGeom prst="ellipse">
              <a:avLst/>
            </a:prstGeom>
            <a:noFill/>
            <a:ln w="12700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1" dirty="0"/>
            </a:p>
          </p:txBody>
        </p:sp>
        <p:sp>
          <p:nvSpPr>
            <p:cNvPr id="23063" name="Freeform 447"/>
            <p:cNvSpPr>
              <a:spLocks/>
            </p:cNvSpPr>
            <p:nvPr/>
          </p:nvSpPr>
          <p:spPr bwMode="auto">
            <a:xfrm>
              <a:off x="2972" y="3365"/>
              <a:ext cx="74" cy="32"/>
            </a:xfrm>
            <a:custGeom>
              <a:avLst/>
              <a:gdLst>
                <a:gd name="T0" fmla="*/ 14 w 74"/>
                <a:gd name="T1" fmla="*/ 0 h 32"/>
                <a:gd name="T2" fmla="*/ 12 w 74"/>
                <a:gd name="T3" fmla="*/ 0 h 32"/>
                <a:gd name="T4" fmla="*/ 12 w 74"/>
                <a:gd name="T5" fmla="*/ 2 h 32"/>
                <a:gd name="T6" fmla="*/ 8 w 74"/>
                <a:gd name="T7" fmla="*/ 2 h 32"/>
                <a:gd name="T8" fmla="*/ 8 w 74"/>
                <a:gd name="T9" fmla="*/ 4 h 32"/>
                <a:gd name="T10" fmla="*/ 4 w 74"/>
                <a:gd name="T11" fmla="*/ 4 h 32"/>
                <a:gd name="T12" fmla="*/ 4 w 74"/>
                <a:gd name="T13" fmla="*/ 6 h 32"/>
                <a:gd name="T14" fmla="*/ 2 w 74"/>
                <a:gd name="T15" fmla="*/ 6 h 32"/>
                <a:gd name="T16" fmla="*/ 2 w 74"/>
                <a:gd name="T17" fmla="*/ 8 h 32"/>
                <a:gd name="T18" fmla="*/ 0 w 74"/>
                <a:gd name="T19" fmla="*/ 8 h 32"/>
                <a:gd name="T20" fmla="*/ 0 w 74"/>
                <a:gd name="T21" fmla="*/ 11 h 32"/>
                <a:gd name="T22" fmla="*/ 4 w 74"/>
                <a:gd name="T23" fmla="*/ 13 h 32"/>
                <a:gd name="T24" fmla="*/ 6 w 74"/>
                <a:gd name="T25" fmla="*/ 15 h 32"/>
                <a:gd name="T26" fmla="*/ 8 w 74"/>
                <a:gd name="T27" fmla="*/ 15 h 32"/>
                <a:gd name="T28" fmla="*/ 10 w 74"/>
                <a:gd name="T29" fmla="*/ 17 h 32"/>
                <a:gd name="T30" fmla="*/ 12 w 74"/>
                <a:gd name="T31" fmla="*/ 17 h 32"/>
                <a:gd name="T32" fmla="*/ 12 w 74"/>
                <a:gd name="T33" fmla="*/ 19 h 32"/>
                <a:gd name="T34" fmla="*/ 15 w 74"/>
                <a:gd name="T35" fmla="*/ 19 h 32"/>
                <a:gd name="T36" fmla="*/ 17 w 74"/>
                <a:gd name="T37" fmla="*/ 21 h 32"/>
                <a:gd name="T38" fmla="*/ 23 w 74"/>
                <a:gd name="T39" fmla="*/ 21 h 32"/>
                <a:gd name="T40" fmla="*/ 25 w 74"/>
                <a:gd name="T41" fmla="*/ 23 h 32"/>
                <a:gd name="T42" fmla="*/ 29 w 74"/>
                <a:gd name="T43" fmla="*/ 23 h 32"/>
                <a:gd name="T44" fmla="*/ 31 w 74"/>
                <a:gd name="T45" fmla="*/ 25 h 32"/>
                <a:gd name="T46" fmla="*/ 35 w 74"/>
                <a:gd name="T47" fmla="*/ 25 h 32"/>
                <a:gd name="T48" fmla="*/ 37 w 74"/>
                <a:gd name="T49" fmla="*/ 27 h 32"/>
                <a:gd name="T50" fmla="*/ 40 w 74"/>
                <a:gd name="T51" fmla="*/ 27 h 32"/>
                <a:gd name="T52" fmla="*/ 40 w 74"/>
                <a:gd name="T53" fmla="*/ 29 h 32"/>
                <a:gd name="T54" fmla="*/ 50 w 74"/>
                <a:gd name="T55" fmla="*/ 29 h 32"/>
                <a:gd name="T56" fmla="*/ 52 w 74"/>
                <a:gd name="T57" fmla="*/ 31 h 32"/>
                <a:gd name="T58" fmla="*/ 71 w 74"/>
                <a:gd name="T59" fmla="*/ 31 h 32"/>
                <a:gd name="T60" fmla="*/ 73 w 74"/>
                <a:gd name="T61" fmla="*/ 29 h 3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74"/>
                <a:gd name="T94" fmla="*/ 0 h 32"/>
                <a:gd name="T95" fmla="*/ 74 w 74"/>
                <a:gd name="T96" fmla="*/ 32 h 3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74" h="32">
                  <a:moveTo>
                    <a:pt x="14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8" y="2"/>
                  </a:lnTo>
                  <a:lnTo>
                    <a:pt x="8" y="4"/>
                  </a:lnTo>
                  <a:lnTo>
                    <a:pt x="4" y="4"/>
                  </a:lnTo>
                  <a:lnTo>
                    <a:pt x="4" y="6"/>
                  </a:lnTo>
                  <a:lnTo>
                    <a:pt x="2" y="6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4" y="13"/>
                  </a:lnTo>
                  <a:lnTo>
                    <a:pt x="6" y="15"/>
                  </a:lnTo>
                  <a:lnTo>
                    <a:pt x="8" y="15"/>
                  </a:lnTo>
                  <a:lnTo>
                    <a:pt x="10" y="17"/>
                  </a:lnTo>
                  <a:lnTo>
                    <a:pt x="12" y="17"/>
                  </a:lnTo>
                  <a:lnTo>
                    <a:pt x="12" y="19"/>
                  </a:lnTo>
                  <a:lnTo>
                    <a:pt x="15" y="19"/>
                  </a:lnTo>
                  <a:lnTo>
                    <a:pt x="17" y="21"/>
                  </a:lnTo>
                  <a:lnTo>
                    <a:pt x="23" y="21"/>
                  </a:lnTo>
                  <a:lnTo>
                    <a:pt x="25" y="23"/>
                  </a:lnTo>
                  <a:lnTo>
                    <a:pt x="29" y="23"/>
                  </a:lnTo>
                  <a:lnTo>
                    <a:pt x="31" y="25"/>
                  </a:lnTo>
                  <a:lnTo>
                    <a:pt x="35" y="25"/>
                  </a:lnTo>
                  <a:lnTo>
                    <a:pt x="37" y="27"/>
                  </a:lnTo>
                  <a:lnTo>
                    <a:pt x="40" y="27"/>
                  </a:lnTo>
                  <a:lnTo>
                    <a:pt x="40" y="29"/>
                  </a:lnTo>
                  <a:lnTo>
                    <a:pt x="50" y="29"/>
                  </a:lnTo>
                  <a:lnTo>
                    <a:pt x="52" y="31"/>
                  </a:lnTo>
                  <a:lnTo>
                    <a:pt x="71" y="31"/>
                  </a:lnTo>
                  <a:lnTo>
                    <a:pt x="73" y="29"/>
                  </a:lnTo>
                </a:path>
              </a:pathLst>
            </a:custGeom>
            <a:noFill/>
            <a:ln w="12700" cap="rnd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064" name="Line 448"/>
            <p:cNvSpPr>
              <a:spLocks noChangeShapeType="1"/>
            </p:cNvSpPr>
            <p:nvPr/>
          </p:nvSpPr>
          <p:spPr bwMode="auto">
            <a:xfrm flipH="1">
              <a:off x="2996" y="3355"/>
              <a:ext cx="47" cy="0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065" name="Line 449"/>
            <p:cNvSpPr>
              <a:spLocks noChangeShapeType="1"/>
            </p:cNvSpPr>
            <p:nvPr/>
          </p:nvSpPr>
          <p:spPr bwMode="auto">
            <a:xfrm flipH="1">
              <a:off x="2996" y="3361"/>
              <a:ext cx="47" cy="0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066" name="Line 450"/>
            <p:cNvSpPr>
              <a:spLocks noChangeShapeType="1"/>
            </p:cNvSpPr>
            <p:nvPr/>
          </p:nvSpPr>
          <p:spPr bwMode="auto">
            <a:xfrm flipH="1">
              <a:off x="2996" y="3365"/>
              <a:ext cx="47" cy="0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067" name="Line 451"/>
            <p:cNvSpPr>
              <a:spLocks noChangeShapeType="1"/>
            </p:cNvSpPr>
            <p:nvPr/>
          </p:nvSpPr>
          <p:spPr bwMode="auto">
            <a:xfrm flipH="1">
              <a:off x="2996" y="3369"/>
              <a:ext cx="41" cy="0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068" name="Line 452"/>
            <p:cNvSpPr>
              <a:spLocks noChangeShapeType="1"/>
            </p:cNvSpPr>
            <p:nvPr/>
          </p:nvSpPr>
          <p:spPr bwMode="auto">
            <a:xfrm>
              <a:off x="2999" y="3374"/>
              <a:ext cx="0" cy="4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069" name="Freeform 453"/>
            <p:cNvSpPr>
              <a:spLocks/>
            </p:cNvSpPr>
            <p:nvPr/>
          </p:nvSpPr>
          <p:spPr bwMode="auto">
            <a:xfrm>
              <a:off x="3219" y="3422"/>
              <a:ext cx="22" cy="93"/>
            </a:xfrm>
            <a:custGeom>
              <a:avLst/>
              <a:gdLst>
                <a:gd name="T0" fmla="*/ 0 w 22"/>
                <a:gd name="T1" fmla="*/ 25 h 93"/>
                <a:gd name="T2" fmla="*/ 0 w 22"/>
                <a:gd name="T3" fmla="*/ 92 h 93"/>
                <a:gd name="T4" fmla="*/ 21 w 22"/>
                <a:gd name="T5" fmla="*/ 89 h 93"/>
                <a:gd name="T6" fmla="*/ 21 w 22"/>
                <a:gd name="T7" fmla="*/ 0 h 93"/>
                <a:gd name="T8" fmla="*/ 0 w 22"/>
                <a:gd name="T9" fmla="*/ 25 h 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93"/>
                <a:gd name="T17" fmla="*/ 22 w 22"/>
                <a:gd name="T18" fmla="*/ 93 h 9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93">
                  <a:moveTo>
                    <a:pt x="0" y="25"/>
                  </a:moveTo>
                  <a:lnTo>
                    <a:pt x="0" y="92"/>
                  </a:lnTo>
                  <a:lnTo>
                    <a:pt x="21" y="89"/>
                  </a:lnTo>
                  <a:lnTo>
                    <a:pt x="21" y="0"/>
                  </a:lnTo>
                  <a:lnTo>
                    <a:pt x="0" y="25"/>
                  </a:lnTo>
                </a:path>
              </a:pathLst>
            </a:custGeom>
            <a:noFill/>
            <a:ln w="12700" cap="rnd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070" name="Freeform 454"/>
            <p:cNvSpPr>
              <a:spLocks/>
            </p:cNvSpPr>
            <p:nvPr/>
          </p:nvSpPr>
          <p:spPr bwMode="auto">
            <a:xfrm>
              <a:off x="3231" y="3271"/>
              <a:ext cx="16" cy="22"/>
            </a:xfrm>
            <a:custGeom>
              <a:avLst/>
              <a:gdLst>
                <a:gd name="T0" fmla="*/ 0 w 16"/>
                <a:gd name="T1" fmla="*/ 6 h 22"/>
                <a:gd name="T2" fmla="*/ 0 w 16"/>
                <a:gd name="T3" fmla="*/ 0 h 22"/>
                <a:gd name="T4" fmla="*/ 13 w 16"/>
                <a:gd name="T5" fmla="*/ 0 h 22"/>
                <a:gd name="T6" fmla="*/ 13 w 16"/>
                <a:gd name="T7" fmla="*/ 2 h 22"/>
                <a:gd name="T8" fmla="*/ 15 w 16"/>
                <a:gd name="T9" fmla="*/ 4 h 22"/>
                <a:gd name="T10" fmla="*/ 15 w 16"/>
                <a:gd name="T11" fmla="*/ 19 h 22"/>
                <a:gd name="T12" fmla="*/ 13 w 16"/>
                <a:gd name="T13" fmla="*/ 21 h 22"/>
                <a:gd name="T14" fmla="*/ 2 w 16"/>
                <a:gd name="T15" fmla="*/ 21 h 22"/>
                <a:gd name="T16" fmla="*/ 2 w 16"/>
                <a:gd name="T17" fmla="*/ 17 h 22"/>
                <a:gd name="T18" fmla="*/ 0 w 16"/>
                <a:gd name="T19" fmla="*/ 17 h 22"/>
                <a:gd name="T20" fmla="*/ 0 w 16"/>
                <a:gd name="T21" fmla="*/ 10 h 22"/>
                <a:gd name="T22" fmla="*/ 9 w 16"/>
                <a:gd name="T23" fmla="*/ 10 h 22"/>
                <a:gd name="T24" fmla="*/ 9 w 16"/>
                <a:gd name="T25" fmla="*/ 14 h 22"/>
                <a:gd name="T26" fmla="*/ 6 w 16"/>
                <a:gd name="T27" fmla="*/ 14 h 22"/>
                <a:gd name="T28" fmla="*/ 6 w 16"/>
                <a:gd name="T29" fmla="*/ 17 h 22"/>
                <a:gd name="T30" fmla="*/ 13 w 16"/>
                <a:gd name="T31" fmla="*/ 17 h 22"/>
                <a:gd name="T32" fmla="*/ 13 w 16"/>
                <a:gd name="T33" fmla="*/ 6 h 22"/>
                <a:gd name="T34" fmla="*/ 0 w 16"/>
                <a:gd name="T35" fmla="*/ 6 h 2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6"/>
                <a:gd name="T55" fmla="*/ 0 h 22"/>
                <a:gd name="T56" fmla="*/ 16 w 16"/>
                <a:gd name="T57" fmla="*/ 22 h 2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6" h="22">
                  <a:moveTo>
                    <a:pt x="0" y="6"/>
                  </a:moveTo>
                  <a:lnTo>
                    <a:pt x="0" y="0"/>
                  </a:lnTo>
                  <a:lnTo>
                    <a:pt x="13" y="0"/>
                  </a:lnTo>
                  <a:lnTo>
                    <a:pt x="13" y="2"/>
                  </a:lnTo>
                  <a:lnTo>
                    <a:pt x="15" y="4"/>
                  </a:lnTo>
                  <a:lnTo>
                    <a:pt x="15" y="19"/>
                  </a:lnTo>
                  <a:lnTo>
                    <a:pt x="13" y="21"/>
                  </a:lnTo>
                  <a:lnTo>
                    <a:pt x="2" y="21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9" y="14"/>
                  </a:lnTo>
                  <a:lnTo>
                    <a:pt x="6" y="14"/>
                  </a:lnTo>
                  <a:lnTo>
                    <a:pt x="6" y="17"/>
                  </a:lnTo>
                  <a:lnTo>
                    <a:pt x="13" y="17"/>
                  </a:lnTo>
                  <a:lnTo>
                    <a:pt x="13" y="6"/>
                  </a:lnTo>
                  <a:lnTo>
                    <a:pt x="0" y="6"/>
                  </a:lnTo>
                </a:path>
              </a:pathLst>
            </a:custGeom>
            <a:noFill/>
            <a:ln w="12700" cap="rnd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071" name="Line 455"/>
            <p:cNvSpPr>
              <a:spLocks noChangeShapeType="1"/>
            </p:cNvSpPr>
            <p:nvPr/>
          </p:nvSpPr>
          <p:spPr bwMode="auto">
            <a:xfrm>
              <a:off x="3000" y="3381"/>
              <a:ext cx="5" cy="3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072" name="Line 456"/>
            <p:cNvSpPr>
              <a:spLocks noChangeShapeType="1"/>
            </p:cNvSpPr>
            <p:nvPr/>
          </p:nvSpPr>
          <p:spPr bwMode="auto">
            <a:xfrm>
              <a:off x="3167" y="3462"/>
              <a:ext cx="3" cy="1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073" name="Line 457"/>
            <p:cNvSpPr>
              <a:spLocks noChangeShapeType="1"/>
            </p:cNvSpPr>
            <p:nvPr/>
          </p:nvSpPr>
          <p:spPr bwMode="auto">
            <a:xfrm flipH="1">
              <a:off x="3027" y="3376"/>
              <a:ext cx="9" cy="0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074" name="Freeform 458"/>
            <p:cNvSpPr>
              <a:spLocks/>
            </p:cNvSpPr>
            <p:nvPr/>
          </p:nvSpPr>
          <p:spPr bwMode="auto">
            <a:xfrm>
              <a:off x="3160" y="3518"/>
              <a:ext cx="135" cy="26"/>
            </a:xfrm>
            <a:custGeom>
              <a:avLst/>
              <a:gdLst>
                <a:gd name="T0" fmla="*/ 134 w 135"/>
                <a:gd name="T1" fmla="*/ 2 h 26"/>
                <a:gd name="T2" fmla="*/ 134 w 135"/>
                <a:gd name="T3" fmla="*/ 8 h 26"/>
                <a:gd name="T4" fmla="*/ 132 w 135"/>
                <a:gd name="T5" fmla="*/ 8 h 26"/>
                <a:gd name="T6" fmla="*/ 132 w 135"/>
                <a:gd name="T7" fmla="*/ 10 h 26"/>
                <a:gd name="T8" fmla="*/ 130 w 135"/>
                <a:gd name="T9" fmla="*/ 12 h 26"/>
                <a:gd name="T10" fmla="*/ 126 w 135"/>
                <a:gd name="T11" fmla="*/ 12 h 26"/>
                <a:gd name="T12" fmla="*/ 126 w 135"/>
                <a:gd name="T13" fmla="*/ 14 h 26"/>
                <a:gd name="T14" fmla="*/ 125 w 135"/>
                <a:gd name="T15" fmla="*/ 14 h 26"/>
                <a:gd name="T16" fmla="*/ 125 w 135"/>
                <a:gd name="T17" fmla="*/ 16 h 26"/>
                <a:gd name="T18" fmla="*/ 119 w 135"/>
                <a:gd name="T19" fmla="*/ 16 h 26"/>
                <a:gd name="T20" fmla="*/ 119 w 135"/>
                <a:gd name="T21" fmla="*/ 17 h 26"/>
                <a:gd name="T22" fmla="*/ 117 w 135"/>
                <a:gd name="T23" fmla="*/ 17 h 26"/>
                <a:gd name="T24" fmla="*/ 115 w 135"/>
                <a:gd name="T25" fmla="*/ 19 h 26"/>
                <a:gd name="T26" fmla="*/ 113 w 135"/>
                <a:gd name="T27" fmla="*/ 19 h 26"/>
                <a:gd name="T28" fmla="*/ 113 w 135"/>
                <a:gd name="T29" fmla="*/ 21 h 26"/>
                <a:gd name="T30" fmla="*/ 105 w 135"/>
                <a:gd name="T31" fmla="*/ 21 h 26"/>
                <a:gd name="T32" fmla="*/ 105 w 135"/>
                <a:gd name="T33" fmla="*/ 23 h 26"/>
                <a:gd name="T34" fmla="*/ 84 w 135"/>
                <a:gd name="T35" fmla="*/ 23 h 26"/>
                <a:gd name="T36" fmla="*/ 84 w 135"/>
                <a:gd name="T37" fmla="*/ 25 h 26"/>
                <a:gd name="T38" fmla="*/ 52 w 135"/>
                <a:gd name="T39" fmla="*/ 25 h 26"/>
                <a:gd name="T40" fmla="*/ 50 w 135"/>
                <a:gd name="T41" fmla="*/ 23 h 26"/>
                <a:gd name="T42" fmla="*/ 25 w 135"/>
                <a:gd name="T43" fmla="*/ 23 h 26"/>
                <a:gd name="T44" fmla="*/ 25 w 135"/>
                <a:gd name="T45" fmla="*/ 21 h 26"/>
                <a:gd name="T46" fmla="*/ 19 w 135"/>
                <a:gd name="T47" fmla="*/ 21 h 26"/>
                <a:gd name="T48" fmla="*/ 19 w 135"/>
                <a:gd name="T49" fmla="*/ 19 h 26"/>
                <a:gd name="T50" fmla="*/ 15 w 135"/>
                <a:gd name="T51" fmla="*/ 19 h 26"/>
                <a:gd name="T52" fmla="*/ 15 w 135"/>
                <a:gd name="T53" fmla="*/ 17 h 26"/>
                <a:gd name="T54" fmla="*/ 11 w 135"/>
                <a:gd name="T55" fmla="*/ 17 h 26"/>
                <a:gd name="T56" fmla="*/ 11 w 135"/>
                <a:gd name="T57" fmla="*/ 16 h 26"/>
                <a:gd name="T58" fmla="*/ 10 w 135"/>
                <a:gd name="T59" fmla="*/ 16 h 26"/>
                <a:gd name="T60" fmla="*/ 4 w 135"/>
                <a:gd name="T61" fmla="*/ 10 h 26"/>
                <a:gd name="T62" fmla="*/ 4 w 135"/>
                <a:gd name="T63" fmla="*/ 8 h 26"/>
                <a:gd name="T64" fmla="*/ 2 w 135"/>
                <a:gd name="T65" fmla="*/ 8 h 26"/>
                <a:gd name="T66" fmla="*/ 2 w 135"/>
                <a:gd name="T67" fmla="*/ 2 h 26"/>
                <a:gd name="T68" fmla="*/ 0 w 135"/>
                <a:gd name="T69" fmla="*/ 2 h 26"/>
                <a:gd name="T70" fmla="*/ 0 w 135"/>
                <a:gd name="T71" fmla="*/ 0 h 2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35"/>
                <a:gd name="T109" fmla="*/ 0 h 26"/>
                <a:gd name="T110" fmla="*/ 135 w 135"/>
                <a:gd name="T111" fmla="*/ 26 h 2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35" h="26">
                  <a:moveTo>
                    <a:pt x="134" y="2"/>
                  </a:moveTo>
                  <a:lnTo>
                    <a:pt x="134" y="8"/>
                  </a:lnTo>
                  <a:lnTo>
                    <a:pt x="132" y="8"/>
                  </a:lnTo>
                  <a:lnTo>
                    <a:pt x="132" y="10"/>
                  </a:lnTo>
                  <a:lnTo>
                    <a:pt x="130" y="12"/>
                  </a:lnTo>
                  <a:lnTo>
                    <a:pt x="126" y="12"/>
                  </a:lnTo>
                  <a:lnTo>
                    <a:pt x="126" y="14"/>
                  </a:lnTo>
                  <a:lnTo>
                    <a:pt x="125" y="14"/>
                  </a:lnTo>
                  <a:lnTo>
                    <a:pt x="125" y="16"/>
                  </a:lnTo>
                  <a:lnTo>
                    <a:pt x="119" y="16"/>
                  </a:lnTo>
                  <a:lnTo>
                    <a:pt x="119" y="17"/>
                  </a:lnTo>
                  <a:lnTo>
                    <a:pt x="117" y="17"/>
                  </a:lnTo>
                  <a:lnTo>
                    <a:pt x="115" y="19"/>
                  </a:lnTo>
                  <a:lnTo>
                    <a:pt x="113" y="19"/>
                  </a:lnTo>
                  <a:lnTo>
                    <a:pt x="113" y="21"/>
                  </a:lnTo>
                  <a:lnTo>
                    <a:pt x="105" y="21"/>
                  </a:lnTo>
                  <a:lnTo>
                    <a:pt x="105" y="23"/>
                  </a:lnTo>
                  <a:lnTo>
                    <a:pt x="84" y="23"/>
                  </a:lnTo>
                  <a:lnTo>
                    <a:pt x="84" y="25"/>
                  </a:lnTo>
                  <a:lnTo>
                    <a:pt x="52" y="25"/>
                  </a:lnTo>
                  <a:lnTo>
                    <a:pt x="50" y="23"/>
                  </a:lnTo>
                  <a:lnTo>
                    <a:pt x="25" y="23"/>
                  </a:lnTo>
                  <a:lnTo>
                    <a:pt x="25" y="21"/>
                  </a:lnTo>
                  <a:lnTo>
                    <a:pt x="19" y="21"/>
                  </a:lnTo>
                  <a:lnTo>
                    <a:pt x="19" y="19"/>
                  </a:lnTo>
                  <a:lnTo>
                    <a:pt x="15" y="19"/>
                  </a:lnTo>
                  <a:lnTo>
                    <a:pt x="15" y="17"/>
                  </a:lnTo>
                  <a:lnTo>
                    <a:pt x="11" y="17"/>
                  </a:lnTo>
                  <a:lnTo>
                    <a:pt x="11" y="16"/>
                  </a:lnTo>
                  <a:lnTo>
                    <a:pt x="10" y="16"/>
                  </a:lnTo>
                  <a:lnTo>
                    <a:pt x="4" y="10"/>
                  </a:lnTo>
                  <a:lnTo>
                    <a:pt x="4" y="8"/>
                  </a:lnTo>
                  <a:lnTo>
                    <a:pt x="2" y="8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075" name="Freeform 459"/>
            <p:cNvSpPr>
              <a:spLocks/>
            </p:cNvSpPr>
            <p:nvPr/>
          </p:nvSpPr>
          <p:spPr bwMode="auto">
            <a:xfrm>
              <a:off x="3196" y="3265"/>
              <a:ext cx="44" cy="47"/>
            </a:xfrm>
            <a:custGeom>
              <a:avLst/>
              <a:gdLst>
                <a:gd name="T0" fmla="*/ 0 w 44"/>
                <a:gd name="T1" fmla="*/ 41 h 47"/>
                <a:gd name="T2" fmla="*/ 0 w 44"/>
                <a:gd name="T3" fmla="*/ 44 h 47"/>
                <a:gd name="T4" fmla="*/ 2 w 44"/>
                <a:gd name="T5" fmla="*/ 44 h 47"/>
                <a:gd name="T6" fmla="*/ 0 w 44"/>
                <a:gd name="T7" fmla="*/ 44 h 47"/>
                <a:gd name="T8" fmla="*/ 2 w 44"/>
                <a:gd name="T9" fmla="*/ 44 h 47"/>
                <a:gd name="T10" fmla="*/ 0 w 44"/>
                <a:gd name="T11" fmla="*/ 46 h 47"/>
                <a:gd name="T12" fmla="*/ 2 w 44"/>
                <a:gd name="T13" fmla="*/ 44 h 47"/>
                <a:gd name="T14" fmla="*/ 4 w 44"/>
                <a:gd name="T15" fmla="*/ 46 h 47"/>
                <a:gd name="T16" fmla="*/ 4 w 44"/>
                <a:gd name="T17" fmla="*/ 44 h 47"/>
                <a:gd name="T18" fmla="*/ 6 w 44"/>
                <a:gd name="T19" fmla="*/ 44 h 47"/>
                <a:gd name="T20" fmla="*/ 35 w 44"/>
                <a:gd name="T21" fmla="*/ 25 h 47"/>
                <a:gd name="T22" fmla="*/ 39 w 44"/>
                <a:gd name="T23" fmla="*/ 23 h 47"/>
                <a:gd name="T24" fmla="*/ 41 w 44"/>
                <a:gd name="T25" fmla="*/ 21 h 47"/>
                <a:gd name="T26" fmla="*/ 39 w 44"/>
                <a:gd name="T27" fmla="*/ 20 h 47"/>
                <a:gd name="T28" fmla="*/ 41 w 44"/>
                <a:gd name="T29" fmla="*/ 20 h 47"/>
                <a:gd name="T30" fmla="*/ 41 w 44"/>
                <a:gd name="T31" fmla="*/ 2 h 47"/>
                <a:gd name="T32" fmla="*/ 43 w 44"/>
                <a:gd name="T33" fmla="*/ 2 h 47"/>
                <a:gd name="T34" fmla="*/ 41 w 44"/>
                <a:gd name="T35" fmla="*/ 2 h 47"/>
                <a:gd name="T36" fmla="*/ 39 w 44"/>
                <a:gd name="T37" fmla="*/ 0 h 47"/>
                <a:gd name="T38" fmla="*/ 37 w 44"/>
                <a:gd name="T39" fmla="*/ 0 h 47"/>
                <a:gd name="T40" fmla="*/ 4 w 44"/>
                <a:gd name="T41" fmla="*/ 20 h 47"/>
                <a:gd name="T42" fmla="*/ 2 w 44"/>
                <a:gd name="T43" fmla="*/ 20 h 47"/>
                <a:gd name="T44" fmla="*/ 2 w 44"/>
                <a:gd name="T45" fmla="*/ 23 h 47"/>
                <a:gd name="T46" fmla="*/ 2 w 44"/>
                <a:gd name="T47" fmla="*/ 20 h 47"/>
                <a:gd name="T48" fmla="*/ 2 w 44"/>
                <a:gd name="T49" fmla="*/ 27 h 47"/>
                <a:gd name="T50" fmla="*/ 2 w 44"/>
                <a:gd name="T51" fmla="*/ 25 h 47"/>
                <a:gd name="T52" fmla="*/ 0 w 44"/>
                <a:gd name="T53" fmla="*/ 27 h 47"/>
                <a:gd name="T54" fmla="*/ 0 w 44"/>
                <a:gd name="T55" fmla="*/ 44 h 47"/>
                <a:gd name="T56" fmla="*/ 0 w 44"/>
                <a:gd name="T57" fmla="*/ 41 h 4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4"/>
                <a:gd name="T88" fmla="*/ 0 h 47"/>
                <a:gd name="T89" fmla="*/ 44 w 44"/>
                <a:gd name="T90" fmla="*/ 47 h 4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4" h="47">
                  <a:moveTo>
                    <a:pt x="0" y="41"/>
                  </a:moveTo>
                  <a:lnTo>
                    <a:pt x="0" y="44"/>
                  </a:lnTo>
                  <a:lnTo>
                    <a:pt x="2" y="44"/>
                  </a:lnTo>
                  <a:lnTo>
                    <a:pt x="0" y="44"/>
                  </a:lnTo>
                  <a:lnTo>
                    <a:pt x="2" y="44"/>
                  </a:lnTo>
                  <a:lnTo>
                    <a:pt x="0" y="46"/>
                  </a:lnTo>
                  <a:lnTo>
                    <a:pt x="2" y="44"/>
                  </a:lnTo>
                  <a:lnTo>
                    <a:pt x="4" y="46"/>
                  </a:lnTo>
                  <a:lnTo>
                    <a:pt x="4" y="44"/>
                  </a:lnTo>
                  <a:lnTo>
                    <a:pt x="6" y="44"/>
                  </a:lnTo>
                  <a:lnTo>
                    <a:pt x="35" y="25"/>
                  </a:lnTo>
                  <a:lnTo>
                    <a:pt x="39" y="23"/>
                  </a:lnTo>
                  <a:lnTo>
                    <a:pt x="41" y="21"/>
                  </a:lnTo>
                  <a:lnTo>
                    <a:pt x="39" y="20"/>
                  </a:lnTo>
                  <a:lnTo>
                    <a:pt x="41" y="20"/>
                  </a:lnTo>
                  <a:lnTo>
                    <a:pt x="41" y="2"/>
                  </a:lnTo>
                  <a:lnTo>
                    <a:pt x="43" y="2"/>
                  </a:lnTo>
                  <a:lnTo>
                    <a:pt x="41" y="2"/>
                  </a:lnTo>
                  <a:lnTo>
                    <a:pt x="39" y="0"/>
                  </a:lnTo>
                  <a:lnTo>
                    <a:pt x="37" y="0"/>
                  </a:lnTo>
                  <a:lnTo>
                    <a:pt x="4" y="20"/>
                  </a:lnTo>
                  <a:lnTo>
                    <a:pt x="2" y="20"/>
                  </a:lnTo>
                  <a:lnTo>
                    <a:pt x="2" y="23"/>
                  </a:lnTo>
                  <a:lnTo>
                    <a:pt x="2" y="20"/>
                  </a:lnTo>
                  <a:lnTo>
                    <a:pt x="2" y="27"/>
                  </a:lnTo>
                  <a:lnTo>
                    <a:pt x="2" y="25"/>
                  </a:lnTo>
                  <a:lnTo>
                    <a:pt x="0" y="27"/>
                  </a:lnTo>
                  <a:lnTo>
                    <a:pt x="0" y="44"/>
                  </a:lnTo>
                  <a:lnTo>
                    <a:pt x="0" y="41"/>
                  </a:lnTo>
                </a:path>
              </a:pathLst>
            </a:custGeom>
            <a:noFill/>
            <a:ln w="12700" cap="rnd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076" name="Freeform 460"/>
            <p:cNvSpPr>
              <a:spLocks/>
            </p:cNvSpPr>
            <p:nvPr/>
          </p:nvSpPr>
          <p:spPr bwMode="auto">
            <a:xfrm>
              <a:off x="3200" y="3283"/>
              <a:ext cx="13" cy="26"/>
            </a:xfrm>
            <a:custGeom>
              <a:avLst/>
              <a:gdLst>
                <a:gd name="T0" fmla="*/ 10 w 13"/>
                <a:gd name="T1" fmla="*/ 3 h 26"/>
                <a:gd name="T2" fmla="*/ 8 w 13"/>
                <a:gd name="T3" fmla="*/ 2 h 26"/>
                <a:gd name="T4" fmla="*/ 8 w 13"/>
                <a:gd name="T5" fmla="*/ 0 h 26"/>
                <a:gd name="T6" fmla="*/ 0 w 13"/>
                <a:gd name="T7" fmla="*/ 5 h 26"/>
                <a:gd name="T8" fmla="*/ 0 w 13"/>
                <a:gd name="T9" fmla="*/ 3 h 26"/>
                <a:gd name="T10" fmla="*/ 2 w 13"/>
                <a:gd name="T11" fmla="*/ 5 h 26"/>
                <a:gd name="T12" fmla="*/ 0 w 13"/>
                <a:gd name="T13" fmla="*/ 7 h 26"/>
                <a:gd name="T14" fmla="*/ 2 w 13"/>
                <a:gd name="T15" fmla="*/ 9 h 26"/>
                <a:gd name="T16" fmla="*/ 0 w 13"/>
                <a:gd name="T17" fmla="*/ 9 h 26"/>
                <a:gd name="T18" fmla="*/ 0 w 13"/>
                <a:gd name="T19" fmla="*/ 7 h 26"/>
                <a:gd name="T20" fmla="*/ 0 w 13"/>
                <a:gd name="T21" fmla="*/ 23 h 26"/>
                <a:gd name="T22" fmla="*/ 2 w 13"/>
                <a:gd name="T23" fmla="*/ 25 h 26"/>
                <a:gd name="T24" fmla="*/ 2 w 13"/>
                <a:gd name="T25" fmla="*/ 23 h 26"/>
                <a:gd name="T26" fmla="*/ 4 w 13"/>
                <a:gd name="T27" fmla="*/ 23 h 26"/>
                <a:gd name="T28" fmla="*/ 8 w 13"/>
                <a:gd name="T29" fmla="*/ 19 h 26"/>
                <a:gd name="T30" fmla="*/ 12 w 13"/>
                <a:gd name="T31" fmla="*/ 19 h 26"/>
                <a:gd name="T32" fmla="*/ 10 w 13"/>
                <a:gd name="T33" fmla="*/ 17 h 26"/>
                <a:gd name="T34" fmla="*/ 12 w 13"/>
                <a:gd name="T35" fmla="*/ 17 h 26"/>
                <a:gd name="T36" fmla="*/ 10 w 13"/>
                <a:gd name="T37" fmla="*/ 17 h 26"/>
                <a:gd name="T38" fmla="*/ 12 w 13"/>
                <a:gd name="T39" fmla="*/ 13 h 26"/>
                <a:gd name="T40" fmla="*/ 12 w 13"/>
                <a:gd name="T41" fmla="*/ 9 h 26"/>
                <a:gd name="T42" fmla="*/ 4 w 13"/>
                <a:gd name="T43" fmla="*/ 9 h 26"/>
                <a:gd name="T44" fmla="*/ 6 w 13"/>
                <a:gd name="T45" fmla="*/ 11 h 26"/>
                <a:gd name="T46" fmla="*/ 4 w 13"/>
                <a:gd name="T47" fmla="*/ 15 h 26"/>
                <a:gd name="T48" fmla="*/ 8 w 13"/>
                <a:gd name="T49" fmla="*/ 13 h 26"/>
                <a:gd name="T50" fmla="*/ 8 w 13"/>
                <a:gd name="T51" fmla="*/ 15 h 26"/>
                <a:gd name="T52" fmla="*/ 6 w 13"/>
                <a:gd name="T53" fmla="*/ 19 h 26"/>
                <a:gd name="T54" fmla="*/ 8 w 13"/>
                <a:gd name="T55" fmla="*/ 17 h 26"/>
                <a:gd name="T56" fmla="*/ 8 w 13"/>
                <a:gd name="T57" fmla="*/ 19 h 26"/>
                <a:gd name="T58" fmla="*/ 4 w 13"/>
                <a:gd name="T59" fmla="*/ 19 h 26"/>
                <a:gd name="T60" fmla="*/ 4 w 13"/>
                <a:gd name="T61" fmla="*/ 5 h 26"/>
                <a:gd name="T62" fmla="*/ 4 w 13"/>
                <a:gd name="T63" fmla="*/ 9 h 26"/>
                <a:gd name="T64" fmla="*/ 4 w 13"/>
                <a:gd name="T65" fmla="*/ 5 h 26"/>
                <a:gd name="T66" fmla="*/ 6 w 13"/>
                <a:gd name="T67" fmla="*/ 7 h 26"/>
                <a:gd name="T68" fmla="*/ 12 w 13"/>
                <a:gd name="T69" fmla="*/ 5 h 26"/>
                <a:gd name="T70" fmla="*/ 10 w 13"/>
                <a:gd name="T71" fmla="*/ 3 h 2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3"/>
                <a:gd name="T109" fmla="*/ 0 h 26"/>
                <a:gd name="T110" fmla="*/ 13 w 13"/>
                <a:gd name="T111" fmla="*/ 26 h 2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3" h="26">
                  <a:moveTo>
                    <a:pt x="10" y="3"/>
                  </a:moveTo>
                  <a:lnTo>
                    <a:pt x="8" y="2"/>
                  </a:lnTo>
                  <a:lnTo>
                    <a:pt x="8" y="0"/>
                  </a:lnTo>
                  <a:lnTo>
                    <a:pt x="0" y="5"/>
                  </a:lnTo>
                  <a:lnTo>
                    <a:pt x="0" y="3"/>
                  </a:lnTo>
                  <a:lnTo>
                    <a:pt x="2" y="5"/>
                  </a:lnTo>
                  <a:lnTo>
                    <a:pt x="0" y="7"/>
                  </a:lnTo>
                  <a:lnTo>
                    <a:pt x="2" y="9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23"/>
                  </a:lnTo>
                  <a:lnTo>
                    <a:pt x="2" y="25"/>
                  </a:lnTo>
                  <a:lnTo>
                    <a:pt x="2" y="23"/>
                  </a:lnTo>
                  <a:lnTo>
                    <a:pt x="4" y="23"/>
                  </a:lnTo>
                  <a:lnTo>
                    <a:pt x="8" y="19"/>
                  </a:lnTo>
                  <a:lnTo>
                    <a:pt x="12" y="19"/>
                  </a:lnTo>
                  <a:lnTo>
                    <a:pt x="10" y="17"/>
                  </a:lnTo>
                  <a:lnTo>
                    <a:pt x="12" y="17"/>
                  </a:lnTo>
                  <a:lnTo>
                    <a:pt x="10" y="17"/>
                  </a:lnTo>
                  <a:lnTo>
                    <a:pt x="12" y="13"/>
                  </a:lnTo>
                  <a:lnTo>
                    <a:pt x="12" y="9"/>
                  </a:lnTo>
                  <a:lnTo>
                    <a:pt x="4" y="9"/>
                  </a:lnTo>
                  <a:lnTo>
                    <a:pt x="6" y="11"/>
                  </a:lnTo>
                  <a:lnTo>
                    <a:pt x="4" y="15"/>
                  </a:lnTo>
                  <a:lnTo>
                    <a:pt x="8" y="13"/>
                  </a:lnTo>
                  <a:lnTo>
                    <a:pt x="8" y="15"/>
                  </a:lnTo>
                  <a:lnTo>
                    <a:pt x="6" y="19"/>
                  </a:lnTo>
                  <a:lnTo>
                    <a:pt x="8" y="17"/>
                  </a:lnTo>
                  <a:lnTo>
                    <a:pt x="8" y="19"/>
                  </a:lnTo>
                  <a:lnTo>
                    <a:pt x="4" y="19"/>
                  </a:lnTo>
                  <a:lnTo>
                    <a:pt x="4" y="5"/>
                  </a:lnTo>
                  <a:lnTo>
                    <a:pt x="4" y="9"/>
                  </a:lnTo>
                  <a:lnTo>
                    <a:pt x="4" y="5"/>
                  </a:lnTo>
                  <a:lnTo>
                    <a:pt x="6" y="7"/>
                  </a:lnTo>
                  <a:lnTo>
                    <a:pt x="12" y="5"/>
                  </a:lnTo>
                  <a:lnTo>
                    <a:pt x="10" y="3"/>
                  </a:lnTo>
                </a:path>
              </a:pathLst>
            </a:custGeom>
            <a:noFill/>
            <a:ln w="12700" cap="rnd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077" name="Freeform 461"/>
            <p:cNvSpPr>
              <a:spLocks/>
            </p:cNvSpPr>
            <p:nvPr/>
          </p:nvSpPr>
          <p:spPr bwMode="auto">
            <a:xfrm>
              <a:off x="3212" y="3275"/>
              <a:ext cx="14" cy="26"/>
            </a:xfrm>
            <a:custGeom>
              <a:avLst/>
              <a:gdLst>
                <a:gd name="T0" fmla="*/ 7 w 14"/>
                <a:gd name="T1" fmla="*/ 21 h 26"/>
                <a:gd name="T2" fmla="*/ 4 w 14"/>
                <a:gd name="T3" fmla="*/ 23 h 26"/>
                <a:gd name="T4" fmla="*/ 4 w 14"/>
                <a:gd name="T5" fmla="*/ 25 h 26"/>
                <a:gd name="T6" fmla="*/ 5 w 14"/>
                <a:gd name="T7" fmla="*/ 10 h 26"/>
                <a:gd name="T8" fmla="*/ 4 w 14"/>
                <a:gd name="T9" fmla="*/ 8 h 26"/>
                <a:gd name="T10" fmla="*/ 5 w 14"/>
                <a:gd name="T11" fmla="*/ 10 h 26"/>
                <a:gd name="T12" fmla="*/ 0 w 14"/>
                <a:gd name="T13" fmla="*/ 10 h 26"/>
                <a:gd name="T14" fmla="*/ 2 w 14"/>
                <a:gd name="T15" fmla="*/ 8 h 26"/>
                <a:gd name="T16" fmla="*/ 0 w 14"/>
                <a:gd name="T17" fmla="*/ 10 h 26"/>
                <a:gd name="T18" fmla="*/ 2 w 14"/>
                <a:gd name="T19" fmla="*/ 8 h 26"/>
                <a:gd name="T20" fmla="*/ 11 w 14"/>
                <a:gd name="T21" fmla="*/ 0 h 26"/>
                <a:gd name="T22" fmla="*/ 13 w 14"/>
                <a:gd name="T23" fmla="*/ 2 h 26"/>
                <a:gd name="T24" fmla="*/ 11 w 14"/>
                <a:gd name="T25" fmla="*/ 2 h 26"/>
                <a:gd name="T26" fmla="*/ 13 w 14"/>
                <a:gd name="T27" fmla="*/ 2 h 26"/>
                <a:gd name="T28" fmla="*/ 7 w 14"/>
                <a:gd name="T29" fmla="*/ 6 h 26"/>
                <a:gd name="T30" fmla="*/ 9 w 14"/>
                <a:gd name="T31" fmla="*/ 8 h 26"/>
                <a:gd name="T32" fmla="*/ 9 w 14"/>
                <a:gd name="T33" fmla="*/ 23 h 26"/>
                <a:gd name="T34" fmla="*/ 7 w 14"/>
                <a:gd name="T35" fmla="*/ 21 h 26"/>
                <a:gd name="T36" fmla="*/ 7 w 14"/>
                <a:gd name="T37" fmla="*/ 23 h 26"/>
                <a:gd name="T38" fmla="*/ 7 w 14"/>
                <a:gd name="T39" fmla="*/ 21 h 2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"/>
                <a:gd name="T61" fmla="*/ 0 h 26"/>
                <a:gd name="T62" fmla="*/ 14 w 14"/>
                <a:gd name="T63" fmla="*/ 26 h 2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" h="26">
                  <a:moveTo>
                    <a:pt x="7" y="21"/>
                  </a:moveTo>
                  <a:lnTo>
                    <a:pt x="4" y="23"/>
                  </a:lnTo>
                  <a:lnTo>
                    <a:pt x="4" y="25"/>
                  </a:lnTo>
                  <a:lnTo>
                    <a:pt x="5" y="10"/>
                  </a:lnTo>
                  <a:lnTo>
                    <a:pt x="4" y="8"/>
                  </a:lnTo>
                  <a:lnTo>
                    <a:pt x="5" y="10"/>
                  </a:lnTo>
                  <a:lnTo>
                    <a:pt x="0" y="10"/>
                  </a:lnTo>
                  <a:lnTo>
                    <a:pt x="2" y="8"/>
                  </a:lnTo>
                  <a:lnTo>
                    <a:pt x="0" y="10"/>
                  </a:lnTo>
                  <a:lnTo>
                    <a:pt x="2" y="8"/>
                  </a:lnTo>
                  <a:lnTo>
                    <a:pt x="11" y="0"/>
                  </a:lnTo>
                  <a:lnTo>
                    <a:pt x="13" y="2"/>
                  </a:lnTo>
                  <a:lnTo>
                    <a:pt x="11" y="2"/>
                  </a:lnTo>
                  <a:lnTo>
                    <a:pt x="13" y="2"/>
                  </a:lnTo>
                  <a:lnTo>
                    <a:pt x="7" y="6"/>
                  </a:lnTo>
                  <a:lnTo>
                    <a:pt x="9" y="8"/>
                  </a:lnTo>
                  <a:lnTo>
                    <a:pt x="9" y="23"/>
                  </a:lnTo>
                  <a:lnTo>
                    <a:pt x="7" y="21"/>
                  </a:lnTo>
                  <a:lnTo>
                    <a:pt x="7" y="23"/>
                  </a:lnTo>
                  <a:lnTo>
                    <a:pt x="7" y="21"/>
                  </a:lnTo>
                </a:path>
              </a:pathLst>
            </a:custGeom>
            <a:noFill/>
            <a:ln w="12700" cap="rnd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078" name="Freeform 462"/>
            <p:cNvSpPr>
              <a:spLocks/>
            </p:cNvSpPr>
            <p:nvPr/>
          </p:nvSpPr>
          <p:spPr bwMode="auto">
            <a:xfrm>
              <a:off x="3225" y="3267"/>
              <a:ext cx="13" cy="26"/>
            </a:xfrm>
            <a:custGeom>
              <a:avLst/>
              <a:gdLst>
                <a:gd name="T0" fmla="*/ 8 w 13"/>
                <a:gd name="T1" fmla="*/ 21 h 26"/>
                <a:gd name="T2" fmla="*/ 10 w 13"/>
                <a:gd name="T3" fmla="*/ 21 h 26"/>
                <a:gd name="T4" fmla="*/ 8 w 13"/>
                <a:gd name="T5" fmla="*/ 19 h 26"/>
                <a:gd name="T6" fmla="*/ 10 w 13"/>
                <a:gd name="T7" fmla="*/ 18 h 26"/>
                <a:gd name="T8" fmla="*/ 2 w 13"/>
                <a:gd name="T9" fmla="*/ 21 h 26"/>
                <a:gd name="T10" fmla="*/ 0 w 13"/>
                <a:gd name="T11" fmla="*/ 21 h 26"/>
                <a:gd name="T12" fmla="*/ 2 w 13"/>
                <a:gd name="T13" fmla="*/ 21 h 26"/>
                <a:gd name="T14" fmla="*/ 2 w 13"/>
                <a:gd name="T15" fmla="*/ 18 h 26"/>
                <a:gd name="T16" fmla="*/ 10 w 13"/>
                <a:gd name="T17" fmla="*/ 12 h 26"/>
                <a:gd name="T18" fmla="*/ 12 w 13"/>
                <a:gd name="T19" fmla="*/ 10 h 26"/>
                <a:gd name="T20" fmla="*/ 10 w 13"/>
                <a:gd name="T21" fmla="*/ 10 h 26"/>
                <a:gd name="T22" fmla="*/ 2 w 13"/>
                <a:gd name="T23" fmla="*/ 14 h 26"/>
                <a:gd name="T24" fmla="*/ 2 w 13"/>
                <a:gd name="T25" fmla="*/ 6 h 26"/>
                <a:gd name="T26" fmla="*/ 10 w 13"/>
                <a:gd name="T27" fmla="*/ 4 h 26"/>
                <a:gd name="T28" fmla="*/ 10 w 13"/>
                <a:gd name="T29" fmla="*/ 0 h 26"/>
                <a:gd name="T30" fmla="*/ 8 w 13"/>
                <a:gd name="T31" fmla="*/ 2 h 26"/>
                <a:gd name="T32" fmla="*/ 10 w 13"/>
                <a:gd name="T33" fmla="*/ 0 h 26"/>
                <a:gd name="T34" fmla="*/ 0 w 13"/>
                <a:gd name="T35" fmla="*/ 10 h 26"/>
                <a:gd name="T36" fmla="*/ 0 w 13"/>
                <a:gd name="T37" fmla="*/ 23 h 26"/>
                <a:gd name="T38" fmla="*/ 2 w 13"/>
                <a:gd name="T39" fmla="*/ 23 h 26"/>
                <a:gd name="T40" fmla="*/ 0 w 13"/>
                <a:gd name="T41" fmla="*/ 25 h 26"/>
                <a:gd name="T42" fmla="*/ 2 w 13"/>
                <a:gd name="T43" fmla="*/ 25 h 26"/>
                <a:gd name="T44" fmla="*/ 8 w 13"/>
                <a:gd name="T45" fmla="*/ 21 h 26"/>
                <a:gd name="T46" fmla="*/ 2 w 13"/>
                <a:gd name="T47" fmla="*/ 25 h 26"/>
                <a:gd name="T48" fmla="*/ 8 w 13"/>
                <a:gd name="T49" fmla="*/ 21 h 2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3"/>
                <a:gd name="T76" fmla="*/ 0 h 26"/>
                <a:gd name="T77" fmla="*/ 13 w 13"/>
                <a:gd name="T78" fmla="*/ 26 h 2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3" h="26">
                  <a:moveTo>
                    <a:pt x="8" y="21"/>
                  </a:moveTo>
                  <a:lnTo>
                    <a:pt x="10" y="21"/>
                  </a:lnTo>
                  <a:lnTo>
                    <a:pt x="8" y="19"/>
                  </a:lnTo>
                  <a:lnTo>
                    <a:pt x="10" y="18"/>
                  </a:lnTo>
                  <a:lnTo>
                    <a:pt x="2" y="21"/>
                  </a:lnTo>
                  <a:lnTo>
                    <a:pt x="0" y="21"/>
                  </a:lnTo>
                  <a:lnTo>
                    <a:pt x="2" y="21"/>
                  </a:lnTo>
                  <a:lnTo>
                    <a:pt x="2" y="18"/>
                  </a:lnTo>
                  <a:lnTo>
                    <a:pt x="10" y="12"/>
                  </a:lnTo>
                  <a:lnTo>
                    <a:pt x="12" y="10"/>
                  </a:lnTo>
                  <a:lnTo>
                    <a:pt x="10" y="10"/>
                  </a:lnTo>
                  <a:lnTo>
                    <a:pt x="2" y="14"/>
                  </a:lnTo>
                  <a:lnTo>
                    <a:pt x="2" y="6"/>
                  </a:lnTo>
                  <a:lnTo>
                    <a:pt x="10" y="4"/>
                  </a:lnTo>
                  <a:lnTo>
                    <a:pt x="10" y="0"/>
                  </a:lnTo>
                  <a:lnTo>
                    <a:pt x="8" y="2"/>
                  </a:lnTo>
                  <a:lnTo>
                    <a:pt x="10" y="0"/>
                  </a:lnTo>
                  <a:lnTo>
                    <a:pt x="0" y="10"/>
                  </a:lnTo>
                  <a:lnTo>
                    <a:pt x="0" y="23"/>
                  </a:lnTo>
                  <a:lnTo>
                    <a:pt x="2" y="23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8" y="21"/>
                  </a:lnTo>
                  <a:lnTo>
                    <a:pt x="2" y="25"/>
                  </a:lnTo>
                  <a:lnTo>
                    <a:pt x="8" y="21"/>
                  </a:lnTo>
                </a:path>
              </a:pathLst>
            </a:custGeom>
            <a:noFill/>
            <a:ln w="12700" cap="rnd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079" name="Line 463"/>
            <p:cNvSpPr>
              <a:spLocks noChangeShapeType="1"/>
            </p:cNvSpPr>
            <p:nvPr/>
          </p:nvSpPr>
          <p:spPr bwMode="auto">
            <a:xfrm flipH="1">
              <a:off x="3123" y="3472"/>
              <a:ext cx="9" cy="0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11" name="Group 464"/>
          <p:cNvGrpSpPr>
            <a:grpSpLocks/>
          </p:cNvGrpSpPr>
          <p:nvPr/>
        </p:nvGrpSpPr>
        <p:grpSpPr bwMode="auto">
          <a:xfrm>
            <a:off x="6969125" y="2878138"/>
            <a:ext cx="444500" cy="388937"/>
            <a:chOff x="2972" y="3246"/>
            <a:chExt cx="323" cy="298"/>
          </a:xfrm>
        </p:grpSpPr>
        <p:sp>
          <p:nvSpPr>
            <p:cNvPr id="23018" name="Line 465"/>
            <p:cNvSpPr>
              <a:spLocks noChangeShapeType="1"/>
            </p:cNvSpPr>
            <p:nvPr/>
          </p:nvSpPr>
          <p:spPr bwMode="auto">
            <a:xfrm>
              <a:off x="3031" y="3389"/>
              <a:ext cx="131" cy="68"/>
            </a:xfrm>
            <a:prstGeom prst="line">
              <a:avLst/>
            </a:prstGeom>
            <a:noFill/>
            <a:ln w="12700">
              <a:solidFill>
                <a:srgbClr val="CC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019" name="Oval 466"/>
            <p:cNvSpPr>
              <a:spLocks noChangeArrowheads="1"/>
            </p:cNvSpPr>
            <p:nvPr/>
          </p:nvSpPr>
          <p:spPr bwMode="auto">
            <a:xfrm>
              <a:off x="3166" y="3501"/>
              <a:ext cx="118" cy="28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CC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1" dirty="0"/>
            </a:p>
          </p:txBody>
        </p:sp>
        <p:sp>
          <p:nvSpPr>
            <p:cNvPr id="23020" name="Freeform 467"/>
            <p:cNvSpPr>
              <a:spLocks/>
            </p:cNvSpPr>
            <p:nvPr/>
          </p:nvSpPr>
          <p:spPr bwMode="auto">
            <a:xfrm>
              <a:off x="3148" y="3246"/>
              <a:ext cx="109" cy="216"/>
            </a:xfrm>
            <a:custGeom>
              <a:avLst/>
              <a:gdLst>
                <a:gd name="T0" fmla="*/ 71 w 109"/>
                <a:gd name="T1" fmla="*/ 2 h 216"/>
                <a:gd name="T2" fmla="*/ 56 w 109"/>
                <a:gd name="T3" fmla="*/ 8 h 216"/>
                <a:gd name="T4" fmla="*/ 50 w 109"/>
                <a:gd name="T5" fmla="*/ 14 h 216"/>
                <a:gd name="T6" fmla="*/ 43 w 109"/>
                <a:gd name="T7" fmla="*/ 19 h 216"/>
                <a:gd name="T8" fmla="*/ 37 w 109"/>
                <a:gd name="T9" fmla="*/ 31 h 216"/>
                <a:gd name="T10" fmla="*/ 29 w 109"/>
                <a:gd name="T11" fmla="*/ 42 h 216"/>
                <a:gd name="T12" fmla="*/ 25 w 109"/>
                <a:gd name="T13" fmla="*/ 50 h 216"/>
                <a:gd name="T14" fmla="*/ 22 w 109"/>
                <a:gd name="T15" fmla="*/ 58 h 216"/>
                <a:gd name="T16" fmla="*/ 18 w 109"/>
                <a:gd name="T17" fmla="*/ 67 h 216"/>
                <a:gd name="T18" fmla="*/ 14 w 109"/>
                <a:gd name="T19" fmla="*/ 75 h 216"/>
                <a:gd name="T20" fmla="*/ 12 w 109"/>
                <a:gd name="T21" fmla="*/ 86 h 216"/>
                <a:gd name="T22" fmla="*/ 8 w 109"/>
                <a:gd name="T23" fmla="*/ 100 h 216"/>
                <a:gd name="T24" fmla="*/ 4 w 109"/>
                <a:gd name="T25" fmla="*/ 107 h 216"/>
                <a:gd name="T26" fmla="*/ 2 w 109"/>
                <a:gd name="T27" fmla="*/ 132 h 216"/>
                <a:gd name="T28" fmla="*/ 2 w 109"/>
                <a:gd name="T29" fmla="*/ 175 h 216"/>
                <a:gd name="T30" fmla="*/ 4 w 109"/>
                <a:gd name="T31" fmla="*/ 192 h 216"/>
                <a:gd name="T32" fmla="*/ 8 w 109"/>
                <a:gd name="T33" fmla="*/ 196 h 216"/>
                <a:gd name="T34" fmla="*/ 10 w 109"/>
                <a:gd name="T35" fmla="*/ 203 h 216"/>
                <a:gd name="T36" fmla="*/ 14 w 109"/>
                <a:gd name="T37" fmla="*/ 207 h 216"/>
                <a:gd name="T38" fmla="*/ 22 w 109"/>
                <a:gd name="T39" fmla="*/ 211 h 216"/>
                <a:gd name="T40" fmla="*/ 25 w 109"/>
                <a:gd name="T41" fmla="*/ 215 h 216"/>
                <a:gd name="T42" fmla="*/ 39 w 109"/>
                <a:gd name="T43" fmla="*/ 213 h 216"/>
                <a:gd name="T44" fmla="*/ 46 w 109"/>
                <a:gd name="T45" fmla="*/ 209 h 216"/>
                <a:gd name="T46" fmla="*/ 52 w 109"/>
                <a:gd name="T47" fmla="*/ 203 h 216"/>
                <a:gd name="T48" fmla="*/ 64 w 109"/>
                <a:gd name="T49" fmla="*/ 196 h 216"/>
                <a:gd name="T50" fmla="*/ 71 w 109"/>
                <a:gd name="T51" fmla="*/ 182 h 216"/>
                <a:gd name="T52" fmla="*/ 79 w 109"/>
                <a:gd name="T53" fmla="*/ 173 h 216"/>
                <a:gd name="T54" fmla="*/ 81 w 109"/>
                <a:gd name="T55" fmla="*/ 163 h 216"/>
                <a:gd name="T56" fmla="*/ 89 w 109"/>
                <a:gd name="T57" fmla="*/ 153 h 216"/>
                <a:gd name="T58" fmla="*/ 92 w 109"/>
                <a:gd name="T59" fmla="*/ 144 h 216"/>
                <a:gd name="T60" fmla="*/ 94 w 109"/>
                <a:gd name="T61" fmla="*/ 129 h 216"/>
                <a:gd name="T62" fmla="*/ 98 w 109"/>
                <a:gd name="T63" fmla="*/ 123 h 216"/>
                <a:gd name="T64" fmla="*/ 100 w 109"/>
                <a:gd name="T65" fmla="*/ 107 h 216"/>
                <a:gd name="T66" fmla="*/ 104 w 109"/>
                <a:gd name="T67" fmla="*/ 100 h 216"/>
                <a:gd name="T68" fmla="*/ 106 w 109"/>
                <a:gd name="T69" fmla="*/ 83 h 216"/>
                <a:gd name="T70" fmla="*/ 106 w 109"/>
                <a:gd name="T71" fmla="*/ 40 h 216"/>
                <a:gd name="T72" fmla="*/ 104 w 109"/>
                <a:gd name="T73" fmla="*/ 27 h 216"/>
                <a:gd name="T74" fmla="*/ 100 w 109"/>
                <a:gd name="T75" fmla="*/ 21 h 216"/>
                <a:gd name="T76" fmla="*/ 96 w 109"/>
                <a:gd name="T77" fmla="*/ 14 h 216"/>
                <a:gd name="T78" fmla="*/ 94 w 109"/>
                <a:gd name="T79" fmla="*/ 8 h 216"/>
                <a:gd name="T80" fmla="*/ 91 w 109"/>
                <a:gd name="T81" fmla="*/ 6 h 216"/>
                <a:gd name="T82" fmla="*/ 89 w 109"/>
                <a:gd name="T83" fmla="*/ 2 h 21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09"/>
                <a:gd name="T127" fmla="*/ 0 h 216"/>
                <a:gd name="T128" fmla="*/ 109 w 109"/>
                <a:gd name="T129" fmla="*/ 216 h 21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09" h="216">
                  <a:moveTo>
                    <a:pt x="81" y="0"/>
                  </a:moveTo>
                  <a:lnTo>
                    <a:pt x="71" y="0"/>
                  </a:lnTo>
                  <a:lnTo>
                    <a:pt x="71" y="2"/>
                  </a:lnTo>
                  <a:lnTo>
                    <a:pt x="64" y="2"/>
                  </a:lnTo>
                  <a:lnTo>
                    <a:pt x="58" y="8"/>
                  </a:lnTo>
                  <a:lnTo>
                    <a:pt x="56" y="8"/>
                  </a:lnTo>
                  <a:lnTo>
                    <a:pt x="54" y="10"/>
                  </a:lnTo>
                  <a:lnTo>
                    <a:pt x="52" y="10"/>
                  </a:lnTo>
                  <a:lnTo>
                    <a:pt x="50" y="14"/>
                  </a:lnTo>
                  <a:lnTo>
                    <a:pt x="48" y="17"/>
                  </a:lnTo>
                  <a:lnTo>
                    <a:pt x="46" y="17"/>
                  </a:lnTo>
                  <a:lnTo>
                    <a:pt x="43" y="19"/>
                  </a:lnTo>
                  <a:lnTo>
                    <a:pt x="43" y="21"/>
                  </a:lnTo>
                  <a:lnTo>
                    <a:pt x="37" y="29"/>
                  </a:lnTo>
                  <a:lnTo>
                    <a:pt x="37" y="31"/>
                  </a:lnTo>
                  <a:lnTo>
                    <a:pt x="31" y="37"/>
                  </a:lnTo>
                  <a:lnTo>
                    <a:pt x="31" y="40"/>
                  </a:lnTo>
                  <a:lnTo>
                    <a:pt x="29" y="42"/>
                  </a:lnTo>
                  <a:lnTo>
                    <a:pt x="27" y="42"/>
                  </a:lnTo>
                  <a:lnTo>
                    <a:pt x="27" y="46"/>
                  </a:lnTo>
                  <a:lnTo>
                    <a:pt x="25" y="50"/>
                  </a:lnTo>
                  <a:lnTo>
                    <a:pt x="25" y="52"/>
                  </a:lnTo>
                  <a:lnTo>
                    <a:pt x="23" y="56"/>
                  </a:lnTo>
                  <a:lnTo>
                    <a:pt x="22" y="58"/>
                  </a:lnTo>
                  <a:lnTo>
                    <a:pt x="22" y="62"/>
                  </a:lnTo>
                  <a:lnTo>
                    <a:pt x="20" y="63"/>
                  </a:lnTo>
                  <a:lnTo>
                    <a:pt x="18" y="67"/>
                  </a:lnTo>
                  <a:lnTo>
                    <a:pt x="16" y="69"/>
                  </a:lnTo>
                  <a:lnTo>
                    <a:pt x="16" y="73"/>
                  </a:lnTo>
                  <a:lnTo>
                    <a:pt x="14" y="75"/>
                  </a:lnTo>
                  <a:lnTo>
                    <a:pt x="14" y="79"/>
                  </a:lnTo>
                  <a:lnTo>
                    <a:pt x="12" y="79"/>
                  </a:lnTo>
                  <a:lnTo>
                    <a:pt x="12" y="86"/>
                  </a:lnTo>
                  <a:lnTo>
                    <a:pt x="10" y="86"/>
                  </a:lnTo>
                  <a:lnTo>
                    <a:pt x="10" y="96"/>
                  </a:lnTo>
                  <a:lnTo>
                    <a:pt x="8" y="100"/>
                  </a:lnTo>
                  <a:lnTo>
                    <a:pt x="6" y="102"/>
                  </a:lnTo>
                  <a:lnTo>
                    <a:pt x="6" y="107"/>
                  </a:lnTo>
                  <a:lnTo>
                    <a:pt x="4" y="107"/>
                  </a:lnTo>
                  <a:lnTo>
                    <a:pt x="4" y="117"/>
                  </a:lnTo>
                  <a:lnTo>
                    <a:pt x="2" y="119"/>
                  </a:lnTo>
                  <a:lnTo>
                    <a:pt x="2" y="132"/>
                  </a:lnTo>
                  <a:lnTo>
                    <a:pt x="0" y="136"/>
                  </a:lnTo>
                  <a:lnTo>
                    <a:pt x="0" y="173"/>
                  </a:lnTo>
                  <a:lnTo>
                    <a:pt x="2" y="175"/>
                  </a:lnTo>
                  <a:lnTo>
                    <a:pt x="2" y="182"/>
                  </a:lnTo>
                  <a:lnTo>
                    <a:pt x="4" y="186"/>
                  </a:lnTo>
                  <a:lnTo>
                    <a:pt x="4" y="192"/>
                  </a:lnTo>
                  <a:lnTo>
                    <a:pt x="6" y="192"/>
                  </a:lnTo>
                  <a:lnTo>
                    <a:pt x="6" y="194"/>
                  </a:lnTo>
                  <a:lnTo>
                    <a:pt x="8" y="196"/>
                  </a:lnTo>
                  <a:lnTo>
                    <a:pt x="8" y="198"/>
                  </a:lnTo>
                  <a:lnTo>
                    <a:pt x="10" y="199"/>
                  </a:lnTo>
                  <a:lnTo>
                    <a:pt x="10" y="203"/>
                  </a:lnTo>
                  <a:lnTo>
                    <a:pt x="12" y="203"/>
                  </a:lnTo>
                  <a:lnTo>
                    <a:pt x="14" y="205"/>
                  </a:lnTo>
                  <a:lnTo>
                    <a:pt x="14" y="207"/>
                  </a:lnTo>
                  <a:lnTo>
                    <a:pt x="16" y="209"/>
                  </a:lnTo>
                  <a:lnTo>
                    <a:pt x="16" y="211"/>
                  </a:lnTo>
                  <a:lnTo>
                    <a:pt x="22" y="211"/>
                  </a:lnTo>
                  <a:lnTo>
                    <a:pt x="22" y="213"/>
                  </a:lnTo>
                  <a:lnTo>
                    <a:pt x="25" y="213"/>
                  </a:lnTo>
                  <a:lnTo>
                    <a:pt x="25" y="215"/>
                  </a:lnTo>
                  <a:lnTo>
                    <a:pt x="37" y="215"/>
                  </a:lnTo>
                  <a:lnTo>
                    <a:pt x="37" y="213"/>
                  </a:lnTo>
                  <a:lnTo>
                    <a:pt x="39" y="213"/>
                  </a:lnTo>
                  <a:lnTo>
                    <a:pt x="41" y="211"/>
                  </a:lnTo>
                  <a:lnTo>
                    <a:pt x="43" y="211"/>
                  </a:lnTo>
                  <a:lnTo>
                    <a:pt x="46" y="209"/>
                  </a:lnTo>
                  <a:lnTo>
                    <a:pt x="48" y="209"/>
                  </a:lnTo>
                  <a:lnTo>
                    <a:pt x="50" y="207"/>
                  </a:lnTo>
                  <a:lnTo>
                    <a:pt x="52" y="203"/>
                  </a:lnTo>
                  <a:lnTo>
                    <a:pt x="54" y="203"/>
                  </a:lnTo>
                  <a:lnTo>
                    <a:pt x="60" y="198"/>
                  </a:lnTo>
                  <a:lnTo>
                    <a:pt x="64" y="196"/>
                  </a:lnTo>
                  <a:lnTo>
                    <a:pt x="64" y="192"/>
                  </a:lnTo>
                  <a:lnTo>
                    <a:pt x="71" y="186"/>
                  </a:lnTo>
                  <a:lnTo>
                    <a:pt x="71" y="182"/>
                  </a:lnTo>
                  <a:lnTo>
                    <a:pt x="75" y="178"/>
                  </a:lnTo>
                  <a:lnTo>
                    <a:pt x="75" y="176"/>
                  </a:lnTo>
                  <a:lnTo>
                    <a:pt x="79" y="173"/>
                  </a:lnTo>
                  <a:lnTo>
                    <a:pt x="79" y="167"/>
                  </a:lnTo>
                  <a:lnTo>
                    <a:pt x="81" y="165"/>
                  </a:lnTo>
                  <a:lnTo>
                    <a:pt x="81" y="163"/>
                  </a:lnTo>
                  <a:lnTo>
                    <a:pt x="83" y="163"/>
                  </a:lnTo>
                  <a:lnTo>
                    <a:pt x="83" y="159"/>
                  </a:lnTo>
                  <a:lnTo>
                    <a:pt x="89" y="153"/>
                  </a:lnTo>
                  <a:lnTo>
                    <a:pt x="89" y="146"/>
                  </a:lnTo>
                  <a:lnTo>
                    <a:pt x="91" y="146"/>
                  </a:lnTo>
                  <a:lnTo>
                    <a:pt x="92" y="144"/>
                  </a:lnTo>
                  <a:lnTo>
                    <a:pt x="92" y="138"/>
                  </a:lnTo>
                  <a:lnTo>
                    <a:pt x="94" y="136"/>
                  </a:lnTo>
                  <a:lnTo>
                    <a:pt x="94" y="129"/>
                  </a:lnTo>
                  <a:lnTo>
                    <a:pt x="96" y="127"/>
                  </a:lnTo>
                  <a:lnTo>
                    <a:pt x="96" y="125"/>
                  </a:lnTo>
                  <a:lnTo>
                    <a:pt x="98" y="123"/>
                  </a:lnTo>
                  <a:lnTo>
                    <a:pt x="98" y="121"/>
                  </a:lnTo>
                  <a:lnTo>
                    <a:pt x="100" y="119"/>
                  </a:lnTo>
                  <a:lnTo>
                    <a:pt x="100" y="107"/>
                  </a:lnTo>
                  <a:lnTo>
                    <a:pt x="102" y="107"/>
                  </a:lnTo>
                  <a:lnTo>
                    <a:pt x="102" y="102"/>
                  </a:lnTo>
                  <a:lnTo>
                    <a:pt x="104" y="100"/>
                  </a:lnTo>
                  <a:lnTo>
                    <a:pt x="104" y="90"/>
                  </a:lnTo>
                  <a:lnTo>
                    <a:pt x="106" y="88"/>
                  </a:lnTo>
                  <a:lnTo>
                    <a:pt x="106" y="83"/>
                  </a:lnTo>
                  <a:lnTo>
                    <a:pt x="108" y="79"/>
                  </a:lnTo>
                  <a:lnTo>
                    <a:pt x="108" y="42"/>
                  </a:lnTo>
                  <a:lnTo>
                    <a:pt x="106" y="40"/>
                  </a:lnTo>
                  <a:lnTo>
                    <a:pt x="106" y="37"/>
                  </a:lnTo>
                  <a:lnTo>
                    <a:pt x="104" y="35"/>
                  </a:lnTo>
                  <a:lnTo>
                    <a:pt x="104" y="27"/>
                  </a:lnTo>
                  <a:lnTo>
                    <a:pt x="102" y="27"/>
                  </a:lnTo>
                  <a:lnTo>
                    <a:pt x="102" y="23"/>
                  </a:lnTo>
                  <a:lnTo>
                    <a:pt x="100" y="21"/>
                  </a:lnTo>
                  <a:lnTo>
                    <a:pt x="100" y="17"/>
                  </a:lnTo>
                  <a:lnTo>
                    <a:pt x="98" y="14"/>
                  </a:lnTo>
                  <a:lnTo>
                    <a:pt x="96" y="14"/>
                  </a:lnTo>
                  <a:lnTo>
                    <a:pt x="96" y="12"/>
                  </a:lnTo>
                  <a:lnTo>
                    <a:pt x="94" y="10"/>
                  </a:lnTo>
                  <a:lnTo>
                    <a:pt x="94" y="8"/>
                  </a:lnTo>
                  <a:lnTo>
                    <a:pt x="92" y="8"/>
                  </a:lnTo>
                  <a:lnTo>
                    <a:pt x="92" y="6"/>
                  </a:lnTo>
                  <a:lnTo>
                    <a:pt x="91" y="6"/>
                  </a:lnTo>
                  <a:lnTo>
                    <a:pt x="91" y="4"/>
                  </a:lnTo>
                  <a:lnTo>
                    <a:pt x="89" y="4"/>
                  </a:lnTo>
                  <a:lnTo>
                    <a:pt x="89" y="2"/>
                  </a:lnTo>
                  <a:lnTo>
                    <a:pt x="83" y="2"/>
                  </a:lnTo>
                  <a:lnTo>
                    <a:pt x="81" y="0"/>
                  </a:lnTo>
                </a:path>
              </a:pathLst>
            </a:custGeom>
            <a:noFill/>
            <a:ln w="12700" cap="rnd">
              <a:solidFill>
                <a:srgbClr val="CC66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021" name="Freeform 468"/>
            <p:cNvSpPr>
              <a:spLocks/>
            </p:cNvSpPr>
            <p:nvPr/>
          </p:nvSpPr>
          <p:spPr bwMode="auto">
            <a:xfrm>
              <a:off x="3026" y="3375"/>
              <a:ext cx="146" cy="89"/>
            </a:xfrm>
            <a:custGeom>
              <a:avLst/>
              <a:gdLst>
                <a:gd name="T0" fmla="*/ 145 w 146"/>
                <a:gd name="T1" fmla="*/ 82 h 89"/>
                <a:gd name="T2" fmla="*/ 4 w 146"/>
                <a:gd name="T3" fmla="*/ 0 h 89"/>
                <a:gd name="T4" fmla="*/ 0 w 146"/>
                <a:gd name="T5" fmla="*/ 5 h 89"/>
                <a:gd name="T6" fmla="*/ 142 w 146"/>
                <a:gd name="T7" fmla="*/ 88 h 89"/>
                <a:gd name="T8" fmla="*/ 145 w 146"/>
                <a:gd name="T9" fmla="*/ 82 h 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6"/>
                <a:gd name="T16" fmla="*/ 0 h 89"/>
                <a:gd name="T17" fmla="*/ 146 w 146"/>
                <a:gd name="T18" fmla="*/ 89 h 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6" h="89">
                  <a:moveTo>
                    <a:pt x="145" y="82"/>
                  </a:moveTo>
                  <a:lnTo>
                    <a:pt x="4" y="0"/>
                  </a:lnTo>
                  <a:lnTo>
                    <a:pt x="0" y="5"/>
                  </a:lnTo>
                  <a:lnTo>
                    <a:pt x="142" y="88"/>
                  </a:lnTo>
                  <a:lnTo>
                    <a:pt x="145" y="82"/>
                  </a:lnTo>
                </a:path>
              </a:pathLst>
            </a:custGeom>
            <a:noFill/>
            <a:ln w="12700" cap="rnd">
              <a:solidFill>
                <a:srgbClr val="CC66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022" name="Freeform 469"/>
            <p:cNvSpPr>
              <a:spLocks/>
            </p:cNvSpPr>
            <p:nvPr/>
          </p:nvSpPr>
          <p:spPr bwMode="auto">
            <a:xfrm>
              <a:off x="3171" y="3248"/>
              <a:ext cx="95" cy="220"/>
            </a:xfrm>
            <a:custGeom>
              <a:avLst/>
              <a:gdLst>
                <a:gd name="T0" fmla="*/ 73 w 95"/>
                <a:gd name="T1" fmla="*/ 0 h 220"/>
                <a:gd name="T2" fmla="*/ 77 w 95"/>
                <a:gd name="T3" fmla="*/ 2 h 220"/>
                <a:gd name="T4" fmla="*/ 81 w 95"/>
                <a:gd name="T5" fmla="*/ 8 h 220"/>
                <a:gd name="T6" fmla="*/ 83 w 95"/>
                <a:gd name="T7" fmla="*/ 10 h 220"/>
                <a:gd name="T8" fmla="*/ 85 w 95"/>
                <a:gd name="T9" fmla="*/ 14 h 220"/>
                <a:gd name="T10" fmla="*/ 87 w 95"/>
                <a:gd name="T11" fmla="*/ 19 h 220"/>
                <a:gd name="T12" fmla="*/ 89 w 95"/>
                <a:gd name="T13" fmla="*/ 23 h 220"/>
                <a:gd name="T14" fmla="*/ 91 w 95"/>
                <a:gd name="T15" fmla="*/ 29 h 220"/>
                <a:gd name="T16" fmla="*/ 92 w 95"/>
                <a:gd name="T17" fmla="*/ 35 h 220"/>
                <a:gd name="T18" fmla="*/ 94 w 95"/>
                <a:gd name="T19" fmla="*/ 50 h 220"/>
                <a:gd name="T20" fmla="*/ 92 w 95"/>
                <a:gd name="T21" fmla="*/ 83 h 220"/>
                <a:gd name="T22" fmla="*/ 91 w 95"/>
                <a:gd name="T23" fmla="*/ 98 h 220"/>
                <a:gd name="T24" fmla="*/ 89 w 95"/>
                <a:gd name="T25" fmla="*/ 107 h 220"/>
                <a:gd name="T26" fmla="*/ 87 w 95"/>
                <a:gd name="T27" fmla="*/ 113 h 220"/>
                <a:gd name="T28" fmla="*/ 85 w 95"/>
                <a:gd name="T29" fmla="*/ 119 h 220"/>
                <a:gd name="T30" fmla="*/ 83 w 95"/>
                <a:gd name="T31" fmla="*/ 128 h 220"/>
                <a:gd name="T32" fmla="*/ 81 w 95"/>
                <a:gd name="T33" fmla="*/ 134 h 220"/>
                <a:gd name="T34" fmla="*/ 79 w 95"/>
                <a:gd name="T35" fmla="*/ 140 h 220"/>
                <a:gd name="T36" fmla="*/ 77 w 95"/>
                <a:gd name="T37" fmla="*/ 148 h 220"/>
                <a:gd name="T38" fmla="*/ 75 w 95"/>
                <a:gd name="T39" fmla="*/ 153 h 220"/>
                <a:gd name="T40" fmla="*/ 73 w 95"/>
                <a:gd name="T41" fmla="*/ 161 h 220"/>
                <a:gd name="T42" fmla="*/ 69 w 95"/>
                <a:gd name="T43" fmla="*/ 169 h 220"/>
                <a:gd name="T44" fmla="*/ 66 w 95"/>
                <a:gd name="T45" fmla="*/ 174 h 220"/>
                <a:gd name="T46" fmla="*/ 64 w 95"/>
                <a:gd name="T47" fmla="*/ 180 h 220"/>
                <a:gd name="T48" fmla="*/ 56 w 95"/>
                <a:gd name="T49" fmla="*/ 188 h 220"/>
                <a:gd name="T50" fmla="*/ 54 w 95"/>
                <a:gd name="T51" fmla="*/ 192 h 220"/>
                <a:gd name="T52" fmla="*/ 37 w 95"/>
                <a:gd name="T53" fmla="*/ 205 h 220"/>
                <a:gd name="T54" fmla="*/ 33 w 95"/>
                <a:gd name="T55" fmla="*/ 207 h 220"/>
                <a:gd name="T56" fmla="*/ 29 w 95"/>
                <a:gd name="T57" fmla="*/ 213 h 220"/>
                <a:gd name="T58" fmla="*/ 27 w 95"/>
                <a:gd name="T59" fmla="*/ 215 h 220"/>
                <a:gd name="T60" fmla="*/ 22 w 95"/>
                <a:gd name="T61" fmla="*/ 217 h 220"/>
                <a:gd name="T62" fmla="*/ 18 w 95"/>
                <a:gd name="T63" fmla="*/ 219 h 220"/>
                <a:gd name="T64" fmla="*/ 8 w 95"/>
                <a:gd name="T65" fmla="*/ 217 h 220"/>
                <a:gd name="T66" fmla="*/ 4 w 95"/>
                <a:gd name="T67" fmla="*/ 215 h 220"/>
                <a:gd name="T68" fmla="*/ 0 w 95"/>
                <a:gd name="T69" fmla="*/ 213 h 22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95"/>
                <a:gd name="T106" fmla="*/ 0 h 220"/>
                <a:gd name="T107" fmla="*/ 95 w 95"/>
                <a:gd name="T108" fmla="*/ 220 h 22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95" h="220">
                  <a:moveTo>
                    <a:pt x="69" y="0"/>
                  </a:moveTo>
                  <a:lnTo>
                    <a:pt x="73" y="0"/>
                  </a:lnTo>
                  <a:lnTo>
                    <a:pt x="75" y="2"/>
                  </a:lnTo>
                  <a:lnTo>
                    <a:pt x="77" y="2"/>
                  </a:lnTo>
                  <a:lnTo>
                    <a:pt x="77" y="4"/>
                  </a:lnTo>
                  <a:lnTo>
                    <a:pt x="81" y="8"/>
                  </a:lnTo>
                  <a:lnTo>
                    <a:pt x="81" y="10"/>
                  </a:lnTo>
                  <a:lnTo>
                    <a:pt x="83" y="10"/>
                  </a:lnTo>
                  <a:lnTo>
                    <a:pt x="83" y="12"/>
                  </a:lnTo>
                  <a:lnTo>
                    <a:pt x="85" y="14"/>
                  </a:lnTo>
                  <a:lnTo>
                    <a:pt x="85" y="17"/>
                  </a:lnTo>
                  <a:lnTo>
                    <a:pt x="87" y="19"/>
                  </a:lnTo>
                  <a:lnTo>
                    <a:pt x="87" y="21"/>
                  </a:lnTo>
                  <a:lnTo>
                    <a:pt x="89" y="23"/>
                  </a:lnTo>
                  <a:lnTo>
                    <a:pt x="89" y="27"/>
                  </a:lnTo>
                  <a:lnTo>
                    <a:pt x="91" y="29"/>
                  </a:lnTo>
                  <a:lnTo>
                    <a:pt x="91" y="33"/>
                  </a:lnTo>
                  <a:lnTo>
                    <a:pt x="92" y="35"/>
                  </a:lnTo>
                  <a:lnTo>
                    <a:pt x="92" y="48"/>
                  </a:lnTo>
                  <a:lnTo>
                    <a:pt x="94" y="50"/>
                  </a:lnTo>
                  <a:lnTo>
                    <a:pt x="94" y="81"/>
                  </a:lnTo>
                  <a:lnTo>
                    <a:pt x="92" y="83"/>
                  </a:lnTo>
                  <a:lnTo>
                    <a:pt x="92" y="96"/>
                  </a:lnTo>
                  <a:lnTo>
                    <a:pt x="91" y="98"/>
                  </a:lnTo>
                  <a:lnTo>
                    <a:pt x="91" y="104"/>
                  </a:lnTo>
                  <a:lnTo>
                    <a:pt x="89" y="107"/>
                  </a:lnTo>
                  <a:lnTo>
                    <a:pt x="89" y="109"/>
                  </a:lnTo>
                  <a:lnTo>
                    <a:pt x="87" y="113"/>
                  </a:lnTo>
                  <a:lnTo>
                    <a:pt x="87" y="115"/>
                  </a:lnTo>
                  <a:lnTo>
                    <a:pt x="85" y="119"/>
                  </a:lnTo>
                  <a:lnTo>
                    <a:pt x="85" y="127"/>
                  </a:lnTo>
                  <a:lnTo>
                    <a:pt x="83" y="128"/>
                  </a:lnTo>
                  <a:lnTo>
                    <a:pt x="83" y="130"/>
                  </a:lnTo>
                  <a:lnTo>
                    <a:pt x="81" y="134"/>
                  </a:lnTo>
                  <a:lnTo>
                    <a:pt x="81" y="136"/>
                  </a:lnTo>
                  <a:lnTo>
                    <a:pt x="79" y="140"/>
                  </a:lnTo>
                  <a:lnTo>
                    <a:pt x="79" y="146"/>
                  </a:lnTo>
                  <a:lnTo>
                    <a:pt x="77" y="148"/>
                  </a:lnTo>
                  <a:lnTo>
                    <a:pt x="75" y="151"/>
                  </a:lnTo>
                  <a:lnTo>
                    <a:pt x="75" y="153"/>
                  </a:lnTo>
                  <a:lnTo>
                    <a:pt x="73" y="155"/>
                  </a:lnTo>
                  <a:lnTo>
                    <a:pt x="73" y="161"/>
                  </a:lnTo>
                  <a:lnTo>
                    <a:pt x="69" y="165"/>
                  </a:lnTo>
                  <a:lnTo>
                    <a:pt x="69" y="169"/>
                  </a:lnTo>
                  <a:lnTo>
                    <a:pt x="66" y="171"/>
                  </a:lnTo>
                  <a:lnTo>
                    <a:pt x="66" y="174"/>
                  </a:lnTo>
                  <a:lnTo>
                    <a:pt x="64" y="176"/>
                  </a:lnTo>
                  <a:lnTo>
                    <a:pt x="64" y="180"/>
                  </a:lnTo>
                  <a:lnTo>
                    <a:pt x="56" y="186"/>
                  </a:lnTo>
                  <a:lnTo>
                    <a:pt x="56" y="188"/>
                  </a:lnTo>
                  <a:lnTo>
                    <a:pt x="54" y="190"/>
                  </a:lnTo>
                  <a:lnTo>
                    <a:pt x="54" y="192"/>
                  </a:lnTo>
                  <a:lnTo>
                    <a:pt x="45" y="199"/>
                  </a:lnTo>
                  <a:lnTo>
                    <a:pt x="37" y="205"/>
                  </a:lnTo>
                  <a:lnTo>
                    <a:pt x="35" y="207"/>
                  </a:lnTo>
                  <a:lnTo>
                    <a:pt x="33" y="207"/>
                  </a:lnTo>
                  <a:lnTo>
                    <a:pt x="29" y="211"/>
                  </a:lnTo>
                  <a:lnTo>
                    <a:pt x="29" y="213"/>
                  </a:lnTo>
                  <a:lnTo>
                    <a:pt x="27" y="213"/>
                  </a:lnTo>
                  <a:lnTo>
                    <a:pt x="27" y="215"/>
                  </a:lnTo>
                  <a:lnTo>
                    <a:pt x="23" y="215"/>
                  </a:lnTo>
                  <a:lnTo>
                    <a:pt x="22" y="217"/>
                  </a:lnTo>
                  <a:lnTo>
                    <a:pt x="18" y="217"/>
                  </a:lnTo>
                  <a:lnTo>
                    <a:pt x="18" y="219"/>
                  </a:lnTo>
                  <a:lnTo>
                    <a:pt x="10" y="219"/>
                  </a:lnTo>
                  <a:lnTo>
                    <a:pt x="8" y="217"/>
                  </a:lnTo>
                  <a:lnTo>
                    <a:pt x="6" y="217"/>
                  </a:lnTo>
                  <a:lnTo>
                    <a:pt x="4" y="215"/>
                  </a:lnTo>
                  <a:lnTo>
                    <a:pt x="0" y="215"/>
                  </a:lnTo>
                  <a:lnTo>
                    <a:pt x="0" y="213"/>
                  </a:lnTo>
                </a:path>
              </a:pathLst>
            </a:custGeom>
            <a:noFill/>
            <a:ln w="12700" cap="rnd">
              <a:solidFill>
                <a:srgbClr val="CC66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023" name="Freeform 470"/>
            <p:cNvSpPr>
              <a:spLocks/>
            </p:cNvSpPr>
            <p:nvPr/>
          </p:nvSpPr>
          <p:spPr bwMode="auto">
            <a:xfrm>
              <a:off x="3005" y="3373"/>
              <a:ext cx="26" cy="12"/>
            </a:xfrm>
            <a:custGeom>
              <a:avLst/>
              <a:gdLst>
                <a:gd name="T0" fmla="*/ 0 w 26"/>
                <a:gd name="T1" fmla="*/ 0 h 12"/>
                <a:gd name="T2" fmla="*/ 0 w 26"/>
                <a:gd name="T3" fmla="*/ 11 h 12"/>
                <a:gd name="T4" fmla="*/ 25 w 26"/>
                <a:gd name="T5" fmla="*/ 11 h 12"/>
                <a:gd name="T6" fmla="*/ 25 w 26"/>
                <a:gd name="T7" fmla="*/ 0 h 12"/>
                <a:gd name="T8" fmla="*/ 0 w 26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12"/>
                <a:gd name="T17" fmla="*/ 26 w 26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12">
                  <a:moveTo>
                    <a:pt x="0" y="0"/>
                  </a:moveTo>
                  <a:lnTo>
                    <a:pt x="0" y="11"/>
                  </a:lnTo>
                  <a:lnTo>
                    <a:pt x="25" y="11"/>
                  </a:lnTo>
                  <a:lnTo>
                    <a:pt x="25" y="0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rgbClr val="CC66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024" name="Line 471"/>
            <p:cNvSpPr>
              <a:spLocks noChangeShapeType="1"/>
            </p:cNvSpPr>
            <p:nvPr/>
          </p:nvSpPr>
          <p:spPr bwMode="auto">
            <a:xfrm flipH="1">
              <a:off x="2992" y="3373"/>
              <a:ext cx="51" cy="0"/>
            </a:xfrm>
            <a:prstGeom prst="line">
              <a:avLst/>
            </a:prstGeom>
            <a:noFill/>
            <a:ln w="12700">
              <a:solidFill>
                <a:srgbClr val="CC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025" name="Line 472"/>
            <p:cNvSpPr>
              <a:spLocks noChangeShapeType="1"/>
            </p:cNvSpPr>
            <p:nvPr/>
          </p:nvSpPr>
          <p:spPr bwMode="auto">
            <a:xfrm flipH="1">
              <a:off x="2992" y="3348"/>
              <a:ext cx="51" cy="0"/>
            </a:xfrm>
            <a:prstGeom prst="line">
              <a:avLst/>
            </a:prstGeom>
            <a:noFill/>
            <a:ln w="12700">
              <a:solidFill>
                <a:srgbClr val="CC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026" name="Freeform 473"/>
            <p:cNvSpPr>
              <a:spLocks/>
            </p:cNvSpPr>
            <p:nvPr/>
          </p:nvSpPr>
          <p:spPr bwMode="auto">
            <a:xfrm>
              <a:off x="3039" y="3348"/>
              <a:ext cx="7" cy="26"/>
            </a:xfrm>
            <a:custGeom>
              <a:avLst/>
              <a:gdLst>
                <a:gd name="T0" fmla="*/ 0 w 7"/>
                <a:gd name="T1" fmla="*/ 0 h 26"/>
                <a:gd name="T2" fmla="*/ 2 w 7"/>
                <a:gd name="T3" fmla="*/ 0 h 26"/>
                <a:gd name="T4" fmla="*/ 2 w 7"/>
                <a:gd name="T5" fmla="*/ 2 h 26"/>
                <a:gd name="T6" fmla="*/ 4 w 7"/>
                <a:gd name="T7" fmla="*/ 2 h 26"/>
                <a:gd name="T8" fmla="*/ 4 w 7"/>
                <a:gd name="T9" fmla="*/ 4 h 26"/>
                <a:gd name="T10" fmla="*/ 6 w 7"/>
                <a:gd name="T11" fmla="*/ 5 h 26"/>
                <a:gd name="T12" fmla="*/ 6 w 7"/>
                <a:gd name="T13" fmla="*/ 19 h 26"/>
                <a:gd name="T14" fmla="*/ 4 w 7"/>
                <a:gd name="T15" fmla="*/ 19 h 26"/>
                <a:gd name="T16" fmla="*/ 4 w 7"/>
                <a:gd name="T17" fmla="*/ 21 h 26"/>
                <a:gd name="T18" fmla="*/ 2 w 7"/>
                <a:gd name="T19" fmla="*/ 21 h 26"/>
                <a:gd name="T20" fmla="*/ 2 w 7"/>
                <a:gd name="T21" fmla="*/ 23 h 26"/>
                <a:gd name="T22" fmla="*/ 0 w 7"/>
                <a:gd name="T23" fmla="*/ 23 h 26"/>
                <a:gd name="T24" fmla="*/ 0 w 7"/>
                <a:gd name="T25" fmla="*/ 25 h 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"/>
                <a:gd name="T40" fmla="*/ 0 h 26"/>
                <a:gd name="T41" fmla="*/ 7 w 7"/>
                <a:gd name="T42" fmla="*/ 26 h 2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" h="26">
                  <a:moveTo>
                    <a:pt x="0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4"/>
                  </a:lnTo>
                  <a:lnTo>
                    <a:pt x="6" y="5"/>
                  </a:lnTo>
                  <a:lnTo>
                    <a:pt x="6" y="19"/>
                  </a:lnTo>
                  <a:lnTo>
                    <a:pt x="4" y="19"/>
                  </a:lnTo>
                  <a:lnTo>
                    <a:pt x="4" y="21"/>
                  </a:lnTo>
                  <a:lnTo>
                    <a:pt x="2" y="21"/>
                  </a:lnTo>
                  <a:lnTo>
                    <a:pt x="2" y="23"/>
                  </a:lnTo>
                  <a:lnTo>
                    <a:pt x="0" y="23"/>
                  </a:lnTo>
                  <a:lnTo>
                    <a:pt x="0" y="25"/>
                  </a:lnTo>
                </a:path>
              </a:pathLst>
            </a:custGeom>
            <a:noFill/>
            <a:ln w="12700" cap="rnd">
              <a:solidFill>
                <a:srgbClr val="CC66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027" name="Oval 474"/>
            <p:cNvSpPr>
              <a:spLocks noChangeArrowheads="1"/>
            </p:cNvSpPr>
            <p:nvPr/>
          </p:nvSpPr>
          <p:spPr bwMode="auto">
            <a:xfrm>
              <a:off x="2986" y="3352"/>
              <a:ext cx="3" cy="11"/>
            </a:xfrm>
            <a:prstGeom prst="ellipse">
              <a:avLst/>
            </a:prstGeom>
            <a:noFill/>
            <a:ln w="12700">
              <a:solidFill>
                <a:srgbClr val="CC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1" dirty="0"/>
            </a:p>
          </p:txBody>
        </p:sp>
        <p:sp>
          <p:nvSpPr>
            <p:cNvPr id="23028" name="Line 475"/>
            <p:cNvSpPr>
              <a:spLocks noChangeShapeType="1"/>
            </p:cNvSpPr>
            <p:nvPr/>
          </p:nvSpPr>
          <p:spPr bwMode="auto">
            <a:xfrm>
              <a:off x="3050" y="3361"/>
              <a:ext cx="1" cy="0"/>
            </a:xfrm>
            <a:prstGeom prst="line">
              <a:avLst/>
            </a:prstGeom>
            <a:noFill/>
            <a:ln w="12700">
              <a:solidFill>
                <a:srgbClr val="CC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029" name="Line 476"/>
            <p:cNvSpPr>
              <a:spLocks noChangeShapeType="1"/>
            </p:cNvSpPr>
            <p:nvPr/>
          </p:nvSpPr>
          <p:spPr bwMode="auto">
            <a:xfrm>
              <a:off x="3055" y="3365"/>
              <a:ext cx="0" cy="0"/>
            </a:xfrm>
            <a:prstGeom prst="line">
              <a:avLst/>
            </a:prstGeom>
            <a:noFill/>
            <a:ln w="12700">
              <a:solidFill>
                <a:srgbClr val="CC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030" name="Line 477"/>
            <p:cNvSpPr>
              <a:spLocks noChangeShapeType="1"/>
            </p:cNvSpPr>
            <p:nvPr/>
          </p:nvSpPr>
          <p:spPr bwMode="auto">
            <a:xfrm flipH="1">
              <a:off x="3042" y="3369"/>
              <a:ext cx="17" cy="0"/>
            </a:xfrm>
            <a:prstGeom prst="line">
              <a:avLst/>
            </a:prstGeom>
            <a:noFill/>
            <a:ln w="12700">
              <a:solidFill>
                <a:srgbClr val="CC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031" name="Oval 478"/>
            <p:cNvSpPr>
              <a:spLocks noChangeArrowheads="1"/>
            </p:cNvSpPr>
            <p:nvPr/>
          </p:nvSpPr>
          <p:spPr bwMode="auto">
            <a:xfrm>
              <a:off x="2981" y="3355"/>
              <a:ext cx="9" cy="10"/>
            </a:xfrm>
            <a:prstGeom prst="ellipse">
              <a:avLst/>
            </a:prstGeom>
            <a:noFill/>
            <a:ln w="12700">
              <a:solidFill>
                <a:srgbClr val="CC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1" dirty="0"/>
            </a:p>
          </p:txBody>
        </p:sp>
        <p:sp>
          <p:nvSpPr>
            <p:cNvPr id="23032" name="Freeform 479"/>
            <p:cNvSpPr>
              <a:spLocks/>
            </p:cNvSpPr>
            <p:nvPr/>
          </p:nvSpPr>
          <p:spPr bwMode="auto">
            <a:xfrm>
              <a:off x="2972" y="3365"/>
              <a:ext cx="74" cy="32"/>
            </a:xfrm>
            <a:custGeom>
              <a:avLst/>
              <a:gdLst>
                <a:gd name="T0" fmla="*/ 14 w 74"/>
                <a:gd name="T1" fmla="*/ 0 h 32"/>
                <a:gd name="T2" fmla="*/ 12 w 74"/>
                <a:gd name="T3" fmla="*/ 0 h 32"/>
                <a:gd name="T4" fmla="*/ 12 w 74"/>
                <a:gd name="T5" fmla="*/ 2 h 32"/>
                <a:gd name="T6" fmla="*/ 8 w 74"/>
                <a:gd name="T7" fmla="*/ 2 h 32"/>
                <a:gd name="T8" fmla="*/ 8 w 74"/>
                <a:gd name="T9" fmla="*/ 4 h 32"/>
                <a:gd name="T10" fmla="*/ 4 w 74"/>
                <a:gd name="T11" fmla="*/ 4 h 32"/>
                <a:gd name="T12" fmla="*/ 4 w 74"/>
                <a:gd name="T13" fmla="*/ 6 h 32"/>
                <a:gd name="T14" fmla="*/ 2 w 74"/>
                <a:gd name="T15" fmla="*/ 6 h 32"/>
                <a:gd name="T16" fmla="*/ 2 w 74"/>
                <a:gd name="T17" fmla="*/ 8 h 32"/>
                <a:gd name="T18" fmla="*/ 0 w 74"/>
                <a:gd name="T19" fmla="*/ 8 h 32"/>
                <a:gd name="T20" fmla="*/ 0 w 74"/>
                <a:gd name="T21" fmla="*/ 11 h 32"/>
                <a:gd name="T22" fmla="*/ 4 w 74"/>
                <a:gd name="T23" fmla="*/ 13 h 32"/>
                <a:gd name="T24" fmla="*/ 6 w 74"/>
                <a:gd name="T25" fmla="*/ 15 h 32"/>
                <a:gd name="T26" fmla="*/ 8 w 74"/>
                <a:gd name="T27" fmla="*/ 15 h 32"/>
                <a:gd name="T28" fmla="*/ 10 w 74"/>
                <a:gd name="T29" fmla="*/ 17 h 32"/>
                <a:gd name="T30" fmla="*/ 12 w 74"/>
                <a:gd name="T31" fmla="*/ 17 h 32"/>
                <a:gd name="T32" fmla="*/ 12 w 74"/>
                <a:gd name="T33" fmla="*/ 19 h 32"/>
                <a:gd name="T34" fmla="*/ 15 w 74"/>
                <a:gd name="T35" fmla="*/ 19 h 32"/>
                <a:gd name="T36" fmla="*/ 17 w 74"/>
                <a:gd name="T37" fmla="*/ 21 h 32"/>
                <a:gd name="T38" fmla="*/ 23 w 74"/>
                <a:gd name="T39" fmla="*/ 21 h 32"/>
                <a:gd name="T40" fmla="*/ 25 w 74"/>
                <a:gd name="T41" fmla="*/ 23 h 32"/>
                <a:gd name="T42" fmla="*/ 29 w 74"/>
                <a:gd name="T43" fmla="*/ 23 h 32"/>
                <a:gd name="T44" fmla="*/ 31 w 74"/>
                <a:gd name="T45" fmla="*/ 25 h 32"/>
                <a:gd name="T46" fmla="*/ 35 w 74"/>
                <a:gd name="T47" fmla="*/ 25 h 32"/>
                <a:gd name="T48" fmla="*/ 37 w 74"/>
                <a:gd name="T49" fmla="*/ 27 h 32"/>
                <a:gd name="T50" fmla="*/ 40 w 74"/>
                <a:gd name="T51" fmla="*/ 27 h 32"/>
                <a:gd name="T52" fmla="*/ 40 w 74"/>
                <a:gd name="T53" fmla="*/ 29 h 32"/>
                <a:gd name="T54" fmla="*/ 50 w 74"/>
                <a:gd name="T55" fmla="*/ 29 h 32"/>
                <a:gd name="T56" fmla="*/ 52 w 74"/>
                <a:gd name="T57" fmla="*/ 31 h 32"/>
                <a:gd name="T58" fmla="*/ 71 w 74"/>
                <a:gd name="T59" fmla="*/ 31 h 32"/>
                <a:gd name="T60" fmla="*/ 73 w 74"/>
                <a:gd name="T61" fmla="*/ 29 h 3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74"/>
                <a:gd name="T94" fmla="*/ 0 h 32"/>
                <a:gd name="T95" fmla="*/ 74 w 74"/>
                <a:gd name="T96" fmla="*/ 32 h 3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74" h="32">
                  <a:moveTo>
                    <a:pt x="14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8" y="2"/>
                  </a:lnTo>
                  <a:lnTo>
                    <a:pt x="8" y="4"/>
                  </a:lnTo>
                  <a:lnTo>
                    <a:pt x="4" y="4"/>
                  </a:lnTo>
                  <a:lnTo>
                    <a:pt x="4" y="6"/>
                  </a:lnTo>
                  <a:lnTo>
                    <a:pt x="2" y="6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4" y="13"/>
                  </a:lnTo>
                  <a:lnTo>
                    <a:pt x="6" y="15"/>
                  </a:lnTo>
                  <a:lnTo>
                    <a:pt x="8" y="15"/>
                  </a:lnTo>
                  <a:lnTo>
                    <a:pt x="10" y="17"/>
                  </a:lnTo>
                  <a:lnTo>
                    <a:pt x="12" y="17"/>
                  </a:lnTo>
                  <a:lnTo>
                    <a:pt x="12" y="19"/>
                  </a:lnTo>
                  <a:lnTo>
                    <a:pt x="15" y="19"/>
                  </a:lnTo>
                  <a:lnTo>
                    <a:pt x="17" y="21"/>
                  </a:lnTo>
                  <a:lnTo>
                    <a:pt x="23" y="21"/>
                  </a:lnTo>
                  <a:lnTo>
                    <a:pt x="25" y="23"/>
                  </a:lnTo>
                  <a:lnTo>
                    <a:pt x="29" y="23"/>
                  </a:lnTo>
                  <a:lnTo>
                    <a:pt x="31" y="25"/>
                  </a:lnTo>
                  <a:lnTo>
                    <a:pt x="35" y="25"/>
                  </a:lnTo>
                  <a:lnTo>
                    <a:pt x="37" y="27"/>
                  </a:lnTo>
                  <a:lnTo>
                    <a:pt x="40" y="27"/>
                  </a:lnTo>
                  <a:lnTo>
                    <a:pt x="40" y="29"/>
                  </a:lnTo>
                  <a:lnTo>
                    <a:pt x="50" y="29"/>
                  </a:lnTo>
                  <a:lnTo>
                    <a:pt x="52" y="31"/>
                  </a:lnTo>
                  <a:lnTo>
                    <a:pt x="71" y="31"/>
                  </a:lnTo>
                  <a:lnTo>
                    <a:pt x="73" y="29"/>
                  </a:lnTo>
                </a:path>
              </a:pathLst>
            </a:custGeom>
            <a:noFill/>
            <a:ln w="12700" cap="rnd">
              <a:solidFill>
                <a:srgbClr val="CC66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033" name="Line 480"/>
            <p:cNvSpPr>
              <a:spLocks noChangeShapeType="1"/>
            </p:cNvSpPr>
            <p:nvPr/>
          </p:nvSpPr>
          <p:spPr bwMode="auto">
            <a:xfrm flipH="1">
              <a:off x="2996" y="3355"/>
              <a:ext cx="47" cy="0"/>
            </a:xfrm>
            <a:prstGeom prst="line">
              <a:avLst/>
            </a:prstGeom>
            <a:noFill/>
            <a:ln w="12700">
              <a:solidFill>
                <a:srgbClr val="CC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034" name="Line 481"/>
            <p:cNvSpPr>
              <a:spLocks noChangeShapeType="1"/>
            </p:cNvSpPr>
            <p:nvPr/>
          </p:nvSpPr>
          <p:spPr bwMode="auto">
            <a:xfrm flipH="1">
              <a:off x="2996" y="3361"/>
              <a:ext cx="47" cy="0"/>
            </a:xfrm>
            <a:prstGeom prst="line">
              <a:avLst/>
            </a:prstGeom>
            <a:noFill/>
            <a:ln w="12700">
              <a:solidFill>
                <a:srgbClr val="CC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035" name="Line 482"/>
            <p:cNvSpPr>
              <a:spLocks noChangeShapeType="1"/>
            </p:cNvSpPr>
            <p:nvPr/>
          </p:nvSpPr>
          <p:spPr bwMode="auto">
            <a:xfrm flipH="1">
              <a:off x="2996" y="3365"/>
              <a:ext cx="47" cy="0"/>
            </a:xfrm>
            <a:prstGeom prst="line">
              <a:avLst/>
            </a:prstGeom>
            <a:noFill/>
            <a:ln w="12700">
              <a:solidFill>
                <a:srgbClr val="CC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036" name="Line 483"/>
            <p:cNvSpPr>
              <a:spLocks noChangeShapeType="1"/>
            </p:cNvSpPr>
            <p:nvPr/>
          </p:nvSpPr>
          <p:spPr bwMode="auto">
            <a:xfrm flipH="1">
              <a:off x="2996" y="3369"/>
              <a:ext cx="41" cy="0"/>
            </a:xfrm>
            <a:prstGeom prst="line">
              <a:avLst/>
            </a:prstGeom>
            <a:noFill/>
            <a:ln w="12700">
              <a:solidFill>
                <a:srgbClr val="CC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037" name="Line 484"/>
            <p:cNvSpPr>
              <a:spLocks noChangeShapeType="1"/>
            </p:cNvSpPr>
            <p:nvPr/>
          </p:nvSpPr>
          <p:spPr bwMode="auto">
            <a:xfrm>
              <a:off x="2999" y="3374"/>
              <a:ext cx="0" cy="4"/>
            </a:xfrm>
            <a:prstGeom prst="line">
              <a:avLst/>
            </a:prstGeom>
            <a:noFill/>
            <a:ln w="12700">
              <a:solidFill>
                <a:srgbClr val="CC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038" name="Freeform 485"/>
            <p:cNvSpPr>
              <a:spLocks/>
            </p:cNvSpPr>
            <p:nvPr/>
          </p:nvSpPr>
          <p:spPr bwMode="auto">
            <a:xfrm>
              <a:off x="3219" y="3422"/>
              <a:ext cx="22" cy="93"/>
            </a:xfrm>
            <a:custGeom>
              <a:avLst/>
              <a:gdLst>
                <a:gd name="T0" fmla="*/ 0 w 22"/>
                <a:gd name="T1" fmla="*/ 25 h 93"/>
                <a:gd name="T2" fmla="*/ 0 w 22"/>
                <a:gd name="T3" fmla="*/ 92 h 93"/>
                <a:gd name="T4" fmla="*/ 21 w 22"/>
                <a:gd name="T5" fmla="*/ 89 h 93"/>
                <a:gd name="T6" fmla="*/ 21 w 22"/>
                <a:gd name="T7" fmla="*/ 0 h 93"/>
                <a:gd name="T8" fmla="*/ 0 w 22"/>
                <a:gd name="T9" fmla="*/ 25 h 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93"/>
                <a:gd name="T17" fmla="*/ 22 w 22"/>
                <a:gd name="T18" fmla="*/ 93 h 9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93">
                  <a:moveTo>
                    <a:pt x="0" y="25"/>
                  </a:moveTo>
                  <a:lnTo>
                    <a:pt x="0" y="92"/>
                  </a:lnTo>
                  <a:lnTo>
                    <a:pt x="21" y="89"/>
                  </a:lnTo>
                  <a:lnTo>
                    <a:pt x="21" y="0"/>
                  </a:lnTo>
                  <a:lnTo>
                    <a:pt x="0" y="25"/>
                  </a:lnTo>
                </a:path>
              </a:pathLst>
            </a:custGeom>
            <a:solidFill>
              <a:srgbClr val="00FFFF"/>
            </a:solidFill>
            <a:ln w="12700" cap="rnd">
              <a:solidFill>
                <a:srgbClr val="CC66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039" name="Freeform 486"/>
            <p:cNvSpPr>
              <a:spLocks/>
            </p:cNvSpPr>
            <p:nvPr/>
          </p:nvSpPr>
          <p:spPr bwMode="auto">
            <a:xfrm>
              <a:off x="3231" y="3271"/>
              <a:ext cx="16" cy="22"/>
            </a:xfrm>
            <a:custGeom>
              <a:avLst/>
              <a:gdLst>
                <a:gd name="T0" fmla="*/ 0 w 16"/>
                <a:gd name="T1" fmla="*/ 6 h 22"/>
                <a:gd name="T2" fmla="*/ 0 w 16"/>
                <a:gd name="T3" fmla="*/ 0 h 22"/>
                <a:gd name="T4" fmla="*/ 13 w 16"/>
                <a:gd name="T5" fmla="*/ 0 h 22"/>
                <a:gd name="T6" fmla="*/ 13 w 16"/>
                <a:gd name="T7" fmla="*/ 2 h 22"/>
                <a:gd name="T8" fmla="*/ 15 w 16"/>
                <a:gd name="T9" fmla="*/ 4 h 22"/>
                <a:gd name="T10" fmla="*/ 15 w 16"/>
                <a:gd name="T11" fmla="*/ 19 h 22"/>
                <a:gd name="T12" fmla="*/ 13 w 16"/>
                <a:gd name="T13" fmla="*/ 21 h 22"/>
                <a:gd name="T14" fmla="*/ 2 w 16"/>
                <a:gd name="T15" fmla="*/ 21 h 22"/>
                <a:gd name="T16" fmla="*/ 2 w 16"/>
                <a:gd name="T17" fmla="*/ 17 h 22"/>
                <a:gd name="T18" fmla="*/ 0 w 16"/>
                <a:gd name="T19" fmla="*/ 17 h 22"/>
                <a:gd name="T20" fmla="*/ 0 w 16"/>
                <a:gd name="T21" fmla="*/ 10 h 22"/>
                <a:gd name="T22" fmla="*/ 9 w 16"/>
                <a:gd name="T23" fmla="*/ 10 h 22"/>
                <a:gd name="T24" fmla="*/ 9 w 16"/>
                <a:gd name="T25" fmla="*/ 14 h 22"/>
                <a:gd name="T26" fmla="*/ 6 w 16"/>
                <a:gd name="T27" fmla="*/ 14 h 22"/>
                <a:gd name="T28" fmla="*/ 6 w 16"/>
                <a:gd name="T29" fmla="*/ 17 h 22"/>
                <a:gd name="T30" fmla="*/ 13 w 16"/>
                <a:gd name="T31" fmla="*/ 17 h 22"/>
                <a:gd name="T32" fmla="*/ 13 w 16"/>
                <a:gd name="T33" fmla="*/ 6 h 22"/>
                <a:gd name="T34" fmla="*/ 0 w 16"/>
                <a:gd name="T35" fmla="*/ 6 h 2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6"/>
                <a:gd name="T55" fmla="*/ 0 h 22"/>
                <a:gd name="T56" fmla="*/ 16 w 16"/>
                <a:gd name="T57" fmla="*/ 22 h 2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6" h="22">
                  <a:moveTo>
                    <a:pt x="0" y="6"/>
                  </a:moveTo>
                  <a:lnTo>
                    <a:pt x="0" y="0"/>
                  </a:lnTo>
                  <a:lnTo>
                    <a:pt x="13" y="0"/>
                  </a:lnTo>
                  <a:lnTo>
                    <a:pt x="13" y="2"/>
                  </a:lnTo>
                  <a:lnTo>
                    <a:pt x="15" y="4"/>
                  </a:lnTo>
                  <a:lnTo>
                    <a:pt x="15" y="19"/>
                  </a:lnTo>
                  <a:lnTo>
                    <a:pt x="13" y="21"/>
                  </a:lnTo>
                  <a:lnTo>
                    <a:pt x="2" y="21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9" y="14"/>
                  </a:lnTo>
                  <a:lnTo>
                    <a:pt x="6" y="14"/>
                  </a:lnTo>
                  <a:lnTo>
                    <a:pt x="6" y="17"/>
                  </a:lnTo>
                  <a:lnTo>
                    <a:pt x="13" y="17"/>
                  </a:lnTo>
                  <a:lnTo>
                    <a:pt x="13" y="6"/>
                  </a:lnTo>
                  <a:lnTo>
                    <a:pt x="0" y="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CC66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040" name="Line 487"/>
            <p:cNvSpPr>
              <a:spLocks noChangeShapeType="1"/>
            </p:cNvSpPr>
            <p:nvPr/>
          </p:nvSpPr>
          <p:spPr bwMode="auto">
            <a:xfrm>
              <a:off x="3000" y="3381"/>
              <a:ext cx="5" cy="3"/>
            </a:xfrm>
            <a:prstGeom prst="line">
              <a:avLst/>
            </a:prstGeom>
            <a:noFill/>
            <a:ln w="12700">
              <a:solidFill>
                <a:srgbClr val="CC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041" name="Line 488"/>
            <p:cNvSpPr>
              <a:spLocks noChangeShapeType="1"/>
            </p:cNvSpPr>
            <p:nvPr/>
          </p:nvSpPr>
          <p:spPr bwMode="auto">
            <a:xfrm>
              <a:off x="3167" y="3462"/>
              <a:ext cx="3" cy="1"/>
            </a:xfrm>
            <a:prstGeom prst="line">
              <a:avLst/>
            </a:prstGeom>
            <a:noFill/>
            <a:ln w="12700">
              <a:solidFill>
                <a:srgbClr val="CC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042" name="Line 489"/>
            <p:cNvSpPr>
              <a:spLocks noChangeShapeType="1"/>
            </p:cNvSpPr>
            <p:nvPr/>
          </p:nvSpPr>
          <p:spPr bwMode="auto">
            <a:xfrm flipH="1">
              <a:off x="3027" y="3376"/>
              <a:ext cx="9" cy="0"/>
            </a:xfrm>
            <a:prstGeom prst="line">
              <a:avLst/>
            </a:prstGeom>
            <a:noFill/>
            <a:ln w="12700">
              <a:solidFill>
                <a:srgbClr val="CC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043" name="Freeform 490"/>
            <p:cNvSpPr>
              <a:spLocks/>
            </p:cNvSpPr>
            <p:nvPr/>
          </p:nvSpPr>
          <p:spPr bwMode="auto">
            <a:xfrm>
              <a:off x="3160" y="3518"/>
              <a:ext cx="135" cy="26"/>
            </a:xfrm>
            <a:custGeom>
              <a:avLst/>
              <a:gdLst>
                <a:gd name="T0" fmla="*/ 134 w 135"/>
                <a:gd name="T1" fmla="*/ 2 h 26"/>
                <a:gd name="T2" fmla="*/ 134 w 135"/>
                <a:gd name="T3" fmla="*/ 8 h 26"/>
                <a:gd name="T4" fmla="*/ 132 w 135"/>
                <a:gd name="T5" fmla="*/ 8 h 26"/>
                <a:gd name="T6" fmla="*/ 132 w 135"/>
                <a:gd name="T7" fmla="*/ 10 h 26"/>
                <a:gd name="T8" fmla="*/ 130 w 135"/>
                <a:gd name="T9" fmla="*/ 12 h 26"/>
                <a:gd name="T10" fmla="*/ 126 w 135"/>
                <a:gd name="T11" fmla="*/ 12 h 26"/>
                <a:gd name="T12" fmla="*/ 126 w 135"/>
                <a:gd name="T13" fmla="*/ 14 h 26"/>
                <a:gd name="T14" fmla="*/ 125 w 135"/>
                <a:gd name="T15" fmla="*/ 14 h 26"/>
                <a:gd name="T16" fmla="*/ 125 w 135"/>
                <a:gd name="T17" fmla="*/ 16 h 26"/>
                <a:gd name="T18" fmla="*/ 119 w 135"/>
                <a:gd name="T19" fmla="*/ 16 h 26"/>
                <a:gd name="T20" fmla="*/ 119 w 135"/>
                <a:gd name="T21" fmla="*/ 17 h 26"/>
                <a:gd name="T22" fmla="*/ 117 w 135"/>
                <a:gd name="T23" fmla="*/ 17 h 26"/>
                <a:gd name="T24" fmla="*/ 115 w 135"/>
                <a:gd name="T25" fmla="*/ 19 h 26"/>
                <a:gd name="T26" fmla="*/ 113 w 135"/>
                <a:gd name="T27" fmla="*/ 19 h 26"/>
                <a:gd name="T28" fmla="*/ 113 w 135"/>
                <a:gd name="T29" fmla="*/ 21 h 26"/>
                <a:gd name="T30" fmla="*/ 105 w 135"/>
                <a:gd name="T31" fmla="*/ 21 h 26"/>
                <a:gd name="T32" fmla="*/ 105 w 135"/>
                <a:gd name="T33" fmla="*/ 23 h 26"/>
                <a:gd name="T34" fmla="*/ 84 w 135"/>
                <a:gd name="T35" fmla="*/ 23 h 26"/>
                <a:gd name="T36" fmla="*/ 84 w 135"/>
                <a:gd name="T37" fmla="*/ 25 h 26"/>
                <a:gd name="T38" fmla="*/ 52 w 135"/>
                <a:gd name="T39" fmla="*/ 25 h 26"/>
                <a:gd name="T40" fmla="*/ 50 w 135"/>
                <a:gd name="T41" fmla="*/ 23 h 26"/>
                <a:gd name="T42" fmla="*/ 25 w 135"/>
                <a:gd name="T43" fmla="*/ 23 h 26"/>
                <a:gd name="T44" fmla="*/ 25 w 135"/>
                <a:gd name="T45" fmla="*/ 21 h 26"/>
                <a:gd name="T46" fmla="*/ 19 w 135"/>
                <a:gd name="T47" fmla="*/ 21 h 26"/>
                <a:gd name="T48" fmla="*/ 19 w 135"/>
                <a:gd name="T49" fmla="*/ 19 h 26"/>
                <a:gd name="T50" fmla="*/ 15 w 135"/>
                <a:gd name="T51" fmla="*/ 19 h 26"/>
                <a:gd name="T52" fmla="*/ 15 w 135"/>
                <a:gd name="T53" fmla="*/ 17 h 26"/>
                <a:gd name="T54" fmla="*/ 11 w 135"/>
                <a:gd name="T55" fmla="*/ 17 h 26"/>
                <a:gd name="T56" fmla="*/ 11 w 135"/>
                <a:gd name="T57" fmla="*/ 16 h 26"/>
                <a:gd name="T58" fmla="*/ 10 w 135"/>
                <a:gd name="T59" fmla="*/ 16 h 26"/>
                <a:gd name="T60" fmla="*/ 4 w 135"/>
                <a:gd name="T61" fmla="*/ 10 h 26"/>
                <a:gd name="T62" fmla="*/ 4 w 135"/>
                <a:gd name="T63" fmla="*/ 8 h 26"/>
                <a:gd name="T64" fmla="*/ 2 w 135"/>
                <a:gd name="T65" fmla="*/ 8 h 26"/>
                <a:gd name="T66" fmla="*/ 2 w 135"/>
                <a:gd name="T67" fmla="*/ 2 h 26"/>
                <a:gd name="T68" fmla="*/ 0 w 135"/>
                <a:gd name="T69" fmla="*/ 2 h 26"/>
                <a:gd name="T70" fmla="*/ 0 w 135"/>
                <a:gd name="T71" fmla="*/ 0 h 2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35"/>
                <a:gd name="T109" fmla="*/ 0 h 26"/>
                <a:gd name="T110" fmla="*/ 135 w 135"/>
                <a:gd name="T111" fmla="*/ 26 h 2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35" h="26">
                  <a:moveTo>
                    <a:pt x="134" y="2"/>
                  </a:moveTo>
                  <a:lnTo>
                    <a:pt x="134" y="8"/>
                  </a:lnTo>
                  <a:lnTo>
                    <a:pt x="132" y="8"/>
                  </a:lnTo>
                  <a:lnTo>
                    <a:pt x="132" y="10"/>
                  </a:lnTo>
                  <a:lnTo>
                    <a:pt x="130" y="12"/>
                  </a:lnTo>
                  <a:lnTo>
                    <a:pt x="126" y="12"/>
                  </a:lnTo>
                  <a:lnTo>
                    <a:pt x="126" y="14"/>
                  </a:lnTo>
                  <a:lnTo>
                    <a:pt x="125" y="14"/>
                  </a:lnTo>
                  <a:lnTo>
                    <a:pt x="125" y="16"/>
                  </a:lnTo>
                  <a:lnTo>
                    <a:pt x="119" y="16"/>
                  </a:lnTo>
                  <a:lnTo>
                    <a:pt x="119" y="17"/>
                  </a:lnTo>
                  <a:lnTo>
                    <a:pt x="117" y="17"/>
                  </a:lnTo>
                  <a:lnTo>
                    <a:pt x="115" y="19"/>
                  </a:lnTo>
                  <a:lnTo>
                    <a:pt x="113" y="19"/>
                  </a:lnTo>
                  <a:lnTo>
                    <a:pt x="113" y="21"/>
                  </a:lnTo>
                  <a:lnTo>
                    <a:pt x="105" y="21"/>
                  </a:lnTo>
                  <a:lnTo>
                    <a:pt x="105" y="23"/>
                  </a:lnTo>
                  <a:lnTo>
                    <a:pt x="84" y="23"/>
                  </a:lnTo>
                  <a:lnTo>
                    <a:pt x="84" y="25"/>
                  </a:lnTo>
                  <a:lnTo>
                    <a:pt x="52" y="25"/>
                  </a:lnTo>
                  <a:lnTo>
                    <a:pt x="50" y="23"/>
                  </a:lnTo>
                  <a:lnTo>
                    <a:pt x="25" y="23"/>
                  </a:lnTo>
                  <a:lnTo>
                    <a:pt x="25" y="21"/>
                  </a:lnTo>
                  <a:lnTo>
                    <a:pt x="19" y="21"/>
                  </a:lnTo>
                  <a:lnTo>
                    <a:pt x="19" y="19"/>
                  </a:lnTo>
                  <a:lnTo>
                    <a:pt x="15" y="19"/>
                  </a:lnTo>
                  <a:lnTo>
                    <a:pt x="15" y="17"/>
                  </a:lnTo>
                  <a:lnTo>
                    <a:pt x="11" y="17"/>
                  </a:lnTo>
                  <a:lnTo>
                    <a:pt x="11" y="16"/>
                  </a:lnTo>
                  <a:lnTo>
                    <a:pt x="10" y="16"/>
                  </a:lnTo>
                  <a:lnTo>
                    <a:pt x="4" y="10"/>
                  </a:lnTo>
                  <a:lnTo>
                    <a:pt x="4" y="8"/>
                  </a:lnTo>
                  <a:lnTo>
                    <a:pt x="2" y="8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rgbClr val="CC66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044" name="Freeform 491"/>
            <p:cNvSpPr>
              <a:spLocks/>
            </p:cNvSpPr>
            <p:nvPr/>
          </p:nvSpPr>
          <p:spPr bwMode="auto">
            <a:xfrm>
              <a:off x="3196" y="3265"/>
              <a:ext cx="44" cy="47"/>
            </a:xfrm>
            <a:custGeom>
              <a:avLst/>
              <a:gdLst>
                <a:gd name="T0" fmla="*/ 0 w 44"/>
                <a:gd name="T1" fmla="*/ 41 h 47"/>
                <a:gd name="T2" fmla="*/ 0 w 44"/>
                <a:gd name="T3" fmla="*/ 44 h 47"/>
                <a:gd name="T4" fmla="*/ 2 w 44"/>
                <a:gd name="T5" fmla="*/ 44 h 47"/>
                <a:gd name="T6" fmla="*/ 0 w 44"/>
                <a:gd name="T7" fmla="*/ 44 h 47"/>
                <a:gd name="T8" fmla="*/ 2 w 44"/>
                <a:gd name="T9" fmla="*/ 44 h 47"/>
                <a:gd name="T10" fmla="*/ 0 w 44"/>
                <a:gd name="T11" fmla="*/ 46 h 47"/>
                <a:gd name="T12" fmla="*/ 2 w 44"/>
                <a:gd name="T13" fmla="*/ 44 h 47"/>
                <a:gd name="T14" fmla="*/ 4 w 44"/>
                <a:gd name="T15" fmla="*/ 46 h 47"/>
                <a:gd name="T16" fmla="*/ 4 w 44"/>
                <a:gd name="T17" fmla="*/ 44 h 47"/>
                <a:gd name="T18" fmla="*/ 6 w 44"/>
                <a:gd name="T19" fmla="*/ 44 h 47"/>
                <a:gd name="T20" fmla="*/ 35 w 44"/>
                <a:gd name="T21" fmla="*/ 25 h 47"/>
                <a:gd name="T22" fmla="*/ 39 w 44"/>
                <a:gd name="T23" fmla="*/ 23 h 47"/>
                <a:gd name="T24" fmla="*/ 41 w 44"/>
                <a:gd name="T25" fmla="*/ 21 h 47"/>
                <a:gd name="T26" fmla="*/ 39 w 44"/>
                <a:gd name="T27" fmla="*/ 20 h 47"/>
                <a:gd name="T28" fmla="*/ 41 w 44"/>
                <a:gd name="T29" fmla="*/ 20 h 47"/>
                <a:gd name="T30" fmla="*/ 41 w 44"/>
                <a:gd name="T31" fmla="*/ 2 h 47"/>
                <a:gd name="T32" fmla="*/ 43 w 44"/>
                <a:gd name="T33" fmla="*/ 2 h 47"/>
                <a:gd name="T34" fmla="*/ 41 w 44"/>
                <a:gd name="T35" fmla="*/ 2 h 47"/>
                <a:gd name="T36" fmla="*/ 39 w 44"/>
                <a:gd name="T37" fmla="*/ 0 h 47"/>
                <a:gd name="T38" fmla="*/ 37 w 44"/>
                <a:gd name="T39" fmla="*/ 0 h 47"/>
                <a:gd name="T40" fmla="*/ 4 w 44"/>
                <a:gd name="T41" fmla="*/ 20 h 47"/>
                <a:gd name="T42" fmla="*/ 2 w 44"/>
                <a:gd name="T43" fmla="*/ 20 h 47"/>
                <a:gd name="T44" fmla="*/ 2 w 44"/>
                <a:gd name="T45" fmla="*/ 23 h 47"/>
                <a:gd name="T46" fmla="*/ 2 w 44"/>
                <a:gd name="T47" fmla="*/ 20 h 47"/>
                <a:gd name="T48" fmla="*/ 2 w 44"/>
                <a:gd name="T49" fmla="*/ 27 h 47"/>
                <a:gd name="T50" fmla="*/ 2 w 44"/>
                <a:gd name="T51" fmla="*/ 25 h 47"/>
                <a:gd name="T52" fmla="*/ 0 w 44"/>
                <a:gd name="T53" fmla="*/ 27 h 47"/>
                <a:gd name="T54" fmla="*/ 0 w 44"/>
                <a:gd name="T55" fmla="*/ 44 h 47"/>
                <a:gd name="T56" fmla="*/ 0 w 44"/>
                <a:gd name="T57" fmla="*/ 41 h 4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4"/>
                <a:gd name="T88" fmla="*/ 0 h 47"/>
                <a:gd name="T89" fmla="*/ 44 w 44"/>
                <a:gd name="T90" fmla="*/ 47 h 4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4" h="47">
                  <a:moveTo>
                    <a:pt x="0" y="41"/>
                  </a:moveTo>
                  <a:lnTo>
                    <a:pt x="0" y="44"/>
                  </a:lnTo>
                  <a:lnTo>
                    <a:pt x="2" y="44"/>
                  </a:lnTo>
                  <a:lnTo>
                    <a:pt x="0" y="44"/>
                  </a:lnTo>
                  <a:lnTo>
                    <a:pt x="2" y="44"/>
                  </a:lnTo>
                  <a:lnTo>
                    <a:pt x="0" y="46"/>
                  </a:lnTo>
                  <a:lnTo>
                    <a:pt x="2" y="44"/>
                  </a:lnTo>
                  <a:lnTo>
                    <a:pt x="4" y="46"/>
                  </a:lnTo>
                  <a:lnTo>
                    <a:pt x="4" y="44"/>
                  </a:lnTo>
                  <a:lnTo>
                    <a:pt x="6" y="44"/>
                  </a:lnTo>
                  <a:lnTo>
                    <a:pt x="35" y="25"/>
                  </a:lnTo>
                  <a:lnTo>
                    <a:pt x="39" y="23"/>
                  </a:lnTo>
                  <a:lnTo>
                    <a:pt x="41" y="21"/>
                  </a:lnTo>
                  <a:lnTo>
                    <a:pt x="39" y="20"/>
                  </a:lnTo>
                  <a:lnTo>
                    <a:pt x="41" y="20"/>
                  </a:lnTo>
                  <a:lnTo>
                    <a:pt x="41" y="2"/>
                  </a:lnTo>
                  <a:lnTo>
                    <a:pt x="43" y="2"/>
                  </a:lnTo>
                  <a:lnTo>
                    <a:pt x="41" y="2"/>
                  </a:lnTo>
                  <a:lnTo>
                    <a:pt x="39" y="0"/>
                  </a:lnTo>
                  <a:lnTo>
                    <a:pt x="37" y="0"/>
                  </a:lnTo>
                  <a:lnTo>
                    <a:pt x="4" y="20"/>
                  </a:lnTo>
                  <a:lnTo>
                    <a:pt x="2" y="20"/>
                  </a:lnTo>
                  <a:lnTo>
                    <a:pt x="2" y="23"/>
                  </a:lnTo>
                  <a:lnTo>
                    <a:pt x="2" y="20"/>
                  </a:lnTo>
                  <a:lnTo>
                    <a:pt x="2" y="27"/>
                  </a:lnTo>
                  <a:lnTo>
                    <a:pt x="2" y="25"/>
                  </a:lnTo>
                  <a:lnTo>
                    <a:pt x="0" y="27"/>
                  </a:lnTo>
                  <a:lnTo>
                    <a:pt x="0" y="44"/>
                  </a:lnTo>
                  <a:lnTo>
                    <a:pt x="0" y="41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CC66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045" name="Freeform 492"/>
            <p:cNvSpPr>
              <a:spLocks/>
            </p:cNvSpPr>
            <p:nvPr/>
          </p:nvSpPr>
          <p:spPr bwMode="auto">
            <a:xfrm>
              <a:off x="3200" y="3283"/>
              <a:ext cx="13" cy="26"/>
            </a:xfrm>
            <a:custGeom>
              <a:avLst/>
              <a:gdLst>
                <a:gd name="T0" fmla="*/ 10 w 13"/>
                <a:gd name="T1" fmla="*/ 3 h 26"/>
                <a:gd name="T2" fmla="*/ 8 w 13"/>
                <a:gd name="T3" fmla="*/ 2 h 26"/>
                <a:gd name="T4" fmla="*/ 8 w 13"/>
                <a:gd name="T5" fmla="*/ 0 h 26"/>
                <a:gd name="T6" fmla="*/ 0 w 13"/>
                <a:gd name="T7" fmla="*/ 5 h 26"/>
                <a:gd name="T8" fmla="*/ 0 w 13"/>
                <a:gd name="T9" fmla="*/ 3 h 26"/>
                <a:gd name="T10" fmla="*/ 2 w 13"/>
                <a:gd name="T11" fmla="*/ 5 h 26"/>
                <a:gd name="T12" fmla="*/ 0 w 13"/>
                <a:gd name="T13" fmla="*/ 7 h 26"/>
                <a:gd name="T14" fmla="*/ 2 w 13"/>
                <a:gd name="T15" fmla="*/ 9 h 26"/>
                <a:gd name="T16" fmla="*/ 0 w 13"/>
                <a:gd name="T17" fmla="*/ 9 h 26"/>
                <a:gd name="T18" fmla="*/ 0 w 13"/>
                <a:gd name="T19" fmla="*/ 7 h 26"/>
                <a:gd name="T20" fmla="*/ 0 w 13"/>
                <a:gd name="T21" fmla="*/ 23 h 26"/>
                <a:gd name="T22" fmla="*/ 2 w 13"/>
                <a:gd name="T23" fmla="*/ 25 h 26"/>
                <a:gd name="T24" fmla="*/ 2 w 13"/>
                <a:gd name="T25" fmla="*/ 23 h 26"/>
                <a:gd name="T26" fmla="*/ 4 w 13"/>
                <a:gd name="T27" fmla="*/ 23 h 26"/>
                <a:gd name="T28" fmla="*/ 8 w 13"/>
                <a:gd name="T29" fmla="*/ 19 h 26"/>
                <a:gd name="T30" fmla="*/ 12 w 13"/>
                <a:gd name="T31" fmla="*/ 19 h 26"/>
                <a:gd name="T32" fmla="*/ 10 w 13"/>
                <a:gd name="T33" fmla="*/ 17 h 26"/>
                <a:gd name="T34" fmla="*/ 12 w 13"/>
                <a:gd name="T35" fmla="*/ 17 h 26"/>
                <a:gd name="T36" fmla="*/ 10 w 13"/>
                <a:gd name="T37" fmla="*/ 17 h 26"/>
                <a:gd name="T38" fmla="*/ 12 w 13"/>
                <a:gd name="T39" fmla="*/ 13 h 26"/>
                <a:gd name="T40" fmla="*/ 12 w 13"/>
                <a:gd name="T41" fmla="*/ 9 h 26"/>
                <a:gd name="T42" fmla="*/ 4 w 13"/>
                <a:gd name="T43" fmla="*/ 9 h 26"/>
                <a:gd name="T44" fmla="*/ 6 w 13"/>
                <a:gd name="T45" fmla="*/ 11 h 26"/>
                <a:gd name="T46" fmla="*/ 4 w 13"/>
                <a:gd name="T47" fmla="*/ 15 h 26"/>
                <a:gd name="T48" fmla="*/ 8 w 13"/>
                <a:gd name="T49" fmla="*/ 13 h 26"/>
                <a:gd name="T50" fmla="*/ 8 w 13"/>
                <a:gd name="T51" fmla="*/ 15 h 26"/>
                <a:gd name="T52" fmla="*/ 6 w 13"/>
                <a:gd name="T53" fmla="*/ 19 h 26"/>
                <a:gd name="T54" fmla="*/ 8 w 13"/>
                <a:gd name="T55" fmla="*/ 17 h 26"/>
                <a:gd name="T56" fmla="*/ 8 w 13"/>
                <a:gd name="T57" fmla="*/ 19 h 26"/>
                <a:gd name="T58" fmla="*/ 4 w 13"/>
                <a:gd name="T59" fmla="*/ 19 h 26"/>
                <a:gd name="T60" fmla="*/ 4 w 13"/>
                <a:gd name="T61" fmla="*/ 5 h 26"/>
                <a:gd name="T62" fmla="*/ 4 w 13"/>
                <a:gd name="T63" fmla="*/ 9 h 26"/>
                <a:gd name="T64" fmla="*/ 4 w 13"/>
                <a:gd name="T65" fmla="*/ 5 h 26"/>
                <a:gd name="T66" fmla="*/ 6 w 13"/>
                <a:gd name="T67" fmla="*/ 7 h 26"/>
                <a:gd name="T68" fmla="*/ 12 w 13"/>
                <a:gd name="T69" fmla="*/ 5 h 26"/>
                <a:gd name="T70" fmla="*/ 10 w 13"/>
                <a:gd name="T71" fmla="*/ 3 h 2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3"/>
                <a:gd name="T109" fmla="*/ 0 h 26"/>
                <a:gd name="T110" fmla="*/ 13 w 13"/>
                <a:gd name="T111" fmla="*/ 26 h 2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3" h="26">
                  <a:moveTo>
                    <a:pt x="10" y="3"/>
                  </a:moveTo>
                  <a:lnTo>
                    <a:pt x="8" y="2"/>
                  </a:lnTo>
                  <a:lnTo>
                    <a:pt x="8" y="0"/>
                  </a:lnTo>
                  <a:lnTo>
                    <a:pt x="0" y="5"/>
                  </a:lnTo>
                  <a:lnTo>
                    <a:pt x="0" y="3"/>
                  </a:lnTo>
                  <a:lnTo>
                    <a:pt x="2" y="5"/>
                  </a:lnTo>
                  <a:lnTo>
                    <a:pt x="0" y="7"/>
                  </a:lnTo>
                  <a:lnTo>
                    <a:pt x="2" y="9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23"/>
                  </a:lnTo>
                  <a:lnTo>
                    <a:pt x="2" y="25"/>
                  </a:lnTo>
                  <a:lnTo>
                    <a:pt x="2" y="23"/>
                  </a:lnTo>
                  <a:lnTo>
                    <a:pt x="4" y="23"/>
                  </a:lnTo>
                  <a:lnTo>
                    <a:pt x="8" y="19"/>
                  </a:lnTo>
                  <a:lnTo>
                    <a:pt x="12" y="19"/>
                  </a:lnTo>
                  <a:lnTo>
                    <a:pt x="10" y="17"/>
                  </a:lnTo>
                  <a:lnTo>
                    <a:pt x="12" y="17"/>
                  </a:lnTo>
                  <a:lnTo>
                    <a:pt x="10" y="17"/>
                  </a:lnTo>
                  <a:lnTo>
                    <a:pt x="12" y="13"/>
                  </a:lnTo>
                  <a:lnTo>
                    <a:pt x="12" y="9"/>
                  </a:lnTo>
                  <a:lnTo>
                    <a:pt x="4" y="9"/>
                  </a:lnTo>
                  <a:lnTo>
                    <a:pt x="6" y="11"/>
                  </a:lnTo>
                  <a:lnTo>
                    <a:pt x="4" y="15"/>
                  </a:lnTo>
                  <a:lnTo>
                    <a:pt x="8" y="13"/>
                  </a:lnTo>
                  <a:lnTo>
                    <a:pt x="8" y="15"/>
                  </a:lnTo>
                  <a:lnTo>
                    <a:pt x="6" y="19"/>
                  </a:lnTo>
                  <a:lnTo>
                    <a:pt x="8" y="17"/>
                  </a:lnTo>
                  <a:lnTo>
                    <a:pt x="8" y="19"/>
                  </a:lnTo>
                  <a:lnTo>
                    <a:pt x="4" y="19"/>
                  </a:lnTo>
                  <a:lnTo>
                    <a:pt x="4" y="5"/>
                  </a:lnTo>
                  <a:lnTo>
                    <a:pt x="4" y="9"/>
                  </a:lnTo>
                  <a:lnTo>
                    <a:pt x="4" y="5"/>
                  </a:lnTo>
                  <a:lnTo>
                    <a:pt x="6" y="7"/>
                  </a:lnTo>
                  <a:lnTo>
                    <a:pt x="12" y="5"/>
                  </a:lnTo>
                  <a:lnTo>
                    <a:pt x="10" y="3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CC66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046" name="Freeform 493"/>
            <p:cNvSpPr>
              <a:spLocks/>
            </p:cNvSpPr>
            <p:nvPr/>
          </p:nvSpPr>
          <p:spPr bwMode="auto">
            <a:xfrm>
              <a:off x="3212" y="3275"/>
              <a:ext cx="14" cy="26"/>
            </a:xfrm>
            <a:custGeom>
              <a:avLst/>
              <a:gdLst>
                <a:gd name="T0" fmla="*/ 7 w 14"/>
                <a:gd name="T1" fmla="*/ 21 h 26"/>
                <a:gd name="T2" fmla="*/ 4 w 14"/>
                <a:gd name="T3" fmla="*/ 23 h 26"/>
                <a:gd name="T4" fmla="*/ 4 w 14"/>
                <a:gd name="T5" fmla="*/ 25 h 26"/>
                <a:gd name="T6" fmla="*/ 5 w 14"/>
                <a:gd name="T7" fmla="*/ 10 h 26"/>
                <a:gd name="T8" fmla="*/ 4 w 14"/>
                <a:gd name="T9" fmla="*/ 8 h 26"/>
                <a:gd name="T10" fmla="*/ 5 w 14"/>
                <a:gd name="T11" fmla="*/ 10 h 26"/>
                <a:gd name="T12" fmla="*/ 0 w 14"/>
                <a:gd name="T13" fmla="*/ 10 h 26"/>
                <a:gd name="T14" fmla="*/ 2 w 14"/>
                <a:gd name="T15" fmla="*/ 8 h 26"/>
                <a:gd name="T16" fmla="*/ 0 w 14"/>
                <a:gd name="T17" fmla="*/ 10 h 26"/>
                <a:gd name="T18" fmla="*/ 2 w 14"/>
                <a:gd name="T19" fmla="*/ 8 h 26"/>
                <a:gd name="T20" fmla="*/ 11 w 14"/>
                <a:gd name="T21" fmla="*/ 0 h 26"/>
                <a:gd name="T22" fmla="*/ 13 w 14"/>
                <a:gd name="T23" fmla="*/ 2 h 26"/>
                <a:gd name="T24" fmla="*/ 11 w 14"/>
                <a:gd name="T25" fmla="*/ 2 h 26"/>
                <a:gd name="T26" fmla="*/ 13 w 14"/>
                <a:gd name="T27" fmla="*/ 2 h 26"/>
                <a:gd name="T28" fmla="*/ 7 w 14"/>
                <a:gd name="T29" fmla="*/ 6 h 26"/>
                <a:gd name="T30" fmla="*/ 9 w 14"/>
                <a:gd name="T31" fmla="*/ 8 h 26"/>
                <a:gd name="T32" fmla="*/ 9 w 14"/>
                <a:gd name="T33" fmla="*/ 23 h 26"/>
                <a:gd name="T34" fmla="*/ 7 w 14"/>
                <a:gd name="T35" fmla="*/ 21 h 26"/>
                <a:gd name="T36" fmla="*/ 7 w 14"/>
                <a:gd name="T37" fmla="*/ 23 h 26"/>
                <a:gd name="T38" fmla="*/ 7 w 14"/>
                <a:gd name="T39" fmla="*/ 21 h 2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"/>
                <a:gd name="T61" fmla="*/ 0 h 26"/>
                <a:gd name="T62" fmla="*/ 14 w 14"/>
                <a:gd name="T63" fmla="*/ 26 h 2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" h="26">
                  <a:moveTo>
                    <a:pt x="7" y="21"/>
                  </a:moveTo>
                  <a:lnTo>
                    <a:pt x="4" y="23"/>
                  </a:lnTo>
                  <a:lnTo>
                    <a:pt x="4" y="25"/>
                  </a:lnTo>
                  <a:lnTo>
                    <a:pt x="5" y="10"/>
                  </a:lnTo>
                  <a:lnTo>
                    <a:pt x="4" y="8"/>
                  </a:lnTo>
                  <a:lnTo>
                    <a:pt x="5" y="10"/>
                  </a:lnTo>
                  <a:lnTo>
                    <a:pt x="0" y="10"/>
                  </a:lnTo>
                  <a:lnTo>
                    <a:pt x="2" y="8"/>
                  </a:lnTo>
                  <a:lnTo>
                    <a:pt x="0" y="10"/>
                  </a:lnTo>
                  <a:lnTo>
                    <a:pt x="2" y="8"/>
                  </a:lnTo>
                  <a:lnTo>
                    <a:pt x="11" y="0"/>
                  </a:lnTo>
                  <a:lnTo>
                    <a:pt x="13" y="2"/>
                  </a:lnTo>
                  <a:lnTo>
                    <a:pt x="11" y="2"/>
                  </a:lnTo>
                  <a:lnTo>
                    <a:pt x="13" y="2"/>
                  </a:lnTo>
                  <a:lnTo>
                    <a:pt x="7" y="6"/>
                  </a:lnTo>
                  <a:lnTo>
                    <a:pt x="9" y="8"/>
                  </a:lnTo>
                  <a:lnTo>
                    <a:pt x="9" y="23"/>
                  </a:lnTo>
                  <a:lnTo>
                    <a:pt x="7" y="21"/>
                  </a:lnTo>
                  <a:lnTo>
                    <a:pt x="7" y="23"/>
                  </a:lnTo>
                  <a:lnTo>
                    <a:pt x="7" y="21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CC66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047" name="Freeform 494"/>
            <p:cNvSpPr>
              <a:spLocks/>
            </p:cNvSpPr>
            <p:nvPr/>
          </p:nvSpPr>
          <p:spPr bwMode="auto">
            <a:xfrm>
              <a:off x="3225" y="3267"/>
              <a:ext cx="13" cy="26"/>
            </a:xfrm>
            <a:custGeom>
              <a:avLst/>
              <a:gdLst>
                <a:gd name="T0" fmla="*/ 8 w 13"/>
                <a:gd name="T1" fmla="*/ 21 h 26"/>
                <a:gd name="T2" fmla="*/ 10 w 13"/>
                <a:gd name="T3" fmla="*/ 21 h 26"/>
                <a:gd name="T4" fmla="*/ 8 w 13"/>
                <a:gd name="T5" fmla="*/ 19 h 26"/>
                <a:gd name="T6" fmla="*/ 10 w 13"/>
                <a:gd name="T7" fmla="*/ 18 h 26"/>
                <a:gd name="T8" fmla="*/ 2 w 13"/>
                <a:gd name="T9" fmla="*/ 21 h 26"/>
                <a:gd name="T10" fmla="*/ 0 w 13"/>
                <a:gd name="T11" fmla="*/ 21 h 26"/>
                <a:gd name="T12" fmla="*/ 2 w 13"/>
                <a:gd name="T13" fmla="*/ 21 h 26"/>
                <a:gd name="T14" fmla="*/ 2 w 13"/>
                <a:gd name="T15" fmla="*/ 18 h 26"/>
                <a:gd name="T16" fmla="*/ 10 w 13"/>
                <a:gd name="T17" fmla="*/ 12 h 26"/>
                <a:gd name="T18" fmla="*/ 12 w 13"/>
                <a:gd name="T19" fmla="*/ 10 h 26"/>
                <a:gd name="T20" fmla="*/ 10 w 13"/>
                <a:gd name="T21" fmla="*/ 10 h 26"/>
                <a:gd name="T22" fmla="*/ 2 w 13"/>
                <a:gd name="T23" fmla="*/ 14 h 26"/>
                <a:gd name="T24" fmla="*/ 2 w 13"/>
                <a:gd name="T25" fmla="*/ 6 h 26"/>
                <a:gd name="T26" fmla="*/ 10 w 13"/>
                <a:gd name="T27" fmla="*/ 4 h 26"/>
                <a:gd name="T28" fmla="*/ 10 w 13"/>
                <a:gd name="T29" fmla="*/ 0 h 26"/>
                <a:gd name="T30" fmla="*/ 8 w 13"/>
                <a:gd name="T31" fmla="*/ 2 h 26"/>
                <a:gd name="T32" fmla="*/ 10 w 13"/>
                <a:gd name="T33" fmla="*/ 0 h 26"/>
                <a:gd name="T34" fmla="*/ 0 w 13"/>
                <a:gd name="T35" fmla="*/ 10 h 26"/>
                <a:gd name="T36" fmla="*/ 0 w 13"/>
                <a:gd name="T37" fmla="*/ 23 h 26"/>
                <a:gd name="T38" fmla="*/ 2 w 13"/>
                <a:gd name="T39" fmla="*/ 23 h 26"/>
                <a:gd name="T40" fmla="*/ 0 w 13"/>
                <a:gd name="T41" fmla="*/ 25 h 26"/>
                <a:gd name="T42" fmla="*/ 2 w 13"/>
                <a:gd name="T43" fmla="*/ 25 h 26"/>
                <a:gd name="T44" fmla="*/ 8 w 13"/>
                <a:gd name="T45" fmla="*/ 21 h 26"/>
                <a:gd name="T46" fmla="*/ 2 w 13"/>
                <a:gd name="T47" fmla="*/ 25 h 26"/>
                <a:gd name="T48" fmla="*/ 8 w 13"/>
                <a:gd name="T49" fmla="*/ 21 h 2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3"/>
                <a:gd name="T76" fmla="*/ 0 h 26"/>
                <a:gd name="T77" fmla="*/ 13 w 13"/>
                <a:gd name="T78" fmla="*/ 26 h 2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3" h="26">
                  <a:moveTo>
                    <a:pt x="8" y="21"/>
                  </a:moveTo>
                  <a:lnTo>
                    <a:pt x="10" y="21"/>
                  </a:lnTo>
                  <a:lnTo>
                    <a:pt x="8" y="19"/>
                  </a:lnTo>
                  <a:lnTo>
                    <a:pt x="10" y="18"/>
                  </a:lnTo>
                  <a:lnTo>
                    <a:pt x="2" y="21"/>
                  </a:lnTo>
                  <a:lnTo>
                    <a:pt x="0" y="21"/>
                  </a:lnTo>
                  <a:lnTo>
                    <a:pt x="2" y="21"/>
                  </a:lnTo>
                  <a:lnTo>
                    <a:pt x="2" y="18"/>
                  </a:lnTo>
                  <a:lnTo>
                    <a:pt x="10" y="12"/>
                  </a:lnTo>
                  <a:lnTo>
                    <a:pt x="12" y="10"/>
                  </a:lnTo>
                  <a:lnTo>
                    <a:pt x="10" y="10"/>
                  </a:lnTo>
                  <a:lnTo>
                    <a:pt x="2" y="14"/>
                  </a:lnTo>
                  <a:lnTo>
                    <a:pt x="2" y="6"/>
                  </a:lnTo>
                  <a:lnTo>
                    <a:pt x="10" y="4"/>
                  </a:lnTo>
                  <a:lnTo>
                    <a:pt x="10" y="0"/>
                  </a:lnTo>
                  <a:lnTo>
                    <a:pt x="8" y="2"/>
                  </a:lnTo>
                  <a:lnTo>
                    <a:pt x="10" y="0"/>
                  </a:lnTo>
                  <a:lnTo>
                    <a:pt x="0" y="10"/>
                  </a:lnTo>
                  <a:lnTo>
                    <a:pt x="0" y="23"/>
                  </a:lnTo>
                  <a:lnTo>
                    <a:pt x="2" y="23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8" y="21"/>
                  </a:lnTo>
                  <a:lnTo>
                    <a:pt x="2" y="25"/>
                  </a:lnTo>
                  <a:lnTo>
                    <a:pt x="8" y="21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CC66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048" name="Line 495"/>
            <p:cNvSpPr>
              <a:spLocks noChangeShapeType="1"/>
            </p:cNvSpPr>
            <p:nvPr/>
          </p:nvSpPr>
          <p:spPr bwMode="auto">
            <a:xfrm flipH="1">
              <a:off x="3123" y="3472"/>
              <a:ext cx="9" cy="0"/>
            </a:xfrm>
            <a:prstGeom prst="line">
              <a:avLst/>
            </a:prstGeom>
            <a:noFill/>
            <a:ln w="12700">
              <a:solidFill>
                <a:srgbClr val="CC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12" name="Group 496"/>
          <p:cNvGrpSpPr>
            <a:grpSpLocks/>
          </p:cNvGrpSpPr>
          <p:nvPr/>
        </p:nvGrpSpPr>
        <p:grpSpPr bwMode="auto">
          <a:xfrm>
            <a:off x="7556500" y="2878138"/>
            <a:ext cx="444500" cy="388937"/>
            <a:chOff x="2972" y="3246"/>
            <a:chExt cx="323" cy="298"/>
          </a:xfrm>
        </p:grpSpPr>
        <p:sp>
          <p:nvSpPr>
            <p:cNvPr id="22987" name="Line 497"/>
            <p:cNvSpPr>
              <a:spLocks noChangeShapeType="1"/>
            </p:cNvSpPr>
            <p:nvPr/>
          </p:nvSpPr>
          <p:spPr bwMode="auto">
            <a:xfrm>
              <a:off x="3031" y="3389"/>
              <a:ext cx="131" cy="68"/>
            </a:xfrm>
            <a:prstGeom prst="line">
              <a:avLst/>
            </a:prstGeom>
            <a:noFill/>
            <a:ln w="12700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988" name="Oval 498"/>
            <p:cNvSpPr>
              <a:spLocks noChangeArrowheads="1"/>
            </p:cNvSpPr>
            <p:nvPr/>
          </p:nvSpPr>
          <p:spPr bwMode="auto">
            <a:xfrm>
              <a:off x="3166" y="3501"/>
              <a:ext cx="118" cy="28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66FF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1" dirty="0"/>
            </a:p>
          </p:txBody>
        </p:sp>
        <p:sp>
          <p:nvSpPr>
            <p:cNvPr id="22989" name="Freeform 499"/>
            <p:cNvSpPr>
              <a:spLocks/>
            </p:cNvSpPr>
            <p:nvPr/>
          </p:nvSpPr>
          <p:spPr bwMode="auto">
            <a:xfrm>
              <a:off x="3148" y="3246"/>
              <a:ext cx="109" cy="216"/>
            </a:xfrm>
            <a:custGeom>
              <a:avLst/>
              <a:gdLst>
                <a:gd name="T0" fmla="*/ 71 w 109"/>
                <a:gd name="T1" fmla="*/ 2 h 216"/>
                <a:gd name="T2" fmla="*/ 56 w 109"/>
                <a:gd name="T3" fmla="*/ 8 h 216"/>
                <a:gd name="T4" fmla="*/ 50 w 109"/>
                <a:gd name="T5" fmla="*/ 14 h 216"/>
                <a:gd name="T6" fmla="*/ 43 w 109"/>
                <a:gd name="T7" fmla="*/ 19 h 216"/>
                <a:gd name="T8" fmla="*/ 37 w 109"/>
                <a:gd name="T9" fmla="*/ 31 h 216"/>
                <a:gd name="T10" fmla="*/ 29 w 109"/>
                <a:gd name="T11" fmla="*/ 42 h 216"/>
                <a:gd name="T12" fmla="*/ 25 w 109"/>
                <a:gd name="T13" fmla="*/ 50 h 216"/>
                <a:gd name="T14" fmla="*/ 22 w 109"/>
                <a:gd name="T15" fmla="*/ 58 h 216"/>
                <a:gd name="T16" fmla="*/ 18 w 109"/>
                <a:gd name="T17" fmla="*/ 67 h 216"/>
                <a:gd name="T18" fmla="*/ 14 w 109"/>
                <a:gd name="T19" fmla="*/ 75 h 216"/>
                <a:gd name="T20" fmla="*/ 12 w 109"/>
                <a:gd name="T21" fmla="*/ 86 h 216"/>
                <a:gd name="T22" fmla="*/ 8 w 109"/>
                <a:gd name="T23" fmla="*/ 100 h 216"/>
                <a:gd name="T24" fmla="*/ 4 w 109"/>
                <a:gd name="T25" fmla="*/ 107 h 216"/>
                <a:gd name="T26" fmla="*/ 2 w 109"/>
                <a:gd name="T27" fmla="*/ 132 h 216"/>
                <a:gd name="T28" fmla="*/ 2 w 109"/>
                <a:gd name="T29" fmla="*/ 175 h 216"/>
                <a:gd name="T30" fmla="*/ 4 w 109"/>
                <a:gd name="T31" fmla="*/ 192 h 216"/>
                <a:gd name="T32" fmla="*/ 8 w 109"/>
                <a:gd name="T33" fmla="*/ 196 h 216"/>
                <a:gd name="T34" fmla="*/ 10 w 109"/>
                <a:gd name="T35" fmla="*/ 203 h 216"/>
                <a:gd name="T36" fmla="*/ 14 w 109"/>
                <a:gd name="T37" fmla="*/ 207 h 216"/>
                <a:gd name="T38" fmla="*/ 22 w 109"/>
                <a:gd name="T39" fmla="*/ 211 h 216"/>
                <a:gd name="T40" fmla="*/ 25 w 109"/>
                <a:gd name="T41" fmla="*/ 215 h 216"/>
                <a:gd name="T42" fmla="*/ 39 w 109"/>
                <a:gd name="T43" fmla="*/ 213 h 216"/>
                <a:gd name="T44" fmla="*/ 46 w 109"/>
                <a:gd name="T45" fmla="*/ 209 h 216"/>
                <a:gd name="T46" fmla="*/ 52 w 109"/>
                <a:gd name="T47" fmla="*/ 203 h 216"/>
                <a:gd name="T48" fmla="*/ 64 w 109"/>
                <a:gd name="T49" fmla="*/ 196 h 216"/>
                <a:gd name="T50" fmla="*/ 71 w 109"/>
                <a:gd name="T51" fmla="*/ 182 h 216"/>
                <a:gd name="T52" fmla="*/ 79 w 109"/>
                <a:gd name="T53" fmla="*/ 173 h 216"/>
                <a:gd name="T54" fmla="*/ 81 w 109"/>
                <a:gd name="T55" fmla="*/ 163 h 216"/>
                <a:gd name="T56" fmla="*/ 89 w 109"/>
                <a:gd name="T57" fmla="*/ 153 h 216"/>
                <a:gd name="T58" fmla="*/ 92 w 109"/>
                <a:gd name="T59" fmla="*/ 144 h 216"/>
                <a:gd name="T60" fmla="*/ 94 w 109"/>
                <a:gd name="T61" fmla="*/ 129 h 216"/>
                <a:gd name="T62" fmla="*/ 98 w 109"/>
                <a:gd name="T63" fmla="*/ 123 h 216"/>
                <a:gd name="T64" fmla="*/ 100 w 109"/>
                <a:gd name="T65" fmla="*/ 107 h 216"/>
                <a:gd name="T66" fmla="*/ 104 w 109"/>
                <a:gd name="T67" fmla="*/ 100 h 216"/>
                <a:gd name="T68" fmla="*/ 106 w 109"/>
                <a:gd name="T69" fmla="*/ 83 h 216"/>
                <a:gd name="T70" fmla="*/ 106 w 109"/>
                <a:gd name="T71" fmla="*/ 40 h 216"/>
                <a:gd name="T72" fmla="*/ 104 w 109"/>
                <a:gd name="T73" fmla="*/ 27 h 216"/>
                <a:gd name="T74" fmla="*/ 100 w 109"/>
                <a:gd name="T75" fmla="*/ 21 h 216"/>
                <a:gd name="T76" fmla="*/ 96 w 109"/>
                <a:gd name="T77" fmla="*/ 14 h 216"/>
                <a:gd name="T78" fmla="*/ 94 w 109"/>
                <a:gd name="T79" fmla="*/ 8 h 216"/>
                <a:gd name="T80" fmla="*/ 91 w 109"/>
                <a:gd name="T81" fmla="*/ 6 h 216"/>
                <a:gd name="T82" fmla="*/ 89 w 109"/>
                <a:gd name="T83" fmla="*/ 2 h 21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09"/>
                <a:gd name="T127" fmla="*/ 0 h 216"/>
                <a:gd name="T128" fmla="*/ 109 w 109"/>
                <a:gd name="T129" fmla="*/ 216 h 21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09" h="216">
                  <a:moveTo>
                    <a:pt x="81" y="0"/>
                  </a:moveTo>
                  <a:lnTo>
                    <a:pt x="71" y="0"/>
                  </a:lnTo>
                  <a:lnTo>
                    <a:pt x="71" y="2"/>
                  </a:lnTo>
                  <a:lnTo>
                    <a:pt x="64" y="2"/>
                  </a:lnTo>
                  <a:lnTo>
                    <a:pt x="58" y="8"/>
                  </a:lnTo>
                  <a:lnTo>
                    <a:pt x="56" y="8"/>
                  </a:lnTo>
                  <a:lnTo>
                    <a:pt x="54" y="10"/>
                  </a:lnTo>
                  <a:lnTo>
                    <a:pt x="52" y="10"/>
                  </a:lnTo>
                  <a:lnTo>
                    <a:pt x="50" y="14"/>
                  </a:lnTo>
                  <a:lnTo>
                    <a:pt x="48" y="17"/>
                  </a:lnTo>
                  <a:lnTo>
                    <a:pt x="46" y="17"/>
                  </a:lnTo>
                  <a:lnTo>
                    <a:pt x="43" y="19"/>
                  </a:lnTo>
                  <a:lnTo>
                    <a:pt x="43" y="21"/>
                  </a:lnTo>
                  <a:lnTo>
                    <a:pt x="37" y="29"/>
                  </a:lnTo>
                  <a:lnTo>
                    <a:pt x="37" y="31"/>
                  </a:lnTo>
                  <a:lnTo>
                    <a:pt x="31" y="37"/>
                  </a:lnTo>
                  <a:lnTo>
                    <a:pt x="31" y="40"/>
                  </a:lnTo>
                  <a:lnTo>
                    <a:pt x="29" y="42"/>
                  </a:lnTo>
                  <a:lnTo>
                    <a:pt x="27" y="42"/>
                  </a:lnTo>
                  <a:lnTo>
                    <a:pt x="27" y="46"/>
                  </a:lnTo>
                  <a:lnTo>
                    <a:pt x="25" y="50"/>
                  </a:lnTo>
                  <a:lnTo>
                    <a:pt x="25" y="52"/>
                  </a:lnTo>
                  <a:lnTo>
                    <a:pt x="23" y="56"/>
                  </a:lnTo>
                  <a:lnTo>
                    <a:pt x="22" y="58"/>
                  </a:lnTo>
                  <a:lnTo>
                    <a:pt x="22" y="62"/>
                  </a:lnTo>
                  <a:lnTo>
                    <a:pt x="20" y="63"/>
                  </a:lnTo>
                  <a:lnTo>
                    <a:pt x="18" y="67"/>
                  </a:lnTo>
                  <a:lnTo>
                    <a:pt x="16" y="69"/>
                  </a:lnTo>
                  <a:lnTo>
                    <a:pt x="16" y="73"/>
                  </a:lnTo>
                  <a:lnTo>
                    <a:pt x="14" y="75"/>
                  </a:lnTo>
                  <a:lnTo>
                    <a:pt x="14" y="79"/>
                  </a:lnTo>
                  <a:lnTo>
                    <a:pt x="12" y="79"/>
                  </a:lnTo>
                  <a:lnTo>
                    <a:pt x="12" y="86"/>
                  </a:lnTo>
                  <a:lnTo>
                    <a:pt x="10" y="86"/>
                  </a:lnTo>
                  <a:lnTo>
                    <a:pt x="10" y="96"/>
                  </a:lnTo>
                  <a:lnTo>
                    <a:pt x="8" y="100"/>
                  </a:lnTo>
                  <a:lnTo>
                    <a:pt x="6" y="102"/>
                  </a:lnTo>
                  <a:lnTo>
                    <a:pt x="6" y="107"/>
                  </a:lnTo>
                  <a:lnTo>
                    <a:pt x="4" y="107"/>
                  </a:lnTo>
                  <a:lnTo>
                    <a:pt x="4" y="117"/>
                  </a:lnTo>
                  <a:lnTo>
                    <a:pt x="2" y="119"/>
                  </a:lnTo>
                  <a:lnTo>
                    <a:pt x="2" y="132"/>
                  </a:lnTo>
                  <a:lnTo>
                    <a:pt x="0" y="136"/>
                  </a:lnTo>
                  <a:lnTo>
                    <a:pt x="0" y="173"/>
                  </a:lnTo>
                  <a:lnTo>
                    <a:pt x="2" y="175"/>
                  </a:lnTo>
                  <a:lnTo>
                    <a:pt x="2" y="182"/>
                  </a:lnTo>
                  <a:lnTo>
                    <a:pt x="4" y="186"/>
                  </a:lnTo>
                  <a:lnTo>
                    <a:pt x="4" y="192"/>
                  </a:lnTo>
                  <a:lnTo>
                    <a:pt x="6" y="192"/>
                  </a:lnTo>
                  <a:lnTo>
                    <a:pt x="6" y="194"/>
                  </a:lnTo>
                  <a:lnTo>
                    <a:pt x="8" y="196"/>
                  </a:lnTo>
                  <a:lnTo>
                    <a:pt x="8" y="198"/>
                  </a:lnTo>
                  <a:lnTo>
                    <a:pt x="10" y="199"/>
                  </a:lnTo>
                  <a:lnTo>
                    <a:pt x="10" y="203"/>
                  </a:lnTo>
                  <a:lnTo>
                    <a:pt x="12" y="203"/>
                  </a:lnTo>
                  <a:lnTo>
                    <a:pt x="14" y="205"/>
                  </a:lnTo>
                  <a:lnTo>
                    <a:pt x="14" y="207"/>
                  </a:lnTo>
                  <a:lnTo>
                    <a:pt x="16" y="209"/>
                  </a:lnTo>
                  <a:lnTo>
                    <a:pt x="16" y="211"/>
                  </a:lnTo>
                  <a:lnTo>
                    <a:pt x="22" y="211"/>
                  </a:lnTo>
                  <a:lnTo>
                    <a:pt x="22" y="213"/>
                  </a:lnTo>
                  <a:lnTo>
                    <a:pt x="25" y="213"/>
                  </a:lnTo>
                  <a:lnTo>
                    <a:pt x="25" y="215"/>
                  </a:lnTo>
                  <a:lnTo>
                    <a:pt x="37" y="215"/>
                  </a:lnTo>
                  <a:lnTo>
                    <a:pt x="37" y="213"/>
                  </a:lnTo>
                  <a:lnTo>
                    <a:pt x="39" y="213"/>
                  </a:lnTo>
                  <a:lnTo>
                    <a:pt x="41" y="211"/>
                  </a:lnTo>
                  <a:lnTo>
                    <a:pt x="43" y="211"/>
                  </a:lnTo>
                  <a:lnTo>
                    <a:pt x="46" y="209"/>
                  </a:lnTo>
                  <a:lnTo>
                    <a:pt x="48" y="209"/>
                  </a:lnTo>
                  <a:lnTo>
                    <a:pt x="50" y="207"/>
                  </a:lnTo>
                  <a:lnTo>
                    <a:pt x="52" y="203"/>
                  </a:lnTo>
                  <a:lnTo>
                    <a:pt x="54" y="203"/>
                  </a:lnTo>
                  <a:lnTo>
                    <a:pt x="60" y="198"/>
                  </a:lnTo>
                  <a:lnTo>
                    <a:pt x="64" y="196"/>
                  </a:lnTo>
                  <a:lnTo>
                    <a:pt x="64" y="192"/>
                  </a:lnTo>
                  <a:lnTo>
                    <a:pt x="71" y="186"/>
                  </a:lnTo>
                  <a:lnTo>
                    <a:pt x="71" y="182"/>
                  </a:lnTo>
                  <a:lnTo>
                    <a:pt x="75" y="178"/>
                  </a:lnTo>
                  <a:lnTo>
                    <a:pt x="75" y="176"/>
                  </a:lnTo>
                  <a:lnTo>
                    <a:pt x="79" y="173"/>
                  </a:lnTo>
                  <a:lnTo>
                    <a:pt x="79" y="167"/>
                  </a:lnTo>
                  <a:lnTo>
                    <a:pt x="81" y="165"/>
                  </a:lnTo>
                  <a:lnTo>
                    <a:pt x="81" y="163"/>
                  </a:lnTo>
                  <a:lnTo>
                    <a:pt x="83" y="163"/>
                  </a:lnTo>
                  <a:lnTo>
                    <a:pt x="83" y="159"/>
                  </a:lnTo>
                  <a:lnTo>
                    <a:pt x="89" y="153"/>
                  </a:lnTo>
                  <a:lnTo>
                    <a:pt x="89" y="146"/>
                  </a:lnTo>
                  <a:lnTo>
                    <a:pt x="91" y="146"/>
                  </a:lnTo>
                  <a:lnTo>
                    <a:pt x="92" y="144"/>
                  </a:lnTo>
                  <a:lnTo>
                    <a:pt x="92" y="138"/>
                  </a:lnTo>
                  <a:lnTo>
                    <a:pt x="94" y="136"/>
                  </a:lnTo>
                  <a:lnTo>
                    <a:pt x="94" y="129"/>
                  </a:lnTo>
                  <a:lnTo>
                    <a:pt x="96" y="127"/>
                  </a:lnTo>
                  <a:lnTo>
                    <a:pt x="96" y="125"/>
                  </a:lnTo>
                  <a:lnTo>
                    <a:pt x="98" y="123"/>
                  </a:lnTo>
                  <a:lnTo>
                    <a:pt x="98" y="121"/>
                  </a:lnTo>
                  <a:lnTo>
                    <a:pt x="100" y="119"/>
                  </a:lnTo>
                  <a:lnTo>
                    <a:pt x="100" y="107"/>
                  </a:lnTo>
                  <a:lnTo>
                    <a:pt x="102" y="107"/>
                  </a:lnTo>
                  <a:lnTo>
                    <a:pt x="102" y="102"/>
                  </a:lnTo>
                  <a:lnTo>
                    <a:pt x="104" y="100"/>
                  </a:lnTo>
                  <a:lnTo>
                    <a:pt x="104" y="90"/>
                  </a:lnTo>
                  <a:lnTo>
                    <a:pt x="106" y="88"/>
                  </a:lnTo>
                  <a:lnTo>
                    <a:pt x="106" y="83"/>
                  </a:lnTo>
                  <a:lnTo>
                    <a:pt x="108" y="79"/>
                  </a:lnTo>
                  <a:lnTo>
                    <a:pt x="108" y="42"/>
                  </a:lnTo>
                  <a:lnTo>
                    <a:pt x="106" y="40"/>
                  </a:lnTo>
                  <a:lnTo>
                    <a:pt x="106" y="37"/>
                  </a:lnTo>
                  <a:lnTo>
                    <a:pt x="104" y="35"/>
                  </a:lnTo>
                  <a:lnTo>
                    <a:pt x="104" y="27"/>
                  </a:lnTo>
                  <a:lnTo>
                    <a:pt x="102" y="27"/>
                  </a:lnTo>
                  <a:lnTo>
                    <a:pt x="102" y="23"/>
                  </a:lnTo>
                  <a:lnTo>
                    <a:pt x="100" y="21"/>
                  </a:lnTo>
                  <a:lnTo>
                    <a:pt x="100" y="17"/>
                  </a:lnTo>
                  <a:lnTo>
                    <a:pt x="98" y="14"/>
                  </a:lnTo>
                  <a:lnTo>
                    <a:pt x="96" y="14"/>
                  </a:lnTo>
                  <a:lnTo>
                    <a:pt x="96" y="12"/>
                  </a:lnTo>
                  <a:lnTo>
                    <a:pt x="94" y="10"/>
                  </a:lnTo>
                  <a:lnTo>
                    <a:pt x="94" y="8"/>
                  </a:lnTo>
                  <a:lnTo>
                    <a:pt x="92" y="8"/>
                  </a:lnTo>
                  <a:lnTo>
                    <a:pt x="92" y="6"/>
                  </a:lnTo>
                  <a:lnTo>
                    <a:pt x="91" y="6"/>
                  </a:lnTo>
                  <a:lnTo>
                    <a:pt x="91" y="4"/>
                  </a:lnTo>
                  <a:lnTo>
                    <a:pt x="89" y="4"/>
                  </a:lnTo>
                  <a:lnTo>
                    <a:pt x="89" y="2"/>
                  </a:lnTo>
                  <a:lnTo>
                    <a:pt x="83" y="2"/>
                  </a:lnTo>
                  <a:lnTo>
                    <a:pt x="81" y="0"/>
                  </a:lnTo>
                </a:path>
              </a:pathLst>
            </a:custGeom>
            <a:noFill/>
            <a:ln w="12700" cap="rnd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990" name="Freeform 500"/>
            <p:cNvSpPr>
              <a:spLocks/>
            </p:cNvSpPr>
            <p:nvPr/>
          </p:nvSpPr>
          <p:spPr bwMode="auto">
            <a:xfrm>
              <a:off x="3026" y="3375"/>
              <a:ext cx="146" cy="89"/>
            </a:xfrm>
            <a:custGeom>
              <a:avLst/>
              <a:gdLst>
                <a:gd name="T0" fmla="*/ 145 w 146"/>
                <a:gd name="T1" fmla="*/ 82 h 89"/>
                <a:gd name="T2" fmla="*/ 4 w 146"/>
                <a:gd name="T3" fmla="*/ 0 h 89"/>
                <a:gd name="T4" fmla="*/ 0 w 146"/>
                <a:gd name="T5" fmla="*/ 5 h 89"/>
                <a:gd name="T6" fmla="*/ 142 w 146"/>
                <a:gd name="T7" fmla="*/ 88 h 89"/>
                <a:gd name="T8" fmla="*/ 145 w 146"/>
                <a:gd name="T9" fmla="*/ 82 h 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6"/>
                <a:gd name="T16" fmla="*/ 0 h 89"/>
                <a:gd name="T17" fmla="*/ 146 w 146"/>
                <a:gd name="T18" fmla="*/ 89 h 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6" h="89">
                  <a:moveTo>
                    <a:pt x="145" y="82"/>
                  </a:moveTo>
                  <a:lnTo>
                    <a:pt x="4" y="0"/>
                  </a:lnTo>
                  <a:lnTo>
                    <a:pt x="0" y="5"/>
                  </a:lnTo>
                  <a:lnTo>
                    <a:pt x="142" y="88"/>
                  </a:lnTo>
                  <a:lnTo>
                    <a:pt x="145" y="82"/>
                  </a:lnTo>
                </a:path>
              </a:pathLst>
            </a:custGeom>
            <a:noFill/>
            <a:ln w="12700" cap="rnd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991" name="Freeform 501"/>
            <p:cNvSpPr>
              <a:spLocks/>
            </p:cNvSpPr>
            <p:nvPr/>
          </p:nvSpPr>
          <p:spPr bwMode="auto">
            <a:xfrm>
              <a:off x="3171" y="3248"/>
              <a:ext cx="95" cy="220"/>
            </a:xfrm>
            <a:custGeom>
              <a:avLst/>
              <a:gdLst>
                <a:gd name="T0" fmla="*/ 73 w 95"/>
                <a:gd name="T1" fmla="*/ 0 h 220"/>
                <a:gd name="T2" fmla="*/ 77 w 95"/>
                <a:gd name="T3" fmla="*/ 2 h 220"/>
                <a:gd name="T4" fmla="*/ 81 w 95"/>
                <a:gd name="T5" fmla="*/ 8 h 220"/>
                <a:gd name="T6" fmla="*/ 83 w 95"/>
                <a:gd name="T7" fmla="*/ 10 h 220"/>
                <a:gd name="T8" fmla="*/ 85 w 95"/>
                <a:gd name="T9" fmla="*/ 14 h 220"/>
                <a:gd name="T10" fmla="*/ 87 w 95"/>
                <a:gd name="T11" fmla="*/ 19 h 220"/>
                <a:gd name="T12" fmla="*/ 89 w 95"/>
                <a:gd name="T13" fmla="*/ 23 h 220"/>
                <a:gd name="T14" fmla="*/ 91 w 95"/>
                <a:gd name="T15" fmla="*/ 29 h 220"/>
                <a:gd name="T16" fmla="*/ 92 w 95"/>
                <a:gd name="T17" fmla="*/ 35 h 220"/>
                <a:gd name="T18" fmla="*/ 94 w 95"/>
                <a:gd name="T19" fmla="*/ 50 h 220"/>
                <a:gd name="T20" fmla="*/ 92 w 95"/>
                <a:gd name="T21" fmla="*/ 83 h 220"/>
                <a:gd name="T22" fmla="*/ 91 w 95"/>
                <a:gd name="T23" fmla="*/ 98 h 220"/>
                <a:gd name="T24" fmla="*/ 89 w 95"/>
                <a:gd name="T25" fmla="*/ 107 h 220"/>
                <a:gd name="T26" fmla="*/ 87 w 95"/>
                <a:gd name="T27" fmla="*/ 113 h 220"/>
                <a:gd name="T28" fmla="*/ 85 w 95"/>
                <a:gd name="T29" fmla="*/ 119 h 220"/>
                <a:gd name="T30" fmla="*/ 83 w 95"/>
                <a:gd name="T31" fmla="*/ 128 h 220"/>
                <a:gd name="T32" fmla="*/ 81 w 95"/>
                <a:gd name="T33" fmla="*/ 134 h 220"/>
                <a:gd name="T34" fmla="*/ 79 w 95"/>
                <a:gd name="T35" fmla="*/ 140 h 220"/>
                <a:gd name="T36" fmla="*/ 77 w 95"/>
                <a:gd name="T37" fmla="*/ 148 h 220"/>
                <a:gd name="T38" fmla="*/ 75 w 95"/>
                <a:gd name="T39" fmla="*/ 153 h 220"/>
                <a:gd name="T40" fmla="*/ 73 w 95"/>
                <a:gd name="T41" fmla="*/ 161 h 220"/>
                <a:gd name="T42" fmla="*/ 69 w 95"/>
                <a:gd name="T43" fmla="*/ 169 h 220"/>
                <a:gd name="T44" fmla="*/ 66 w 95"/>
                <a:gd name="T45" fmla="*/ 174 h 220"/>
                <a:gd name="T46" fmla="*/ 64 w 95"/>
                <a:gd name="T47" fmla="*/ 180 h 220"/>
                <a:gd name="T48" fmla="*/ 56 w 95"/>
                <a:gd name="T49" fmla="*/ 188 h 220"/>
                <a:gd name="T50" fmla="*/ 54 w 95"/>
                <a:gd name="T51" fmla="*/ 192 h 220"/>
                <a:gd name="T52" fmla="*/ 37 w 95"/>
                <a:gd name="T53" fmla="*/ 205 h 220"/>
                <a:gd name="T54" fmla="*/ 33 w 95"/>
                <a:gd name="T55" fmla="*/ 207 h 220"/>
                <a:gd name="T56" fmla="*/ 29 w 95"/>
                <a:gd name="T57" fmla="*/ 213 h 220"/>
                <a:gd name="T58" fmla="*/ 27 w 95"/>
                <a:gd name="T59" fmla="*/ 215 h 220"/>
                <a:gd name="T60" fmla="*/ 22 w 95"/>
                <a:gd name="T61" fmla="*/ 217 h 220"/>
                <a:gd name="T62" fmla="*/ 18 w 95"/>
                <a:gd name="T63" fmla="*/ 219 h 220"/>
                <a:gd name="T64" fmla="*/ 8 w 95"/>
                <a:gd name="T65" fmla="*/ 217 h 220"/>
                <a:gd name="T66" fmla="*/ 4 w 95"/>
                <a:gd name="T67" fmla="*/ 215 h 220"/>
                <a:gd name="T68" fmla="*/ 0 w 95"/>
                <a:gd name="T69" fmla="*/ 213 h 22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95"/>
                <a:gd name="T106" fmla="*/ 0 h 220"/>
                <a:gd name="T107" fmla="*/ 95 w 95"/>
                <a:gd name="T108" fmla="*/ 220 h 22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95" h="220">
                  <a:moveTo>
                    <a:pt x="69" y="0"/>
                  </a:moveTo>
                  <a:lnTo>
                    <a:pt x="73" y="0"/>
                  </a:lnTo>
                  <a:lnTo>
                    <a:pt x="75" y="2"/>
                  </a:lnTo>
                  <a:lnTo>
                    <a:pt x="77" y="2"/>
                  </a:lnTo>
                  <a:lnTo>
                    <a:pt x="77" y="4"/>
                  </a:lnTo>
                  <a:lnTo>
                    <a:pt x="81" y="8"/>
                  </a:lnTo>
                  <a:lnTo>
                    <a:pt x="81" y="10"/>
                  </a:lnTo>
                  <a:lnTo>
                    <a:pt x="83" y="10"/>
                  </a:lnTo>
                  <a:lnTo>
                    <a:pt x="83" y="12"/>
                  </a:lnTo>
                  <a:lnTo>
                    <a:pt x="85" y="14"/>
                  </a:lnTo>
                  <a:lnTo>
                    <a:pt x="85" y="17"/>
                  </a:lnTo>
                  <a:lnTo>
                    <a:pt x="87" y="19"/>
                  </a:lnTo>
                  <a:lnTo>
                    <a:pt x="87" y="21"/>
                  </a:lnTo>
                  <a:lnTo>
                    <a:pt x="89" y="23"/>
                  </a:lnTo>
                  <a:lnTo>
                    <a:pt x="89" y="27"/>
                  </a:lnTo>
                  <a:lnTo>
                    <a:pt x="91" y="29"/>
                  </a:lnTo>
                  <a:lnTo>
                    <a:pt x="91" y="33"/>
                  </a:lnTo>
                  <a:lnTo>
                    <a:pt x="92" y="35"/>
                  </a:lnTo>
                  <a:lnTo>
                    <a:pt x="92" y="48"/>
                  </a:lnTo>
                  <a:lnTo>
                    <a:pt x="94" y="50"/>
                  </a:lnTo>
                  <a:lnTo>
                    <a:pt x="94" y="81"/>
                  </a:lnTo>
                  <a:lnTo>
                    <a:pt x="92" y="83"/>
                  </a:lnTo>
                  <a:lnTo>
                    <a:pt x="92" y="96"/>
                  </a:lnTo>
                  <a:lnTo>
                    <a:pt x="91" y="98"/>
                  </a:lnTo>
                  <a:lnTo>
                    <a:pt x="91" y="104"/>
                  </a:lnTo>
                  <a:lnTo>
                    <a:pt x="89" y="107"/>
                  </a:lnTo>
                  <a:lnTo>
                    <a:pt x="89" y="109"/>
                  </a:lnTo>
                  <a:lnTo>
                    <a:pt x="87" y="113"/>
                  </a:lnTo>
                  <a:lnTo>
                    <a:pt x="87" y="115"/>
                  </a:lnTo>
                  <a:lnTo>
                    <a:pt x="85" y="119"/>
                  </a:lnTo>
                  <a:lnTo>
                    <a:pt x="85" y="127"/>
                  </a:lnTo>
                  <a:lnTo>
                    <a:pt x="83" y="128"/>
                  </a:lnTo>
                  <a:lnTo>
                    <a:pt x="83" y="130"/>
                  </a:lnTo>
                  <a:lnTo>
                    <a:pt x="81" y="134"/>
                  </a:lnTo>
                  <a:lnTo>
                    <a:pt x="81" y="136"/>
                  </a:lnTo>
                  <a:lnTo>
                    <a:pt x="79" y="140"/>
                  </a:lnTo>
                  <a:lnTo>
                    <a:pt x="79" y="146"/>
                  </a:lnTo>
                  <a:lnTo>
                    <a:pt x="77" y="148"/>
                  </a:lnTo>
                  <a:lnTo>
                    <a:pt x="75" y="151"/>
                  </a:lnTo>
                  <a:lnTo>
                    <a:pt x="75" y="153"/>
                  </a:lnTo>
                  <a:lnTo>
                    <a:pt x="73" y="155"/>
                  </a:lnTo>
                  <a:lnTo>
                    <a:pt x="73" y="161"/>
                  </a:lnTo>
                  <a:lnTo>
                    <a:pt x="69" y="165"/>
                  </a:lnTo>
                  <a:lnTo>
                    <a:pt x="69" y="169"/>
                  </a:lnTo>
                  <a:lnTo>
                    <a:pt x="66" y="171"/>
                  </a:lnTo>
                  <a:lnTo>
                    <a:pt x="66" y="174"/>
                  </a:lnTo>
                  <a:lnTo>
                    <a:pt x="64" y="176"/>
                  </a:lnTo>
                  <a:lnTo>
                    <a:pt x="64" y="180"/>
                  </a:lnTo>
                  <a:lnTo>
                    <a:pt x="56" y="186"/>
                  </a:lnTo>
                  <a:lnTo>
                    <a:pt x="56" y="188"/>
                  </a:lnTo>
                  <a:lnTo>
                    <a:pt x="54" y="190"/>
                  </a:lnTo>
                  <a:lnTo>
                    <a:pt x="54" y="192"/>
                  </a:lnTo>
                  <a:lnTo>
                    <a:pt x="45" y="199"/>
                  </a:lnTo>
                  <a:lnTo>
                    <a:pt x="37" y="205"/>
                  </a:lnTo>
                  <a:lnTo>
                    <a:pt x="35" y="207"/>
                  </a:lnTo>
                  <a:lnTo>
                    <a:pt x="33" y="207"/>
                  </a:lnTo>
                  <a:lnTo>
                    <a:pt x="29" y="211"/>
                  </a:lnTo>
                  <a:lnTo>
                    <a:pt x="29" y="213"/>
                  </a:lnTo>
                  <a:lnTo>
                    <a:pt x="27" y="213"/>
                  </a:lnTo>
                  <a:lnTo>
                    <a:pt x="27" y="215"/>
                  </a:lnTo>
                  <a:lnTo>
                    <a:pt x="23" y="215"/>
                  </a:lnTo>
                  <a:lnTo>
                    <a:pt x="22" y="217"/>
                  </a:lnTo>
                  <a:lnTo>
                    <a:pt x="18" y="217"/>
                  </a:lnTo>
                  <a:lnTo>
                    <a:pt x="18" y="219"/>
                  </a:lnTo>
                  <a:lnTo>
                    <a:pt x="10" y="219"/>
                  </a:lnTo>
                  <a:lnTo>
                    <a:pt x="8" y="217"/>
                  </a:lnTo>
                  <a:lnTo>
                    <a:pt x="6" y="217"/>
                  </a:lnTo>
                  <a:lnTo>
                    <a:pt x="4" y="215"/>
                  </a:lnTo>
                  <a:lnTo>
                    <a:pt x="0" y="215"/>
                  </a:lnTo>
                  <a:lnTo>
                    <a:pt x="0" y="213"/>
                  </a:lnTo>
                </a:path>
              </a:pathLst>
            </a:custGeom>
            <a:noFill/>
            <a:ln w="12700" cap="rnd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992" name="Freeform 502"/>
            <p:cNvSpPr>
              <a:spLocks/>
            </p:cNvSpPr>
            <p:nvPr/>
          </p:nvSpPr>
          <p:spPr bwMode="auto">
            <a:xfrm>
              <a:off x="3005" y="3373"/>
              <a:ext cx="26" cy="12"/>
            </a:xfrm>
            <a:custGeom>
              <a:avLst/>
              <a:gdLst>
                <a:gd name="T0" fmla="*/ 0 w 26"/>
                <a:gd name="T1" fmla="*/ 0 h 12"/>
                <a:gd name="T2" fmla="*/ 0 w 26"/>
                <a:gd name="T3" fmla="*/ 11 h 12"/>
                <a:gd name="T4" fmla="*/ 25 w 26"/>
                <a:gd name="T5" fmla="*/ 11 h 12"/>
                <a:gd name="T6" fmla="*/ 25 w 26"/>
                <a:gd name="T7" fmla="*/ 0 h 12"/>
                <a:gd name="T8" fmla="*/ 0 w 26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12"/>
                <a:gd name="T17" fmla="*/ 26 w 26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12">
                  <a:moveTo>
                    <a:pt x="0" y="0"/>
                  </a:moveTo>
                  <a:lnTo>
                    <a:pt x="0" y="11"/>
                  </a:lnTo>
                  <a:lnTo>
                    <a:pt x="25" y="11"/>
                  </a:lnTo>
                  <a:lnTo>
                    <a:pt x="25" y="0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993" name="Line 503"/>
            <p:cNvSpPr>
              <a:spLocks noChangeShapeType="1"/>
            </p:cNvSpPr>
            <p:nvPr/>
          </p:nvSpPr>
          <p:spPr bwMode="auto">
            <a:xfrm flipH="1">
              <a:off x="2992" y="3373"/>
              <a:ext cx="51" cy="0"/>
            </a:xfrm>
            <a:prstGeom prst="line">
              <a:avLst/>
            </a:prstGeom>
            <a:noFill/>
            <a:ln w="12700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994" name="Line 504"/>
            <p:cNvSpPr>
              <a:spLocks noChangeShapeType="1"/>
            </p:cNvSpPr>
            <p:nvPr/>
          </p:nvSpPr>
          <p:spPr bwMode="auto">
            <a:xfrm flipH="1">
              <a:off x="2992" y="3348"/>
              <a:ext cx="51" cy="0"/>
            </a:xfrm>
            <a:prstGeom prst="line">
              <a:avLst/>
            </a:prstGeom>
            <a:noFill/>
            <a:ln w="12700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995" name="Freeform 505"/>
            <p:cNvSpPr>
              <a:spLocks/>
            </p:cNvSpPr>
            <p:nvPr/>
          </p:nvSpPr>
          <p:spPr bwMode="auto">
            <a:xfrm>
              <a:off x="3039" y="3348"/>
              <a:ext cx="7" cy="26"/>
            </a:xfrm>
            <a:custGeom>
              <a:avLst/>
              <a:gdLst>
                <a:gd name="T0" fmla="*/ 0 w 7"/>
                <a:gd name="T1" fmla="*/ 0 h 26"/>
                <a:gd name="T2" fmla="*/ 2 w 7"/>
                <a:gd name="T3" fmla="*/ 0 h 26"/>
                <a:gd name="T4" fmla="*/ 2 w 7"/>
                <a:gd name="T5" fmla="*/ 2 h 26"/>
                <a:gd name="T6" fmla="*/ 4 w 7"/>
                <a:gd name="T7" fmla="*/ 2 h 26"/>
                <a:gd name="T8" fmla="*/ 4 w 7"/>
                <a:gd name="T9" fmla="*/ 4 h 26"/>
                <a:gd name="T10" fmla="*/ 6 w 7"/>
                <a:gd name="T11" fmla="*/ 5 h 26"/>
                <a:gd name="T12" fmla="*/ 6 w 7"/>
                <a:gd name="T13" fmla="*/ 19 h 26"/>
                <a:gd name="T14" fmla="*/ 4 w 7"/>
                <a:gd name="T15" fmla="*/ 19 h 26"/>
                <a:gd name="T16" fmla="*/ 4 w 7"/>
                <a:gd name="T17" fmla="*/ 21 h 26"/>
                <a:gd name="T18" fmla="*/ 2 w 7"/>
                <a:gd name="T19" fmla="*/ 21 h 26"/>
                <a:gd name="T20" fmla="*/ 2 w 7"/>
                <a:gd name="T21" fmla="*/ 23 h 26"/>
                <a:gd name="T22" fmla="*/ 0 w 7"/>
                <a:gd name="T23" fmla="*/ 23 h 26"/>
                <a:gd name="T24" fmla="*/ 0 w 7"/>
                <a:gd name="T25" fmla="*/ 25 h 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"/>
                <a:gd name="T40" fmla="*/ 0 h 26"/>
                <a:gd name="T41" fmla="*/ 7 w 7"/>
                <a:gd name="T42" fmla="*/ 26 h 2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" h="26">
                  <a:moveTo>
                    <a:pt x="0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4"/>
                  </a:lnTo>
                  <a:lnTo>
                    <a:pt x="6" y="5"/>
                  </a:lnTo>
                  <a:lnTo>
                    <a:pt x="6" y="19"/>
                  </a:lnTo>
                  <a:lnTo>
                    <a:pt x="4" y="19"/>
                  </a:lnTo>
                  <a:lnTo>
                    <a:pt x="4" y="21"/>
                  </a:lnTo>
                  <a:lnTo>
                    <a:pt x="2" y="21"/>
                  </a:lnTo>
                  <a:lnTo>
                    <a:pt x="2" y="23"/>
                  </a:lnTo>
                  <a:lnTo>
                    <a:pt x="0" y="23"/>
                  </a:lnTo>
                  <a:lnTo>
                    <a:pt x="0" y="25"/>
                  </a:lnTo>
                </a:path>
              </a:pathLst>
            </a:custGeom>
            <a:noFill/>
            <a:ln w="12700" cap="rnd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996" name="Oval 506"/>
            <p:cNvSpPr>
              <a:spLocks noChangeArrowheads="1"/>
            </p:cNvSpPr>
            <p:nvPr/>
          </p:nvSpPr>
          <p:spPr bwMode="auto">
            <a:xfrm>
              <a:off x="2986" y="3352"/>
              <a:ext cx="3" cy="11"/>
            </a:xfrm>
            <a:prstGeom prst="ellipse">
              <a:avLst/>
            </a:prstGeom>
            <a:noFill/>
            <a:ln w="12700">
              <a:solidFill>
                <a:srgbClr val="66FF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1" dirty="0"/>
            </a:p>
          </p:txBody>
        </p:sp>
        <p:sp>
          <p:nvSpPr>
            <p:cNvPr id="22997" name="Line 507"/>
            <p:cNvSpPr>
              <a:spLocks noChangeShapeType="1"/>
            </p:cNvSpPr>
            <p:nvPr/>
          </p:nvSpPr>
          <p:spPr bwMode="auto">
            <a:xfrm>
              <a:off x="3050" y="3361"/>
              <a:ext cx="1" cy="0"/>
            </a:xfrm>
            <a:prstGeom prst="line">
              <a:avLst/>
            </a:prstGeom>
            <a:noFill/>
            <a:ln w="12700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998" name="Line 508"/>
            <p:cNvSpPr>
              <a:spLocks noChangeShapeType="1"/>
            </p:cNvSpPr>
            <p:nvPr/>
          </p:nvSpPr>
          <p:spPr bwMode="auto">
            <a:xfrm>
              <a:off x="3055" y="3365"/>
              <a:ext cx="0" cy="0"/>
            </a:xfrm>
            <a:prstGeom prst="line">
              <a:avLst/>
            </a:prstGeom>
            <a:noFill/>
            <a:ln w="12700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999" name="Line 509"/>
            <p:cNvSpPr>
              <a:spLocks noChangeShapeType="1"/>
            </p:cNvSpPr>
            <p:nvPr/>
          </p:nvSpPr>
          <p:spPr bwMode="auto">
            <a:xfrm flipH="1">
              <a:off x="3042" y="3369"/>
              <a:ext cx="17" cy="0"/>
            </a:xfrm>
            <a:prstGeom prst="line">
              <a:avLst/>
            </a:prstGeom>
            <a:noFill/>
            <a:ln w="12700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000" name="Oval 510"/>
            <p:cNvSpPr>
              <a:spLocks noChangeArrowheads="1"/>
            </p:cNvSpPr>
            <p:nvPr/>
          </p:nvSpPr>
          <p:spPr bwMode="auto">
            <a:xfrm>
              <a:off x="2981" y="3355"/>
              <a:ext cx="9" cy="10"/>
            </a:xfrm>
            <a:prstGeom prst="ellipse">
              <a:avLst/>
            </a:prstGeom>
            <a:noFill/>
            <a:ln w="12700">
              <a:solidFill>
                <a:srgbClr val="66FF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1" dirty="0"/>
            </a:p>
          </p:txBody>
        </p:sp>
        <p:sp>
          <p:nvSpPr>
            <p:cNvPr id="23001" name="Freeform 511"/>
            <p:cNvSpPr>
              <a:spLocks/>
            </p:cNvSpPr>
            <p:nvPr/>
          </p:nvSpPr>
          <p:spPr bwMode="auto">
            <a:xfrm>
              <a:off x="2972" y="3365"/>
              <a:ext cx="74" cy="32"/>
            </a:xfrm>
            <a:custGeom>
              <a:avLst/>
              <a:gdLst>
                <a:gd name="T0" fmla="*/ 14 w 74"/>
                <a:gd name="T1" fmla="*/ 0 h 32"/>
                <a:gd name="T2" fmla="*/ 12 w 74"/>
                <a:gd name="T3" fmla="*/ 0 h 32"/>
                <a:gd name="T4" fmla="*/ 12 w 74"/>
                <a:gd name="T5" fmla="*/ 2 h 32"/>
                <a:gd name="T6" fmla="*/ 8 w 74"/>
                <a:gd name="T7" fmla="*/ 2 h 32"/>
                <a:gd name="T8" fmla="*/ 8 w 74"/>
                <a:gd name="T9" fmla="*/ 4 h 32"/>
                <a:gd name="T10" fmla="*/ 4 w 74"/>
                <a:gd name="T11" fmla="*/ 4 h 32"/>
                <a:gd name="T12" fmla="*/ 4 w 74"/>
                <a:gd name="T13" fmla="*/ 6 h 32"/>
                <a:gd name="T14" fmla="*/ 2 w 74"/>
                <a:gd name="T15" fmla="*/ 6 h 32"/>
                <a:gd name="T16" fmla="*/ 2 w 74"/>
                <a:gd name="T17" fmla="*/ 8 h 32"/>
                <a:gd name="T18" fmla="*/ 0 w 74"/>
                <a:gd name="T19" fmla="*/ 8 h 32"/>
                <a:gd name="T20" fmla="*/ 0 w 74"/>
                <a:gd name="T21" fmla="*/ 11 h 32"/>
                <a:gd name="T22" fmla="*/ 4 w 74"/>
                <a:gd name="T23" fmla="*/ 13 h 32"/>
                <a:gd name="T24" fmla="*/ 6 w 74"/>
                <a:gd name="T25" fmla="*/ 15 h 32"/>
                <a:gd name="T26" fmla="*/ 8 w 74"/>
                <a:gd name="T27" fmla="*/ 15 h 32"/>
                <a:gd name="T28" fmla="*/ 10 w 74"/>
                <a:gd name="T29" fmla="*/ 17 h 32"/>
                <a:gd name="T30" fmla="*/ 12 w 74"/>
                <a:gd name="T31" fmla="*/ 17 h 32"/>
                <a:gd name="T32" fmla="*/ 12 w 74"/>
                <a:gd name="T33" fmla="*/ 19 h 32"/>
                <a:gd name="T34" fmla="*/ 15 w 74"/>
                <a:gd name="T35" fmla="*/ 19 h 32"/>
                <a:gd name="T36" fmla="*/ 17 w 74"/>
                <a:gd name="T37" fmla="*/ 21 h 32"/>
                <a:gd name="T38" fmla="*/ 23 w 74"/>
                <a:gd name="T39" fmla="*/ 21 h 32"/>
                <a:gd name="T40" fmla="*/ 25 w 74"/>
                <a:gd name="T41" fmla="*/ 23 h 32"/>
                <a:gd name="T42" fmla="*/ 29 w 74"/>
                <a:gd name="T43" fmla="*/ 23 h 32"/>
                <a:gd name="T44" fmla="*/ 31 w 74"/>
                <a:gd name="T45" fmla="*/ 25 h 32"/>
                <a:gd name="T46" fmla="*/ 35 w 74"/>
                <a:gd name="T47" fmla="*/ 25 h 32"/>
                <a:gd name="T48" fmla="*/ 37 w 74"/>
                <a:gd name="T49" fmla="*/ 27 h 32"/>
                <a:gd name="T50" fmla="*/ 40 w 74"/>
                <a:gd name="T51" fmla="*/ 27 h 32"/>
                <a:gd name="T52" fmla="*/ 40 w 74"/>
                <a:gd name="T53" fmla="*/ 29 h 32"/>
                <a:gd name="T54" fmla="*/ 50 w 74"/>
                <a:gd name="T55" fmla="*/ 29 h 32"/>
                <a:gd name="T56" fmla="*/ 52 w 74"/>
                <a:gd name="T57" fmla="*/ 31 h 32"/>
                <a:gd name="T58" fmla="*/ 71 w 74"/>
                <a:gd name="T59" fmla="*/ 31 h 32"/>
                <a:gd name="T60" fmla="*/ 73 w 74"/>
                <a:gd name="T61" fmla="*/ 29 h 3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74"/>
                <a:gd name="T94" fmla="*/ 0 h 32"/>
                <a:gd name="T95" fmla="*/ 74 w 74"/>
                <a:gd name="T96" fmla="*/ 32 h 3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74" h="32">
                  <a:moveTo>
                    <a:pt x="14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8" y="2"/>
                  </a:lnTo>
                  <a:lnTo>
                    <a:pt x="8" y="4"/>
                  </a:lnTo>
                  <a:lnTo>
                    <a:pt x="4" y="4"/>
                  </a:lnTo>
                  <a:lnTo>
                    <a:pt x="4" y="6"/>
                  </a:lnTo>
                  <a:lnTo>
                    <a:pt x="2" y="6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4" y="13"/>
                  </a:lnTo>
                  <a:lnTo>
                    <a:pt x="6" y="15"/>
                  </a:lnTo>
                  <a:lnTo>
                    <a:pt x="8" y="15"/>
                  </a:lnTo>
                  <a:lnTo>
                    <a:pt x="10" y="17"/>
                  </a:lnTo>
                  <a:lnTo>
                    <a:pt x="12" y="17"/>
                  </a:lnTo>
                  <a:lnTo>
                    <a:pt x="12" y="19"/>
                  </a:lnTo>
                  <a:lnTo>
                    <a:pt x="15" y="19"/>
                  </a:lnTo>
                  <a:lnTo>
                    <a:pt x="17" y="21"/>
                  </a:lnTo>
                  <a:lnTo>
                    <a:pt x="23" y="21"/>
                  </a:lnTo>
                  <a:lnTo>
                    <a:pt x="25" y="23"/>
                  </a:lnTo>
                  <a:lnTo>
                    <a:pt x="29" y="23"/>
                  </a:lnTo>
                  <a:lnTo>
                    <a:pt x="31" y="25"/>
                  </a:lnTo>
                  <a:lnTo>
                    <a:pt x="35" y="25"/>
                  </a:lnTo>
                  <a:lnTo>
                    <a:pt x="37" y="27"/>
                  </a:lnTo>
                  <a:lnTo>
                    <a:pt x="40" y="27"/>
                  </a:lnTo>
                  <a:lnTo>
                    <a:pt x="40" y="29"/>
                  </a:lnTo>
                  <a:lnTo>
                    <a:pt x="50" y="29"/>
                  </a:lnTo>
                  <a:lnTo>
                    <a:pt x="52" y="31"/>
                  </a:lnTo>
                  <a:lnTo>
                    <a:pt x="71" y="31"/>
                  </a:lnTo>
                  <a:lnTo>
                    <a:pt x="73" y="29"/>
                  </a:lnTo>
                </a:path>
              </a:pathLst>
            </a:custGeom>
            <a:noFill/>
            <a:ln w="12700" cap="rnd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002" name="Line 512"/>
            <p:cNvSpPr>
              <a:spLocks noChangeShapeType="1"/>
            </p:cNvSpPr>
            <p:nvPr/>
          </p:nvSpPr>
          <p:spPr bwMode="auto">
            <a:xfrm flipH="1">
              <a:off x="2996" y="3355"/>
              <a:ext cx="47" cy="0"/>
            </a:xfrm>
            <a:prstGeom prst="line">
              <a:avLst/>
            </a:prstGeom>
            <a:noFill/>
            <a:ln w="12700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003" name="Line 513"/>
            <p:cNvSpPr>
              <a:spLocks noChangeShapeType="1"/>
            </p:cNvSpPr>
            <p:nvPr/>
          </p:nvSpPr>
          <p:spPr bwMode="auto">
            <a:xfrm flipH="1">
              <a:off x="2996" y="3361"/>
              <a:ext cx="47" cy="0"/>
            </a:xfrm>
            <a:prstGeom prst="line">
              <a:avLst/>
            </a:prstGeom>
            <a:noFill/>
            <a:ln w="12700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004" name="Line 514"/>
            <p:cNvSpPr>
              <a:spLocks noChangeShapeType="1"/>
            </p:cNvSpPr>
            <p:nvPr/>
          </p:nvSpPr>
          <p:spPr bwMode="auto">
            <a:xfrm flipH="1">
              <a:off x="2996" y="3365"/>
              <a:ext cx="47" cy="0"/>
            </a:xfrm>
            <a:prstGeom prst="line">
              <a:avLst/>
            </a:prstGeom>
            <a:noFill/>
            <a:ln w="12700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005" name="Line 515"/>
            <p:cNvSpPr>
              <a:spLocks noChangeShapeType="1"/>
            </p:cNvSpPr>
            <p:nvPr/>
          </p:nvSpPr>
          <p:spPr bwMode="auto">
            <a:xfrm flipH="1">
              <a:off x="2996" y="3369"/>
              <a:ext cx="41" cy="0"/>
            </a:xfrm>
            <a:prstGeom prst="line">
              <a:avLst/>
            </a:prstGeom>
            <a:noFill/>
            <a:ln w="12700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006" name="Line 516"/>
            <p:cNvSpPr>
              <a:spLocks noChangeShapeType="1"/>
            </p:cNvSpPr>
            <p:nvPr/>
          </p:nvSpPr>
          <p:spPr bwMode="auto">
            <a:xfrm>
              <a:off x="2999" y="3374"/>
              <a:ext cx="0" cy="4"/>
            </a:xfrm>
            <a:prstGeom prst="line">
              <a:avLst/>
            </a:prstGeom>
            <a:noFill/>
            <a:ln w="12700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007" name="Freeform 517"/>
            <p:cNvSpPr>
              <a:spLocks/>
            </p:cNvSpPr>
            <p:nvPr/>
          </p:nvSpPr>
          <p:spPr bwMode="auto">
            <a:xfrm>
              <a:off x="3219" y="3422"/>
              <a:ext cx="22" cy="93"/>
            </a:xfrm>
            <a:custGeom>
              <a:avLst/>
              <a:gdLst>
                <a:gd name="T0" fmla="*/ 0 w 22"/>
                <a:gd name="T1" fmla="*/ 25 h 93"/>
                <a:gd name="T2" fmla="*/ 0 w 22"/>
                <a:gd name="T3" fmla="*/ 92 h 93"/>
                <a:gd name="T4" fmla="*/ 21 w 22"/>
                <a:gd name="T5" fmla="*/ 89 h 93"/>
                <a:gd name="T6" fmla="*/ 21 w 22"/>
                <a:gd name="T7" fmla="*/ 0 h 93"/>
                <a:gd name="T8" fmla="*/ 0 w 22"/>
                <a:gd name="T9" fmla="*/ 25 h 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93"/>
                <a:gd name="T17" fmla="*/ 22 w 22"/>
                <a:gd name="T18" fmla="*/ 93 h 9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93">
                  <a:moveTo>
                    <a:pt x="0" y="25"/>
                  </a:moveTo>
                  <a:lnTo>
                    <a:pt x="0" y="92"/>
                  </a:lnTo>
                  <a:lnTo>
                    <a:pt x="21" y="89"/>
                  </a:lnTo>
                  <a:lnTo>
                    <a:pt x="21" y="0"/>
                  </a:lnTo>
                  <a:lnTo>
                    <a:pt x="0" y="25"/>
                  </a:lnTo>
                </a:path>
              </a:pathLst>
            </a:custGeom>
            <a:solidFill>
              <a:srgbClr val="00FFFF"/>
            </a:solidFill>
            <a:ln w="12700" cap="rnd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008" name="Freeform 518"/>
            <p:cNvSpPr>
              <a:spLocks/>
            </p:cNvSpPr>
            <p:nvPr/>
          </p:nvSpPr>
          <p:spPr bwMode="auto">
            <a:xfrm>
              <a:off x="3231" y="3271"/>
              <a:ext cx="16" cy="22"/>
            </a:xfrm>
            <a:custGeom>
              <a:avLst/>
              <a:gdLst>
                <a:gd name="T0" fmla="*/ 0 w 16"/>
                <a:gd name="T1" fmla="*/ 6 h 22"/>
                <a:gd name="T2" fmla="*/ 0 w 16"/>
                <a:gd name="T3" fmla="*/ 0 h 22"/>
                <a:gd name="T4" fmla="*/ 13 w 16"/>
                <a:gd name="T5" fmla="*/ 0 h 22"/>
                <a:gd name="T6" fmla="*/ 13 w 16"/>
                <a:gd name="T7" fmla="*/ 2 h 22"/>
                <a:gd name="T8" fmla="*/ 15 w 16"/>
                <a:gd name="T9" fmla="*/ 4 h 22"/>
                <a:gd name="T10" fmla="*/ 15 w 16"/>
                <a:gd name="T11" fmla="*/ 19 h 22"/>
                <a:gd name="T12" fmla="*/ 13 w 16"/>
                <a:gd name="T13" fmla="*/ 21 h 22"/>
                <a:gd name="T14" fmla="*/ 2 w 16"/>
                <a:gd name="T15" fmla="*/ 21 h 22"/>
                <a:gd name="T16" fmla="*/ 2 w 16"/>
                <a:gd name="T17" fmla="*/ 17 h 22"/>
                <a:gd name="T18" fmla="*/ 0 w 16"/>
                <a:gd name="T19" fmla="*/ 17 h 22"/>
                <a:gd name="T20" fmla="*/ 0 w 16"/>
                <a:gd name="T21" fmla="*/ 10 h 22"/>
                <a:gd name="T22" fmla="*/ 9 w 16"/>
                <a:gd name="T23" fmla="*/ 10 h 22"/>
                <a:gd name="T24" fmla="*/ 9 w 16"/>
                <a:gd name="T25" fmla="*/ 14 h 22"/>
                <a:gd name="T26" fmla="*/ 6 w 16"/>
                <a:gd name="T27" fmla="*/ 14 h 22"/>
                <a:gd name="T28" fmla="*/ 6 w 16"/>
                <a:gd name="T29" fmla="*/ 17 h 22"/>
                <a:gd name="T30" fmla="*/ 13 w 16"/>
                <a:gd name="T31" fmla="*/ 17 h 22"/>
                <a:gd name="T32" fmla="*/ 13 w 16"/>
                <a:gd name="T33" fmla="*/ 6 h 22"/>
                <a:gd name="T34" fmla="*/ 0 w 16"/>
                <a:gd name="T35" fmla="*/ 6 h 2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6"/>
                <a:gd name="T55" fmla="*/ 0 h 22"/>
                <a:gd name="T56" fmla="*/ 16 w 16"/>
                <a:gd name="T57" fmla="*/ 22 h 2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6" h="22">
                  <a:moveTo>
                    <a:pt x="0" y="6"/>
                  </a:moveTo>
                  <a:lnTo>
                    <a:pt x="0" y="0"/>
                  </a:lnTo>
                  <a:lnTo>
                    <a:pt x="13" y="0"/>
                  </a:lnTo>
                  <a:lnTo>
                    <a:pt x="13" y="2"/>
                  </a:lnTo>
                  <a:lnTo>
                    <a:pt x="15" y="4"/>
                  </a:lnTo>
                  <a:lnTo>
                    <a:pt x="15" y="19"/>
                  </a:lnTo>
                  <a:lnTo>
                    <a:pt x="13" y="21"/>
                  </a:lnTo>
                  <a:lnTo>
                    <a:pt x="2" y="21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9" y="14"/>
                  </a:lnTo>
                  <a:lnTo>
                    <a:pt x="6" y="14"/>
                  </a:lnTo>
                  <a:lnTo>
                    <a:pt x="6" y="17"/>
                  </a:lnTo>
                  <a:lnTo>
                    <a:pt x="13" y="17"/>
                  </a:lnTo>
                  <a:lnTo>
                    <a:pt x="13" y="6"/>
                  </a:lnTo>
                  <a:lnTo>
                    <a:pt x="0" y="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009" name="Line 519"/>
            <p:cNvSpPr>
              <a:spLocks noChangeShapeType="1"/>
            </p:cNvSpPr>
            <p:nvPr/>
          </p:nvSpPr>
          <p:spPr bwMode="auto">
            <a:xfrm>
              <a:off x="3000" y="3381"/>
              <a:ext cx="5" cy="3"/>
            </a:xfrm>
            <a:prstGeom prst="line">
              <a:avLst/>
            </a:prstGeom>
            <a:noFill/>
            <a:ln w="12700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010" name="Line 520"/>
            <p:cNvSpPr>
              <a:spLocks noChangeShapeType="1"/>
            </p:cNvSpPr>
            <p:nvPr/>
          </p:nvSpPr>
          <p:spPr bwMode="auto">
            <a:xfrm>
              <a:off x="3167" y="3462"/>
              <a:ext cx="3" cy="1"/>
            </a:xfrm>
            <a:prstGeom prst="line">
              <a:avLst/>
            </a:prstGeom>
            <a:noFill/>
            <a:ln w="12700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011" name="Line 521"/>
            <p:cNvSpPr>
              <a:spLocks noChangeShapeType="1"/>
            </p:cNvSpPr>
            <p:nvPr/>
          </p:nvSpPr>
          <p:spPr bwMode="auto">
            <a:xfrm flipH="1">
              <a:off x="3027" y="3376"/>
              <a:ext cx="9" cy="0"/>
            </a:xfrm>
            <a:prstGeom prst="line">
              <a:avLst/>
            </a:prstGeom>
            <a:noFill/>
            <a:ln w="12700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012" name="Freeform 522"/>
            <p:cNvSpPr>
              <a:spLocks/>
            </p:cNvSpPr>
            <p:nvPr/>
          </p:nvSpPr>
          <p:spPr bwMode="auto">
            <a:xfrm>
              <a:off x="3160" y="3518"/>
              <a:ext cx="135" cy="26"/>
            </a:xfrm>
            <a:custGeom>
              <a:avLst/>
              <a:gdLst>
                <a:gd name="T0" fmla="*/ 134 w 135"/>
                <a:gd name="T1" fmla="*/ 2 h 26"/>
                <a:gd name="T2" fmla="*/ 134 w 135"/>
                <a:gd name="T3" fmla="*/ 8 h 26"/>
                <a:gd name="T4" fmla="*/ 132 w 135"/>
                <a:gd name="T5" fmla="*/ 8 h 26"/>
                <a:gd name="T6" fmla="*/ 132 w 135"/>
                <a:gd name="T7" fmla="*/ 10 h 26"/>
                <a:gd name="T8" fmla="*/ 130 w 135"/>
                <a:gd name="T9" fmla="*/ 12 h 26"/>
                <a:gd name="T10" fmla="*/ 126 w 135"/>
                <a:gd name="T11" fmla="*/ 12 h 26"/>
                <a:gd name="T12" fmla="*/ 126 w 135"/>
                <a:gd name="T13" fmla="*/ 14 h 26"/>
                <a:gd name="T14" fmla="*/ 125 w 135"/>
                <a:gd name="T15" fmla="*/ 14 h 26"/>
                <a:gd name="T16" fmla="*/ 125 w 135"/>
                <a:gd name="T17" fmla="*/ 16 h 26"/>
                <a:gd name="T18" fmla="*/ 119 w 135"/>
                <a:gd name="T19" fmla="*/ 16 h 26"/>
                <a:gd name="T20" fmla="*/ 119 w 135"/>
                <a:gd name="T21" fmla="*/ 17 h 26"/>
                <a:gd name="T22" fmla="*/ 117 w 135"/>
                <a:gd name="T23" fmla="*/ 17 h 26"/>
                <a:gd name="T24" fmla="*/ 115 w 135"/>
                <a:gd name="T25" fmla="*/ 19 h 26"/>
                <a:gd name="T26" fmla="*/ 113 w 135"/>
                <a:gd name="T27" fmla="*/ 19 h 26"/>
                <a:gd name="T28" fmla="*/ 113 w 135"/>
                <a:gd name="T29" fmla="*/ 21 h 26"/>
                <a:gd name="T30" fmla="*/ 105 w 135"/>
                <a:gd name="T31" fmla="*/ 21 h 26"/>
                <a:gd name="T32" fmla="*/ 105 w 135"/>
                <a:gd name="T33" fmla="*/ 23 h 26"/>
                <a:gd name="T34" fmla="*/ 84 w 135"/>
                <a:gd name="T35" fmla="*/ 23 h 26"/>
                <a:gd name="T36" fmla="*/ 84 w 135"/>
                <a:gd name="T37" fmla="*/ 25 h 26"/>
                <a:gd name="T38" fmla="*/ 52 w 135"/>
                <a:gd name="T39" fmla="*/ 25 h 26"/>
                <a:gd name="T40" fmla="*/ 50 w 135"/>
                <a:gd name="T41" fmla="*/ 23 h 26"/>
                <a:gd name="T42" fmla="*/ 25 w 135"/>
                <a:gd name="T43" fmla="*/ 23 h 26"/>
                <a:gd name="T44" fmla="*/ 25 w 135"/>
                <a:gd name="T45" fmla="*/ 21 h 26"/>
                <a:gd name="T46" fmla="*/ 19 w 135"/>
                <a:gd name="T47" fmla="*/ 21 h 26"/>
                <a:gd name="T48" fmla="*/ 19 w 135"/>
                <a:gd name="T49" fmla="*/ 19 h 26"/>
                <a:gd name="T50" fmla="*/ 15 w 135"/>
                <a:gd name="T51" fmla="*/ 19 h 26"/>
                <a:gd name="T52" fmla="*/ 15 w 135"/>
                <a:gd name="T53" fmla="*/ 17 h 26"/>
                <a:gd name="T54" fmla="*/ 11 w 135"/>
                <a:gd name="T55" fmla="*/ 17 h 26"/>
                <a:gd name="T56" fmla="*/ 11 w 135"/>
                <a:gd name="T57" fmla="*/ 16 h 26"/>
                <a:gd name="T58" fmla="*/ 10 w 135"/>
                <a:gd name="T59" fmla="*/ 16 h 26"/>
                <a:gd name="T60" fmla="*/ 4 w 135"/>
                <a:gd name="T61" fmla="*/ 10 h 26"/>
                <a:gd name="T62" fmla="*/ 4 w 135"/>
                <a:gd name="T63" fmla="*/ 8 h 26"/>
                <a:gd name="T64" fmla="*/ 2 w 135"/>
                <a:gd name="T65" fmla="*/ 8 h 26"/>
                <a:gd name="T66" fmla="*/ 2 w 135"/>
                <a:gd name="T67" fmla="*/ 2 h 26"/>
                <a:gd name="T68" fmla="*/ 0 w 135"/>
                <a:gd name="T69" fmla="*/ 2 h 26"/>
                <a:gd name="T70" fmla="*/ 0 w 135"/>
                <a:gd name="T71" fmla="*/ 0 h 2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35"/>
                <a:gd name="T109" fmla="*/ 0 h 26"/>
                <a:gd name="T110" fmla="*/ 135 w 135"/>
                <a:gd name="T111" fmla="*/ 26 h 2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35" h="26">
                  <a:moveTo>
                    <a:pt x="134" y="2"/>
                  </a:moveTo>
                  <a:lnTo>
                    <a:pt x="134" y="8"/>
                  </a:lnTo>
                  <a:lnTo>
                    <a:pt x="132" y="8"/>
                  </a:lnTo>
                  <a:lnTo>
                    <a:pt x="132" y="10"/>
                  </a:lnTo>
                  <a:lnTo>
                    <a:pt x="130" y="12"/>
                  </a:lnTo>
                  <a:lnTo>
                    <a:pt x="126" y="12"/>
                  </a:lnTo>
                  <a:lnTo>
                    <a:pt x="126" y="14"/>
                  </a:lnTo>
                  <a:lnTo>
                    <a:pt x="125" y="14"/>
                  </a:lnTo>
                  <a:lnTo>
                    <a:pt x="125" y="16"/>
                  </a:lnTo>
                  <a:lnTo>
                    <a:pt x="119" y="16"/>
                  </a:lnTo>
                  <a:lnTo>
                    <a:pt x="119" y="17"/>
                  </a:lnTo>
                  <a:lnTo>
                    <a:pt x="117" y="17"/>
                  </a:lnTo>
                  <a:lnTo>
                    <a:pt x="115" y="19"/>
                  </a:lnTo>
                  <a:lnTo>
                    <a:pt x="113" y="19"/>
                  </a:lnTo>
                  <a:lnTo>
                    <a:pt x="113" y="21"/>
                  </a:lnTo>
                  <a:lnTo>
                    <a:pt x="105" y="21"/>
                  </a:lnTo>
                  <a:lnTo>
                    <a:pt x="105" y="23"/>
                  </a:lnTo>
                  <a:lnTo>
                    <a:pt x="84" y="23"/>
                  </a:lnTo>
                  <a:lnTo>
                    <a:pt x="84" y="25"/>
                  </a:lnTo>
                  <a:lnTo>
                    <a:pt x="52" y="25"/>
                  </a:lnTo>
                  <a:lnTo>
                    <a:pt x="50" y="23"/>
                  </a:lnTo>
                  <a:lnTo>
                    <a:pt x="25" y="23"/>
                  </a:lnTo>
                  <a:lnTo>
                    <a:pt x="25" y="21"/>
                  </a:lnTo>
                  <a:lnTo>
                    <a:pt x="19" y="21"/>
                  </a:lnTo>
                  <a:lnTo>
                    <a:pt x="19" y="19"/>
                  </a:lnTo>
                  <a:lnTo>
                    <a:pt x="15" y="19"/>
                  </a:lnTo>
                  <a:lnTo>
                    <a:pt x="15" y="17"/>
                  </a:lnTo>
                  <a:lnTo>
                    <a:pt x="11" y="17"/>
                  </a:lnTo>
                  <a:lnTo>
                    <a:pt x="11" y="16"/>
                  </a:lnTo>
                  <a:lnTo>
                    <a:pt x="10" y="16"/>
                  </a:lnTo>
                  <a:lnTo>
                    <a:pt x="4" y="10"/>
                  </a:lnTo>
                  <a:lnTo>
                    <a:pt x="4" y="8"/>
                  </a:lnTo>
                  <a:lnTo>
                    <a:pt x="2" y="8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013" name="Freeform 523"/>
            <p:cNvSpPr>
              <a:spLocks/>
            </p:cNvSpPr>
            <p:nvPr/>
          </p:nvSpPr>
          <p:spPr bwMode="auto">
            <a:xfrm>
              <a:off x="3196" y="3265"/>
              <a:ext cx="44" cy="47"/>
            </a:xfrm>
            <a:custGeom>
              <a:avLst/>
              <a:gdLst>
                <a:gd name="T0" fmla="*/ 0 w 44"/>
                <a:gd name="T1" fmla="*/ 41 h 47"/>
                <a:gd name="T2" fmla="*/ 0 w 44"/>
                <a:gd name="T3" fmla="*/ 44 h 47"/>
                <a:gd name="T4" fmla="*/ 2 w 44"/>
                <a:gd name="T5" fmla="*/ 44 h 47"/>
                <a:gd name="T6" fmla="*/ 0 w 44"/>
                <a:gd name="T7" fmla="*/ 44 h 47"/>
                <a:gd name="T8" fmla="*/ 2 w 44"/>
                <a:gd name="T9" fmla="*/ 44 h 47"/>
                <a:gd name="T10" fmla="*/ 0 w 44"/>
                <a:gd name="T11" fmla="*/ 46 h 47"/>
                <a:gd name="T12" fmla="*/ 2 w 44"/>
                <a:gd name="T13" fmla="*/ 44 h 47"/>
                <a:gd name="T14" fmla="*/ 4 w 44"/>
                <a:gd name="T15" fmla="*/ 46 h 47"/>
                <a:gd name="T16" fmla="*/ 4 w 44"/>
                <a:gd name="T17" fmla="*/ 44 h 47"/>
                <a:gd name="T18" fmla="*/ 6 w 44"/>
                <a:gd name="T19" fmla="*/ 44 h 47"/>
                <a:gd name="T20" fmla="*/ 35 w 44"/>
                <a:gd name="T21" fmla="*/ 25 h 47"/>
                <a:gd name="T22" fmla="*/ 39 w 44"/>
                <a:gd name="T23" fmla="*/ 23 h 47"/>
                <a:gd name="T24" fmla="*/ 41 w 44"/>
                <a:gd name="T25" fmla="*/ 21 h 47"/>
                <a:gd name="T26" fmla="*/ 39 w 44"/>
                <a:gd name="T27" fmla="*/ 20 h 47"/>
                <a:gd name="T28" fmla="*/ 41 w 44"/>
                <a:gd name="T29" fmla="*/ 20 h 47"/>
                <a:gd name="T30" fmla="*/ 41 w 44"/>
                <a:gd name="T31" fmla="*/ 2 h 47"/>
                <a:gd name="T32" fmla="*/ 43 w 44"/>
                <a:gd name="T33" fmla="*/ 2 h 47"/>
                <a:gd name="T34" fmla="*/ 41 w 44"/>
                <a:gd name="T35" fmla="*/ 2 h 47"/>
                <a:gd name="T36" fmla="*/ 39 w 44"/>
                <a:gd name="T37" fmla="*/ 0 h 47"/>
                <a:gd name="T38" fmla="*/ 37 w 44"/>
                <a:gd name="T39" fmla="*/ 0 h 47"/>
                <a:gd name="T40" fmla="*/ 4 w 44"/>
                <a:gd name="T41" fmla="*/ 20 h 47"/>
                <a:gd name="T42" fmla="*/ 2 w 44"/>
                <a:gd name="T43" fmla="*/ 20 h 47"/>
                <a:gd name="T44" fmla="*/ 2 w 44"/>
                <a:gd name="T45" fmla="*/ 23 h 47"/>
                <a:gd name="T46" fmla="*/ 2 w 44"/>
                <a:gd name="T47" fmla="*/ 20 h 47"/>
                <a:gd name="T48" fmla="*/ 2 w 44"/>
                <a:gd name="T49" fmla="*/ 27 h 47"/>
                <a:gd name="T50" fmla="*/ 2 w 44"/>
                <a:gd name="T51" fmla="*/ 25 h 47"/>
                <a:gd name="T52" fmla="*/ 0 w 44"/>
                <a:gd name="T53" fmla="*/ 27 h 47"/>
                <a:gd name="T54" fmla="*/ 0 w 44"/>
                <a:gd name="T55" fmla="*/ 44 h 47"/>
                <a:gd name="T56" fmla="*/ 0 w 44"/>
                <a:gd name="T57" fmla="*/ 41 h 4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4"/>
                <a:gd name="T88" fmla="*/ 0 h 47"/>
                <a:gd name="T89" fmla="*/ 44 w 44"/>
                <a:gd name="T90" fmla="*/ 47 h 4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4" h="47">
                  <a:moveTo>
                    <a:pt x="0" y="41"/>
                  </a:moveTo>
                  <a:lnTo>
                    <a:pt x="0" y="44"/>
                  </a:lnTo>
                  <a:lnTo>
                    <a:pt x="2" y="44"/>
                  </a:lnTo>
                  <a:lnTo>
                    <a:pt x="0" y="44"/>
                  </a:lnTo>
                  <a:lnTo>
                    <a:pt x="2" y="44"/>
                  </a:lnTo>
                  <a:lnTo>
                    <a:pt x="0" y="46"/>
                  </a:lnTo>
                  <a:lnTo>
                    <a:pt x="2" y="44"/>
                  </a:lnTo>
                  <a:lnTo>
                    <a:pt x="4" y="46"/>
                  </a:lnTo>
                  <a:lnTo>
                    <a:pt x="4" y="44"/>
                  </a:lnTo>
                  <a:lnTo>
                    <a:pt x="6" y="44"/>
                  </a:lnTo>
                  <a:lnTo>
                    <a:pt x="35" y="25"/>
                  </a:lnTo>
                  <a:lnTo>
                    <a:pt x="39" y="23"/>
                  </a:lnTo>
                  <a:lnTo>
                    <a:pt x="41" y="21"/>
                  </a:lnTo>
                  <a:lnTo>
                    <a:pt x="39" y="20"/>
                  </a:lnTo>
                  <a:lnTo>
                    <a:pt x="41" y="20"/>
                  </a:lnTo>
                  <a:lnTo>
                    <a:pt x="41" y="2"/>
                  </a:lnTo>
                  <a:lnTo>
                    <a:pt x="43" y="2"/>
                  </a:lnTo>
                  <a:lnTo>
                    <a:pt x="41" y="2"/>
                  </a:lnTo>
                  <a:lnTo>
                    <a:pt x="39" y="0"/>
                  </a:lnTo>
                  <a:lnTo>
                    <a:pt x="37" y="0"/>
                  </a:lnTo>
                  <a:lnTo>
                    <a:pt x="4" y="20"/>
                  </a:lnTo>
                  <a:lnTo>
                    <a:pt x="2" y="20"/>
                  </a:lnTo>
                  <a:lnTo>
                    <a:pt x="2" y="23"/>
                  </a:lnTo>
                  <a:lnTo>
                    <a:pt x="2" y="20"/>
                  </a:lnTo>
                  <a:lnTo>
                    <a:pt x="2" y="27"/>
                  </a:lnTo>
                  <a:lnTo>
                    <a:pt x="2" y="25"/>
                  </a:lnTo>
                  <a:lnTo>
                    <a:pt x="0" y="27"/>
                  </a:lnTo>
                  <a:lnTo>
                    <a:pt x="0" y="44"/>
                  </a:lnTo>
                  <a:lnTo>
                    <a:pt x="0" y="41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014" name="Freeform 524"/>
            <p:cNvSpPr>
              <a:spLocks/>
            </p:cNvSpPr>
            <p:nvPr/>
          </p:nvSpPr>
          <p:spPr bwMode="auto">
            <a:xfrm>
              <a:off x="3200" y="3283"/>
              <a:ext cx="13" cy="26"/>
            </a:xfrm>
            <a:custGeom>
              <a:avLst/>
              <a:gdLst>
                <a:gd name="T0" fmla="*/ 10 w 13"/>
                <a:gd name="T1" fmla="*/ 3 h 26"/>
                <a:gd name="T2" fmla="*/ 8 w 13"/>
                <a:gd name="T3" fmla="*/ 2 h 26"/>
                <a:gd name="T4" fmla="*/ 8 w 13"/>
                <a:gd name="T5" fmla="*/ 0 h 26"/>
                <a:gd name="T6" fmla="*/ 0 w 13"/>
                <a:gd name="T7" fmla="*/ 5 h 26"/>
                <a:gd name="T8" fmla="*/ 0 w 13"/>
                <a:gd name="T9" fmla="*/ 3 h 26"/>
                <a:gd name="T10" fmla="*/ 2 w 13"/>
                <a:gd name="T11" fmla="*/ 5 h 26"/>
                <a:gd name="T12" fmla="*/ 0 w 13"/>
                <a:gd name="T13" fmla="*/ 7 h 26"/>
                <a:gd name="T14" fmla="*/ 2 w 13"/>
                <a:gd name="T15" fmla="*/ 9 h 26"/>
                <a:gd name="T16" fmla="*/ 0 w 13"/>
                <a:gd name="T17" fmla="*/ 9 h 26"/>
                <a:gd name="T18" fmla="*/ 0 w 13"/>
                <a:gd name="T19" fmla="*/ 7 h 26"/>
                <a:gd name="T20" fmla="*/ 0 w 13"/>
                <a:gd name="T21" fmla="*/ 23 h 26"/>
                <a:gd name="T22" fmla="*/ 2 w 13"/>
                <a:gd name="T23" fmla="*/ 25 h 26"/>
                <a:gd name="T24" fmla="*/ 2 w 13"/>
                <a:gd name="T25" fmla="*/ 23 h 26"/>
                <a:gd name="T26" fmla="*/ 4 w 13"/>
                <a:gd name="T27" fmla="*/ 23 h 26"/>
                <a:gd name="T28" fmla="*/ 8 w 13"/>
                <a:gd name="T29" fmla="*/ 19 h 26"/>
                <a:gd name="T30" fmla="*/ 12 w 13"/>
                <a:gd name="T31" fmla="*/ 19 h 26"/>
                <a:gd name="T32" fmla="*/ 10 w 13"/>
                <a:gd name="T33" fmla="*/ 17 h 26"/>
                <a:gd name="T34" fmla="*/ 12 w 13"/>
                <a:gd name="T35" fmla="*/ 17 h 26"/>
                <a:gd name="T36" fmla="*/ 10 w 13"/>
                <a:gd name="T37" fmla="*/ 17 h 26"/>
                <a:gd name="T38" fmla="*/ 12 w 13"/>
                <a:gd name="T39" fmla="*/ 13 h 26"/>
                <a:gd name="T40" fmla="*/ 12 w 13"/>
                <a:gd name="T41" fmla="*/ 9 h 26"/>
                <a:gd name="T42" fmla="*/ 4 w 13"/>
                <a:gd name="T43" fmla="*/ 9 h 26"/>
                <a:gd name="T44" fmla="*/ 6 w 13"/>
                <a:gd name="T45" fmla="*/ 11 h 26"/>
                <a:gd name="T46" fmla="*/ 4 w 13"/>
                <a:gd name="T47" fmla="*/ 15 h 26"/>
                <a:gd name="T48" fmla="*/ 8 w 13"/>
                <a:gd name="T49" fmla="*/ 13 h 26"/>
                <a:gd name="T50" fmla="*/ 8 w 13"/>
                <a:gd name="T51" fmla="*/ 15 h 26"/>
                <a:gd name="T52" fmla="*/ 6 w 13"/>
                <a:gd name="T53" fmla="*/ 19 h 26"/>
                <a:gd name="T54" fmla="*/ 8 w 13"/>
                <a:gd name="T55" fmla="*/ 17 h 26"/>
                <a:gd name="T56" fmla="*/ 8 w 13"/>
                <a:gd name="T57" fmla="*/ 19 h 26"/>
                <a:gd name="T58" fmla="*/ 4 w 13"/>
                <a:gd name="T59" fmla="*/ 19 h 26"/>
                <a:gd name="T60" fmla="*/ 4 w 13"/>
                <a:gd name="T61" fmla="*/ 5 h 26"/>
                <a:gd name="T62" fmla="*/ 4 w 13"/>
                <a:gd name="T63" fmla="*/ 9 h 26"/>
                <a:gd name="T64" fmla="*/ 4 w 13"/>
                <a:gd name="T65" fmla="*/ 5 h 26"/>
                <a:gd name="T66" fmla="*/ 6 w 13"/>
                <a:gd name="T67" fmla="*/ 7 h 26"/>
                <a:gd name="T68" fmla="*/ 12 w 13"/>
                <a:gd name="T69" fmla="*/ 5 h 26"/>
                <a:gd name="T70" fmla="*/ 10 w 13"/>
                <a:gd name="T71" fmla="*/ 3 h 2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3"/>
                <a:gd name="T109" fmla="*/ 0 h 26"/>
                <a:gd name="T110" fmla="*/ 13 w 13"/>
                <a:gd name="T111" fmla="*/ 26 h 2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3" h="26">
                  <a:moveTo>
                    <a:pt x="10" y="3"/>
                  </a:moveTo>
                  <a:lnTo>
                    <a:pt x="8" y="2"/>
                  </a:lnTo>
                  <a:lnTo>
                    <a:pt x="8" y="0"/>
                  </a:lnTo>
                  <a:lnTo>
                    <a:pt x="0" y="5"/>
                  </a:lnTo>
                  <a:lnTo>
                    <a:pt x="0" y="3"/>
                  </a:lnTo>
                  <a:lnTo>
                    <a:pt x="2" y="5"/>
                  </a:lnTo>
                  <a:lnTo>
                    <a:pt x="0" y="7"/>
                  </a:lnTo>
                  <a:lnTo>
                    <a:pt x="2" y="9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23"/>
                  </a:lnTo>
                  <a:lnTo>
                    <a:pt x="2" y="25"/>
                  </a:lnTo>
                  <a:lnTo>
                    <a:pt x="2" y="23"/>
                  </a:lnTo>
                  <a:lnTo>
                    <a:pt x="4" y="23"/>
                  </a:lnTo>
                  <a:lnTo>
                    <a:pt x="8" y="19"/>
                  </a:lnTo>
                  <a:lnTo>
                    <a:pt x="12" y="19"/>
                  </a:lnTo>
                  <a:lnTo>
                    <a:pt x="10" y="17"/>
                  </a:lnTo>
                  <a:lnTo>
                    <a:pt x="12" y="17"/>
                  </a:lnTo>
                  <a:lnTo>
                    <a:pt x="10" y="17"/>
                  </a:lnTo>
                  <a:lnTo>
                    <a:pt x="12" y="13"/>
                  </a:lnTo>
                  <a:lnTo>
                    <a:pt x="12" y="9"/>
                  </a:lnTo>
                  <a:lnTo>
                    <a:pt x="4" y="9"/>
                  </a:lnTo>
                  <a:lnTo>
                    <a:pt x="6" y="11"/>
                  </a:lnTo>
                  <a:lnTo>
                    <a:pt x="4" y="15"/>
                  </a:lnTo>
                  <a:lnTo>
                    <a:pt x="8" y="13"/>
                  </a:lnTo>
                  <a:lnTo>
                    <a:pt x="8" y="15"/>
                  </a:lnTo>
                  <a:lnTo>
                    <a:pt x="6" y="19"/>
                  </a:lnTo>
                  <a:lnTo>
                    <a:pt x="8" y="17"/>
                  </a:lnTo>
                  <a:lnTo>
                    <a:pt x="8" y="19"/>
                  </a:lnTo>
                  <a:lnTo>
                    <a:pt x="4" y="19"/>
                  </a:lnTo>
                  <a:lnTo>
                    <a:pt x="4" y="5"/>
                  </a:lnTo>
                  <a:lnTo>
                    <a:pt x="4" y="9"/>
                  </a:lnTo>
                  <a:lnTo>
                    <a:pt x="4" y="5"/>
                  </a:lnTo>
                  <a:lnTo>
                    <a:pt x="6" y="7"/>
                  </a:lnTo>
                  <a:lnTo>
                    <a:pt x="12" y="5"/>
                  </a:lnTo>
                  <a:lnTo>
                    <a:pt x="10" y="3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015" name="Freeform 525"/>
            <p:cNvSpPr>
              <a:spLocks/>
            </p:cNvSpPr>
            <p:nvPr/>
          </p:nvSpPr>
          <p:spPr bwMode="auto">
            <a:xfrm>
              <a:off x="3212" y="3275"/>
              <a:ext cx="14" cy="26"/>
            </a:xfrm>
            <a:custGeom>
              <a:avLst/>
              <a:gdLst>
                <a:gd name="T0" fmla="*/ 7 w 14"/>
                <a:gd name="T1" fmla="*/ 21 h 26"/>
                <a:gd name="T2" fmla="*/ 4 w 14"/>
                <a:gd name="T3" fmla="*/ 23 h 26"/>
                <a:gd name="T4" fmla="*/ 4 w 14"/>
                <a:gd name="T5" fmla="*/ 25 h 26"/>
                <a:gd name="T6" fmla="*/ 5 w 14"/>
                <a:gd name="T7" fmla="*/ 10 h 26"/>
                <a:gd name="T8" fmla="*/ 4 w 14"/>
                <a:gd name="T9" fmla="*/ 8 h 26"/>
                <a:gd name="T10" fmla="*/ 5 w 14"/>
                <a:gd name="T11" fmla="*/ 10 h 26"/>
                <a:gd name="T12" fmla="*/ 0 w 14"/>
                <a:gd name="T13" fmla="*/ 10 h 26"/>
                <a:gd name="T14" fmla="*/ 2 w 14"/>
                <a:gd name="T15" fmla="*/ 8 h 26"/>
                <a:gd name="T16" fmla="*/ 0 w 14"/>
                <a:gd name="T17" fmla="*/ 10 h 26"/>
                <a:gd name="T18" fmla="*/ 2 w 14"/>
                <a:gd name="T19" fmla="*/ 8 h 26"/>
                <a:gd name="T20" fmla="*/ 11 w 14"/>
                <a:gd name="T21" fmla="*/ 0 h 26"/>
                <a:gd name="T22" fmla="*/ 13 w 14"/>
                <a:gd name="T23" fmla="*/ 2 h 26"/>
                <a:gd name="T24" fmla="*/ 11 w 14"/>
                <a:gd name="T25" fmla="*/ 2 h 26"/>
                <a:gd name="T26" fmla="*/ 13 w 14"/>
                <a:gd name="T27" fmla="*/ 2 h 26"/>
                <a:gd name="T28" fmla="*/ 7 w 14"/>
                <a:gd name="T29" fmla="*/ 6 h 26"/>
                <a:gd name="T30" fmla="*/ 9 w 14"/>
                <a:gd name="T31" fmla="*/ 8 h 26"/>
                <a:gd name="T32" fmla="*/ 9 w 14"/>
                <a:gd name="T33" fmla="*/ 23 h 26"/>
                <a:gd name="T34" fmla="*/ 7 w 14"/>
                <a:gd name="T35" fmla="*/ 21 h 26"/>
                <a:gd name="T36" fmla="*/ 7 w 14"/>
                <a:gd name="T37" fmla="*/ 23 h 26"/>
                <a:gd name="T38" fmla="*/ 7 w 14"/>
                <a:gd name="T39" fmla="*/ 21 h 2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"/>
                <a:gd name="T61" fmla="*/ 0 h 26"/>
                <a:gd name="T62" fmla="*/ 14 w 14"/>
                <a:gd name="T63" fmla="*/ 26 h 2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" h="26">
                  <a:moveTo>
                    <a:pt x="7" y="21"/>
                  </a:moveTo>
                  <a:lnTo>
                    <a:pt x="4" y="23"/>
                  </a:lnTo>
                  <a:lnTo>
                    <a:pt x="4" y="25"/>
                  </a:lnTo>
                  <a:lnTo>
                    <a:pt x="5" y="10"/>
                  </a:lnTo>
                  <a:lnTo>
                    <a:pt x="4" y="8"/>
                  </a:lnTo>
                  <a:lnTo>
                    <a:pt x="5" y="10"/>
                  </a:lnTo>
                  <a:lnTo>
                    <a:pt x="0" y="10"/>
                  </a:lnTo>
                  <a:lnTo>
                    <a:pt x="2" y="8"/>
                  </a:lnTo>
                  <a:lnTo>
                    <a:pt x="0" y="10"/>
                  </a:lnTo>
                  <a:lnTo>
                    <a:pt x="2" y="8"/>
                  </a:lnTo>
                  <a:lnTo>
                    <a:pt x="11" y="0"/>
                  </a:lnTo>
                  <a:lnTo>
                    <a:pt x="13" y="2"/>
                  </a:lnTo>
                  <a:lnTo>
                    <a:pt x="11" y="2"/>
                  </a:lnTo>
                  <a:lnTo>
                    <a:pt x="13" y="2"/>
                  </a:lnTo>
                  <a:lnTo>
                    <a:pt x="7" y="6"/>
                  </a:lnTo>
                  <a:lnTo>
                    <a:pt x="9" y="8"/>
                  </a:lnTo>
                  <a:lnTo>
                    <a:pt x="9" y="23"/>
                  </a:lnTo>
                  <a:lnTo>
                    <a:pt x="7" y="21"/>
                  </a:lnTo>
                  <a:lnTo>
                    <a:pt x="7" y="23"/>
                  </a:lnTo>
                  <a:lnTo>
                    <a:pt x="7" y="21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016" name="Freeform 526"/>
            <p:cNvSpPr>
              <a:spLocks/>
            </p:cNvSpPr>
            <p:nvPr/>
          </p:nvSpPr>
          <p:spPr bwMode="auto">
            <a:xfrm>
              <a:off x="3225" y="3267"/>
              <a:ext cx="13" cy="26"/>
            </a:xfrm>
            <a:custGeom>
              <a:avLst/>
              <a:gdLst>
                <a:gd name="T0" fmla="*/ 8 w 13"/>
                <a:gd name="T1" fmla="*/ 21 h 26"/>
                <a:gd name="T2" fmla="*/ 10 w 13"/>
                <a:gd name="T3" fmla="*/ 21 h 26"/>
                <a:gd name="T4" fmla="*/ 8 w 13"/>
                <a:gd name="T5" fmla="*/ 19 h 26"/>
                <a:gd name="T6" fmla="*/ 10 w 13"/>
                <a:gd name="T7" fmla="*/ 18 h 26"/>
                <a:gd name="T8" fmla="*/ 2 w 13"/>
                <a:gd name="T9" fmla="*/ 21 h 26"/>
                <a:gd name="T10" fmla="*/ 0 w 13"/>
                <a:gd name="T11" fmla="*/ 21 h 26"/>
                <a:gd name="T12" fmla="*/ 2 w 13"/>
                <a:gd name="T13" fmla="*/ 21 h 26"/>
                <a:gd name="T14" fmla="*/ 2 w 13"/>
                <a:gd name="T15" fmla="*/ 18 h 26"/>
                <a:gd name="T16" fmla="*/ 10 w 13"/>
                <a:gd name="T17" fmla="*/ 12 h 26"/>
                <a:gd name="T18" fmla="*/ 12 w 13"/>
                <a:gd name="T19" fmla="*/ 10 h 26"/>
                <a:gd name="T20" fmla="*/ 10 w 13"/>
                <a:gd name="T21" fmla="*/ 10 h 26"/>
                <a:gd name="T22" fmla="*/ 2 w 13"/>
                <a:gd name="T23" fmla="*/ 14 h 26"/>
                <a:gd name="T24" fmla="*/ 2 w 13"/>
                <a:gd name="T25" fmla="*/ 6 h 26"/>
                <a:gd name="T26" fmla="*/ 10 w 13"/>
                <a:gd name="T27" fmla="*/ 4 h 26"/>
                <a:gd name="T28" fmla="*/ 10 w 13"/>
                <a:gd name="T29" fmla="*/ 0 h 26"/>
                <a:gd name="T30" fmla="*/ 8 w 13"/>
                <a:gd name="T31" fmla="*/ 2 h 26"/>
                <a:gd name="T32" fmla="*/ 10 w 13"/>
                <a:gd name="T33" fmla="*/ 0 h 26"/>
                <a:gd name="T34" fmla="*/ 0 w 13"/>
                <a:gd name="T35" fmla="*/ 10 h 26"/>
                <a:gd name="T36" fmla="*/ 0 w 13"/>
                <a:gd name="T37" fmla="*/ 23 h 26"/>
                <a:gd name="T38" fmla="*/ 2 w 13"/>
                <a:gd name="T39" fmla="*/ 23 h 26"/>
                <a:gd name="T40" fmla="*/ 0 w 13"/>
                <a:gd name="T41" fmla="*/ 25 h 26"/>
                <a:gd name="T42" fmla="*/ 2 w 13"/>
                <a:gd name="T43" fmla="*/ 25 h 26"/>
                <a:gd name="T44" fmla="*/ 8 w 13"/>
                <a:gd name="T45" fmla="*/ 21 h 26"/>
                <a:gd name="T46" fmla="*/ 2 w 13"/>
                <a:gd name="T47" fmla="*/ 25 h 26"/>
                <a:gd name="T48" fmla="*/ 8 w 13"/>
                <a:gd name="T49" fmla="*/ 21 h 2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3"/>
                <a:gd name="T76" fmla="*/ 0 h 26"/>
                <a:gd name="T77" fmla="*/ 13 w 13"/>
                <a:gd name="T78" fmla="*/ 26 h 2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3" h="26">
                  <a:moveTo>
                    <a:pt x="8" y="21"/>
                  </a:moveTo>
                  <a:lnTo>
                    <a:pt x="10" y="21"/>
                  </a:lnTo>
                  <a:lnTo>
                    <a:pt x="8" y="19"/>
                  </a:lnTo>
                  <a:lnTo>
                    <a:pt x="10" y="18"/>
                  </a:lnTo>
                  <a:lnTo>
                    <a:pt x="2" y="21"/>
                  </a:lnTo>
                  <a:lnTo>
                    <a:pt x="0" y="21"/>
                  </a:lnTo>
                  <a:lnTo>
                    <a:pt x="2" y="21"/>
                  </a:lnTo>
                  <a:lnTo>
                    <a:pt x="2" y="18"/>
                  </a:lnTo>
                  <a:lnTo>
                    <a:pt x="10" y="12"/>
                  </a:lnTo>
                  <a:lnTo>
                    <a:pt x="12" y="10"/>
                  </a:lnTo>
                  <a:lnTo>
                    <a:pt x="10" y="10"/>
                  </a:lnTo>
                  <a:lnTo>
                    <a:pt x="2" y="14"/>
                  </a:lnTo>
                  <a:lnTo>
                    <a:pt x="2" y="6"/>
                  </a:lnTo>
                  <a:lnTo>
                    <a:pt x="10" y="4"/>
                  </a:lnTo>
                  <a:lnTo>
                    <a:pt x="10" y="0"/>
                  </a:lnTo>
                  <a:lnTo>
                    <a:pt x="8" y="2"/>
                  </a:lnTo>
                  <a:lnTo>
                    <a:pt x="10" y="0"/>
                  </a:lnTo>
                  <a:lnTo>
                    <a:pt x="0" y="10"/>
                  </a:lnTo>
                  <a:lnTo>
                    <a:pt x="0" y="23"/>
                  </a:lnTo>
                  <a:lnTo>
                    <a:pt x="2" y="23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8" y="21"/>
                  </a:lnTo>
                  <a:lnTo>
                    <a:pt x="2" y="25"/>
                  </a:lnTo>
                  <a:lnTo>
                    <a:pt x="8" y="21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017" name="Line 527"/>
            <p:cNvSpPr>
              <a:spLocks noChangeShapeType="1"/>
            </p:cNvSpPr>
            <p:nvPr/>
          </p:nvSpPr>
          <p:spPr bwMode="auto">
            <a:xfrm flipH="1">
              <a:off x="3123" y="3472"/>
              <a:ext cx="9" cy="0"/>
            </a:xfrm>
            <a:prstGeom prst="line">
              <a:avLst/>
            </a:prstGeom>
            <a:noFill/>
            <a:ln w="12700">
              <a:solidFill>
                <a:srgbClr val="66FF66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22660" name="Line 528"/>
          <p:cNvSpPr>
            <a:spLocks noChangeShapeType="1"/>
          </p:cNvSpPr>
          <p:nvPr/>
        </p:nvSpPr>
        <p:spPr bwMode="auto">
          <a:xfrm>
            <a:off x="5307013" y="1582738"/>
            <a:ext cx="315912" cy="1438275"/>
          </a:xfrm>
          <a:prstGeom prst="line">
            <a:avLst/>
          </a:prstGeom>
          <a:noFill/>
          <a:ln w="9525">
            <a:solidFill>
              <a:srgbClr val="666699"/>
            </a:solidFill>
            <a:round/>
            <a:headEnd/>
            <a:tailEnd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661" name="Line 529"/>
          <p:cNvSpPr>
            <a:spLocks noChangeShapeType="1"/>
          </p:cNvSpPr>
          <p:nvPr/>
        </p:nvSpPr>
        <p:spPr bwMode="auto">
          <a:xfrm>
            <a:off x="5307013" y="1519239"/>
            <a:ext cx="976312" cy="1501775"/>
          </a:xfrm>
          <a:prstGeom prst="line">
            <a:avLst/>
          </a:prstGeom>
          <a:noFill/>
          <a:ln w="9525">
            <a:solidFill>
              <a:srgbClr val="800000"/>
            </a:solidFill>
            <a:round/>
            <a:headEnd/>
            <a:tailEnd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662" name="Line 530"/>
          <p:cNvSpPr>
            <a:spLocks noChangeShapeType="1"/>
          </p:cNvSpPr>
          <p:nvPr/>
        </p:nvSpPr>
        <p:spPr bwMode="auto">
          <a:xfrm>
            <a:off x="5307013" y="1582738"/>
            <a:ext cx="1698625" cy="1438275"/>
          </a:xfrm>
          <a:prstGeom prst="line">
            <a:avLst/>
          </a:prstGeom>
          <a:noFill/>
          <a:ln w="9525">
            <a:solidFill>
              <a:srgbClr val="CC6600"/>
            </a:solidFill>
            <a:round/>
            <a:headEnd/>
            <a:tailEnd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663" name="Line 531"/>
          <p:cNvSpPr>
            <a:spLocks noChangeShapeType="1"/>
          </p:cNvSpPr>
          <p:nvPr/>
        </p:nvSpPr>
        <p:spPr bwMode="auto">
          <a:xfrm>
            <a:off x="5246688" y="1582738"/>
            <a:ext cx="2359025" cy="1438275"/>
          </a:xfrm>
          <a:prstGeom prst="line">
            <a:avLst/>
          </a:prstGeom>
          <a:noFill/>
          <a:ln w="9525">
            <a:solidFill>
              <a:srgbClr val="00FF00"/>
            </a:solidFill>
            <a:round/>
            <a:headEnd/>
            <a:tailEnd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664" name="Text Box 532"/>
          <p:cNvSpPr txBox="1">
            <a:spLocks noChangeArrowheads="1"/>
          </p:cNvSpPr>
          <p:nvPr/>
        </p:nvSpPr>
        <p:spPr bwMode="auto">
          <a:xfrm>
            <a:off x="5564188" y="3284538"/>
            <a:ext cx="593410" cy="230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r>
              <a:rPr lang="en-US" sz="900" dirty="0"/>
              <a:t>BESCOM</a:t>
            </a:r>
            <a:endParaRPr lang="en-GB" sz="900" dirty="0"/>
          </a:p>
        </p:txBody>
      </p:sp>
      <p:sp>
        <p:nvSpPr>
          <p:cNvPr id="22665" name="Text Box 533"/>
          <p:cNvSpPr txBox="1">
            <a:spLocks noChangeArrowheads="1"/>
          </p:cNvSpPr>
          <p:nvPr/>
        </p:nvSpPr>
        <p:spPr bwMode="auto">
          <a:xfrm>
            <a:off x="6227763" y="3295650"/>
            <a:ext cx="630279" cy="230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r>
              <a:rPr lang="en-US" sz="900" dirty="0"/>
              <a:t>MESCOM</a:t>
            </a:r>
            <a:endParaRPr lang="en-GB" sz="900" dirty="0"/>
          </a:p>
        </p:txBody>
      </p:sp>
      <p:sp>
        <p:nvSpPr>
          <p:cNvPr id="22666" name="Text Box 534"/>
          <p:cNvSpPr txBox="1">
            <a:spLocks noChangeArrowheads="1"/>
          </p:cNvSpPr>
          <p:nvPr/>
        </p:nvSpPr>
        <p:spPr bwMode="auto">
          <a:xfrm>
            <a:off x="6946900" y="3295650"/>
            <a:ext cx="603028" cy="230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r>
              <a:rPr lang="en-US" sz="900" dirty="0"/>
              <a:t>HESCOM</a:t>
            </a:r>
            <a:endParaRPr lang="en-GB" sz="900" dirty="0"/>
          </a:p>
        </p:txBody>
      </p:sp>
      <p:sp>
        <p:nvSpPr>
          <p:cNvPr id="22667" name="Text Box 535"/>
          <p:cNvSpPr txBox="1">
            <a:spLocks noChangeArrowheads="1"/>
          </p:cNvSpPr>
          <p:nvPr/>
        </p:nvSpPr>
        <p:spPr bwMode="auto">
          <a:xfrm>
            <a:off x="7543800" y="3295650"/>
            <a:ext cx="603028" cy="230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r>
              <a:rPr lang="en-US" sz="900" dirty="0"/>
              <a:t>GESCOM</a:t>
            </a:r>
            <a:endParaRPr lang="en-GB" sz="900" dirty="0"/>
          </a:p>
        </p:txBody>
      </p:sp>
      <p:sp>
        <p:nvSpPr>
          <p:cNvPr id="171544" name="Text Box 536"/>
          <p:cNvSpPr txBox="1">
            <a:spLocks noChangeArrowheads="1"/>
          </p:cNvSpPr>
          <p:nvPr/>
        </p:nvSpPr>
        <p:spPr bwMode="auto">
          <a:xfrm>
            <a:off x="8388351" y="2890838"/>
            <a:ext cx="639897" cy="30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9" tIns="45715" rIns="91429" bIns="45715">
            <a:spAutoFit/>
          </a:bodyPr>
          <a:lstStyle/>
          <a:p>
            <a:pPr>
              <a:defRPr/>
            </a:pPr>
            <a:r>
              <a:rPr lang="en-US" sz="14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DCCs</a:t>
            </a:r>
            <a:endParaRPr lang="en-GB" sz="1400" b="1" dirty="0">
              <a:solidFill>
                <a:srgbClr val="0033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2669" name="Line 537"/>
          <p:cNvSpPr>
            <a:spLocks noChangeShapeType="1"/>
          </p:cNvSpPr>
          <p:nvPr/>
        </p:nvSpPr>
        <p:spPr bwMode="auto">
          <a:xfrm>
            <a:off x="7675563" y="4460875"/>
            <a:ext cx="138112" cy="0"/>
          </a:xfrm>
          <a:prstGeom prst="line">
            <a:avLst/>
          </a:prstGeom>
          <a:noFill/>
          <a:ln w="9525">
            <a:solidFill>
              <a:srgbClr val="FF9900"/>
            </a:solidFill>
            <a:round/>
            <a:headEnd/>
            <a:tailEnd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171547" name="Oval 539"/>
          <p:cNvSpPr>
            <a:spLocks noChangeArrowheads="1"/>
          </p:cNvSpPr>
          <p:nvPr/>
        </p:nvSpPr>
        <p:spPr bwMode="auto">
          <a:xfrm>
            <a:off x="2514601" y="838201"/>
            <a:ext cx="360363" cy="376237"/>
          </a:xfrm>
          <a:prstGeom prst="ellipse">
            <a:avLst/>
          </a:prstGeom>
          <a:gradFill rotWithShape="1">
            <a:gsLst>
              <a:gs pos="0">
                <a:srgbClr val="808000"/>
              </a:gs>
              <a:gs pos="100000">
                <a:srgbClr val="FFFFFF"/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1429" tIns="45715" rIns="91429" bIns="45715" anchor="ctr"/>
          <a:lstStyle/>
          <a:p>
            <a:pPr>
              <a:defRPr/>
            </a:pPr>
            <a:endParaRPr lang="en-US" b="1" dirty="0"/>
          </a:p>
        </p:txBody>
      </p:sp>
      <p:sp>
        <p:nvSpPr>
          <p:cNvPr id="22671" name="Line 540"/>
          <p:cNvSpPr>
            <a:spLocks noChangeShapeType="1"/>
          </p:cNvSpPr>
          <p:nvPr/>
        </p:nvSpPr>
        <p:spPr bwMode="auto">
          <a:xfrm flipH="1" flipV="1">
            <a:off x="2895599" y="1066800"/>
            <a:ext cx="2411413" cy="577850"/>
          </a:xfrm>
          <a:prstGeom prst="line">
            <a:avLst/>
          </a:prstGeom>
          <a:noFill/>
          <a:ln w="9525">
            <a:solidFill>
              <a:srgbClr val="333333"/>
            </a:solidFill>
            <a:round/>
            <a:headEnd/>
            <a:tailEnd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171549" name="Text Box 541"/>
          <p:cNvSpPr txBox="1">
            <a:spLocks noChangeArrowheads="1"/>
          </p:cNvSpPr>
          <p:nvPr/>
        </p:nvSpPr>
        <p:spPr bwMode="auto">
          <a:xfrm>
            <a:off x="1562100" y="893763"/>
            <a:ext cx="876300" cy="276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29" tIns="45715" rIns="91429" bIns="45715">
            <a:spAutoFit/>
          </a:bodyPr>
          <a:lstStyle/>
          <a:p>
            <a:pPr>
              <a:defRPr/>
            </a:pPr>
            <a:r>
              <a:rPr lang="en-US" sz="1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MON.SYS</a:t>
            </a:r>
            <a:endParaRPr lang="en-GB" sz="12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2673" name="Line 543"/>
          <p:cNvSpPr>
            <a:spLocks noChangeShapeType="1"/>
          </p:cNvSpPr>
          <p:nvPr/>
        </p:nvSpPr>
        <p:spPr bwMode="auto">
          <a:xfrm flipH="1" flipV="1">
            <a:off x="2919413" y="1519238"/>
            <a:ext cx="2446337" cy="125412"/>
          </a:xfrm>
          <a:prstGeom prst="line">
            <a:avLst/>
          </a:prstGeom>
          <a:noFill/>
          <a:ln w="9525">
            <a:solidFill>
              <a:srgbClr val="333333"/>
            </a:solidFill>
            <a:round/>
            <a:headEnd/>
            <a:tailEnd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674" name="Line 545"/>
          <p:cNvSpPr>
            <a:spLocks noChangeShapeType="1"/>
          </p:cNvSpPr>
          <p:nvPr/>
        </p:nvSpPr>
        <p:spPr bwMode="auto">
          <a:xfrm>
            <a:off x="8372476" y="2146300"/>
            <a:ext cx="239713" cy="0"/>
          </a:xfrm>
          <a:prstGeom prst="line">
            <a:avLst/>
          </a:prstGeom>
          <a:noFill/>
          <a:ln w="9525">
            <a:solidFill>
              <a:srgbClr val="33CC33"/>
            </a:solidFill>
            <a:round/>
            <a:headEnd/>
            <a:tailEnd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675" name="Line 547"/>
          <p:cNvSpPr>
            <a:spLocks noChangeShapeType="1"/>
          </p:cNvSpPr>
          <p:nvPr/>
        </p:nvSpPr>
        <p:spPr bwMode="auto">
          <a:xfrm>
            <a:off x="8491539" y="2897188"/>
            <a:ext cx="241300" cy="0"/>
          </a:xfrm>
          <a:prstGeom prst="line">
            <a:avLst/>
          </a:prstGeom>
          <a:noFill/>
          <a:ln w="9525">
            <a:solidFill>
              <a:srgbClr val="33CC33"/>
            </a:solidFill>
            <a:round/>
            <a:headEnd/>
            <a:tailEnd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171557" name="Text Box 549"/>
          <p:cNvSpPr txBox="1">
            <a:spLocks noChangeArrowheads="1"/>
          </p:cNvSpPr>
          <p:nvPr/>
        </p:nvSpPr>
        <p:spPr bwMode="auto">
          <a:xfrm>
            <a:off x="5562601" y="3708400"/>
            <a:ext cx="665163" cy="523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>
              <a:defRPr/>
            </a:pPr>
            <a:r>
              <a:rPr lang="en-US" sz="14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MAIN LDC</a:t>
            </a:r>
            <a:endParaRPr lang="en-GB" sz="14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2677" name="Line 550"/>
          <p:cNvSpPr>
            <a:spLocks noChangeShapeType="1"/>
          </p:cNvSpPr>
          <p:nvPr/>
        </p:nvSpPr>
        <p:spPr bwMode="auto">
          <a:xfrm>
            <a:off x="5307013" y="1644651"/>
            <a:ext cx="2058987" cy="187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171560" name="Text Box 552"/>
          <p:cNvSpPr txBox="1">
            <a:spLocks noChangeArrowheads="1"/>
          </p:cNvSpPr>
          <p:nvPr/>
        </p:nvSpPr>
        <p:spPr bwMode="auto">
          <a:xfrm>
            <a:off x="7467600" y="1447800"/>
            <a:ext cx="1232366" cy="276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9" tIns="45715" rIns="91429" bIns="45715">
            <a:spAutoFit/>
          </a:bodyPr>
          <a:lstStyle/>
          <a:p>
            <a:pPr>
              <a:defRPr/>
            </a:pPr>
            <a:r>
              <a:rPr lang="en-US" sz="1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BNG DA SYSTEM</a:t>
            </a:r>
            <a:endParaRPr lang="en-GB" sz="12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2679" name="Line 554"/>
          <p:cNvSpPr>
            <a:spLocks noChangeShapeType="1"/>
          </p:cNvSpPr>
          <p:nvPr/>
        </p:nvSpPr>
        <p:spPr bwMode="auto">
          <a:xfrm>
            <a:off x="7667626" y="3708400"/>
            <a:ext cx="119063" cy="0"/>
          </a:xfrm>
          <a:prstGeom prst="line">
            <a:avLst/>
          </a:prstGeom>
          <a:noFill/>
          <a:ln w="9525">
            <a:solidFill>
              <a:srgbClr val="00FFFF"/>
            </a:solidFill>
            <a:round/>
            <a:headEnd/>
            <a:tailEnd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680" name="Line 555"/>
          <p:cNvSpPr>
            <a:spLocks noChangeShapeType="1"/>
          </p:cNvSpPr>
          <p:nvPr/>
        </p:nvSpPr>
        <p:spPr bwMode="auto">
          <a:xfrm>
            <a:off x="7667626" y="4075114"/>
            <a:ext cx="119063" cy="952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681" name="Line 556"/>
          <p:cNvSpPr>
            <a:spLocks noChangeShapeType="1"/>
          </p:cNvSpPr>
          <p:nvPr/>
        </p:nvSpPr>
        <p:spPr bwMode="auto">
          <a:xfrm>
            <a:off x="7686676" y="4826000"/>
            <a:ext cx="120650" cy="0"/>
          </a:xfrm>
          <a:prstGeom prst="line">
            <a:avLst/>
          </a:prstGeom>
          <a:noFill/>
          <a:ln w="9525">
            <a:solidFill>
              <a:srgbClr val="99FF66"/>
            </a:solidFill>
            <a:round/>
            <a:headEnd/>
            <a:tailEnd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171565" name="Text Box 557"/>
          <p:cNvSpPr txBox="1">
            <a:spLocks noChangeArrowheads="1"/>
          </p:cNvSpPr>
          <p:nvPr/>
        </p:nvSpPr>
        <p:spPr bwMode="auto">
          <a:xfrm>
            <a:off x="5486402" y="5029200"/>
            <a:ext cx="607836" cy="276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9" tIns="45715" rIns="91429" bIns="45715">
            <a:spAutoFit/>
          </a:bodyPr>
          <a:lstStyle/>
          <a:p>
            <a:pPr>
              <a:defRPr/>
            </a:pPr>
            <a:r>
              <a:rPr lang="en-US" sz="12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MCC-1</a:t>
            </a:r>
            <a:endParaRPr lang="en-GB" sz="12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2683" name="Rectangle 558"/>
          <p:cNvSpPr>
            <a:spLocks noChangeArrowheads="1"/>
          </p:cNvSpPr>
          <p:nvPr/>
        </p:nvSpPr>
        <p:spPr bwMode="auto">
          <a:xfrm>
            <a:off x="7589839" y="5273675"/>
            <a:ext cx="196850" cy="249238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rgbClr val="FFFFFF"/>
              </a:gs>
            </a:gsLst>
            <a:lin ang="2700000" scaled="1"/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29" tIns="45715" rIns="91429" bIns="45715" anchor="ctr"/>
          <a:lstStyle/>
          <a:p>
            <a:endParaRPr lang="en-US" b="1" dirty="0"/>
          </a:p>
        </p:txBody>
      </p:sp>
      <p:sp>
        <p:nvSpPr>
          <p:cNvPr id="171567" name="Text Box 559"/>
          <p:cNvSpPr txBox="1">
            <a:spLocks noChangeArrowheads="1"/>
          </p:cNvSpPr>
          <p:nvPr/>
        </p:nvSpPr>
        <p:spPr bwMode="auto">
          <a:xfrm>
            <a:off x="7786688" y="5399088"/>
            <a:ext cx="607836" cy="276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9" tIns="45715" rIns="91429" bIns="45715">
            <a:spAutoFit/>
          </a:bodyPr>
          <a:lstStyle/>
          <a:p>
            <a:pPr>
              <a:defRPr/>
            </a:pPr>
            <a:r>
              <a:rPr lang="en-US" sz="12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MCC-2</a:t>
            </a:r>
            <a:endParaRPr lang="en-GB" sz="12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2685" name="Line 561"/>
          <p:cNvSpPr>
            <a:spLocks noChangeShapeType="1"/>
          </p:cNvSpPr>
          <p:nvPr/>
        </p:nvSpPr>
        <p:spPr bwMode="auto">
          <a:xfrm>
            <a:off x="7005638" y="5399088"/>
            <a:ext cx="0" cy="619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686" name="Rectangle 562"/>
          <p:cNvSpPr>
            <a:spLocks noChangeArrowheads="1"/>
          </p:cNvSpPr>
          <p:nvPr/>
        </p:nvSpPr>
        <p:spPr bwMode="auto">
          <a:xfrm>
            <a:off x="6915150" y="5461001"/>
            <a:ext cx="209550" cy="187325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rgbClr val="FFFFFF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29" tIns="45715" rIns="91429" bIns="45715" anchor="ctr"/>
          <a:lstStyle/>
          <a:p>
            <a:endParaRPr lang="en-US" b="1" dirty="0"/>
          </a:p>
        </p:txBody>
      </p:sp>
      <p:sp>
        <p:nvSpPr>
          <p:cNvPr id="22687" name="Line 563"/>
          <p:cNvSpPr>
            <a:spLocks noChangeShapeType="1"/>
          </p:cNvSpPr>
          <p:nvPr/>
        </p:nvSpPr>
        <p:spPr bwMode="auto">
          <a:xfrm>
            <a:off x="5322888" y="1582738"/>
            <a:ext cx="0" cy="2063750"/>
          </a:xfrm>
          <a:prstGeom prst="line">
            <a:avLst/>
          </a:prstGeom>
          <a:noFill/>
          <a:ln w="28575">
            <a:solidFill>
              <a:srgbClr val="666699"/>
            </a:solidFill>
            <a:round/>
            <a:headEnd type="triangle" w="med" len="med"/>
            <a:tailEnd type="triangle" w="med" len="med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171572" name="Oval 564"/>
          <p:cNvSpPr>
            <a:spLocks noChangeArrowheads="1"/>
          </p:cNvSpPr>
          <p:nvPr/>
        </p:nvSpPr>
        <p:spPr bwMode="auto">
          <a:xfrm>
            <a:off x="3260725" y="5648325"/>
            <a:ext cx="560388" cy="563563"/>
          </a:xfrm>
          <a:prstGeom prst="ellipse">
            <a:avLst/>
          </a:prstGeom>
          <a:gradFill rotWithShape="1">
            <a:gsLst>
              <a:gs pos="0">
                <a:srgbClr val="FFFFFF"/>
              </a:gs>
              <a:gs pos="50000">
                <a:srgbClr val="CCCCFF"/>
              </a:gs>
              <a:gs pos="100000">
                <a:srgbClr val="FFFFFF"/>
              </a:gs>
            </a:gsLst>
            <a:lin ang="2700000" scaled="1"/>
          </a:gradFill>
          <a:ln w="12700">
            <a:solidFill>
              <a:srgbClr val="BC3700"/>
            </a:solidFill>
            <a:round/>
            <a:headEnd/>
            <a:tailEnd/>
          </a:ln>
          <a:effectLst/>
        </p:spPr>
        <p:txBody>
          <a:bodyPr wrap="none" lIns="91429" tIns="45715" rIns="91429" bIns="45715" anchor="ctr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endParaRPr lang="en-GB" sz="16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2689" name="Arc 565"/>
          <p:cNvSpPr>
            <a:spLocks/>
          </p:cNvSpPr>
          <p:nvPr/>
        </p:nvSpPr>
        <p:spPr bwMode="auto">
          <a:xfrm flipH="1" flipV="1">
            <a:off x="3543301" y="5662613"/>
            <a:ext cx="157163" cy="227012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 rot="10800000" lIns="91429" tIns="45715" rIns="91429" bIns="45715"/>
          <a:lstStyle/>
          <a:p>
            <a:endParaRPr lang="en-US" dirty="0"/>
          </a:p>
        </p:txBody>
      </p:sp>
      <p:sp>
        <p:nvSpPr>
          <p:cNvPr id="22690" name="Line 566"/>
          <p:cNvSpPr>
            <a:spLocks noChangeShapeType="1"/>
          </p:cNvSpPr>
          <p:nvPr/>
        </p:nvSpPr>
        <p:spPr bwMode="auto">
          <a:xfrm flipH="1">
            <a:off x="3405188" y="5822950"/>
            <a:ext cx="158750" cy="76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691" name="Line 567"/>
          <p:cNvSpPr>
            <a:spLocks noChangeShapeType="1"/>
          </p:cNvSpPr>
          <p:nvPr/>
        </p:nvSpPr>
        <p:spPr bwMode="auto">
          <a:xfrm>
            <a:off x="3405188" y="5899150"/>
            <a:ext cx="1587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692" name="Line 568"/>
          <p:cNvSpPr>
            <a:spLocks noChangeShapeType="1"/>
          </p:cNvSpPr>
          <p:nvPr/>
        </p:nvSpPr>
        <p:spPr bwMode="auto">
          <a:xfrm flipV="1">
            <a:off x="3579813" y="5822950"/>
            <a:ext cx="0" cy="76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693" name="Line 569"/>
          <p:cNvSpPr>
            <a:spLocks noChangeShapeType="1"/>
          </p:cNvSpPr>
          <p:nvPr/>
        </p:nvSpPr>
        <p:spPr bwMode="auto">
          <a:xfrm flipV="1">
            <a:off x="3579814" y="1644651"/>
            <a:ext cx="1743075" cy="4003675"/>
          </a:xfrm>
          <a:prstGeom prst="line">
            <a:avLst/>
          </a:prstGeom>
          <a:noFill/>
          <a:ln w="9525">
            <a:solidFill>
              <a:srgbClr val="333333"/>
            </a:solidFill>
            <a:round/>
            <a:headEnd/>
            <a:tailEnd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694" name="Rectangle 570"/>
          <p:cNvSpPr>
            <a:spLocks noChangeArrowheads="1"/>
          </p:cNvSpPr>
          <p:nvPr/>
        </p:nvSpPr>
        <p:spPr bwMode="auto">
          <a:xfrm>
            <a:off x="3159125" y="5453063"/>
            <a:ext cx="501650" cy="243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77" tIns="44445" rIns="90477" bIns="44445">
            <a:spAutoFit/>
          </a:bodyPr>
          <a:lstStyle/>
          <a:p>
            <a:pPr eaLnBrk="0" hangingPunct="0"/>
            <a:r>
              <a:rPr lang="en-US" sz="1000" b="1" dirty="0"/>
              <a:t>OACs</a:t>
            </a:r>
          </a:p>
        </p:txBody>
      </p:sp>
      <p:sp>
        <p:nvSpPr>
          <p:cNvPr id="22695" name="AutoShape 571"/>
          <p:cNvSpPr>
            <a:spLocks noChangeArrowheads="1"/>
          </p:cNvSpPr>
          <p:nvPr/>
        </p:nvSpPr>
        <p:spPr bwMode="auto">
          <a:xfrm rot="5049206">
            <a:off x="3427413" y="5934075"/>
            <a:ext cx="125412" cy="179388"/>
          </a:xfrm>
          <a:prstGeom prst="moon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lIns="91429" tIns="45715" rIns="91429" bIns="45715" anchor="ctr"/>
          <a:lstStyle/>
          <a:p>
            <a:endParaRPr lang="en-US" b="1" dirty="0"/>
          </a:p>
        </p:txBody>
      </p:sp>
      <p:sp>
        <p:nvSpPr>
          <p:cNvPr id="22696" name="Line 572"/>
          <p:cNvSpPr>
            <a:spLocks noChangeShapeType="1"/>
          </p:cNvSpPr>
          <p:nvPr/>
        </p:nvSpPr>
        <p:spPr bwMode="auto">
          <a:xfrm flipH="1">
            <a:off x="3430589" y="6022976"/>
            <a:ext cx="60325" cy="1254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697" name="Line 573"/>
          <p:cNvSpPr>
            <a:spLocks noChangeShapeType="1"/>
          </p:cNvSpPr>
          <p:nvPr/>
        </p:nvSpPr>
        <p:spPr bwMode="auto">
          <a:xfrm>
            <a:off x="3490913" y="6022976"/>
            <a:ext cx="58737" cy="1254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698" name="Line 574"/>
          <p:cNvSpPr>
            <a:spLocks noChangeShapeType="1"/>
          </p:cNvSpPr>
          <p:nvPr/>
        </p:nvSpPr>
        <p:spPr bwMode="auto">
          <a:xfrm>
            <a:off x="3430588" y="6148388"/>
            <a:ext cx="1190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699" name="AutoShape 577"/>
          <p:cNvSpPr>
            <a:spLocks noChangeArrowheads="1"/>
          </p:cNvSpPr>
          <p:nvPr/>
        </p:nvSpPr>
        <p:spPr bwMode="auto">
          <a:xfrm>
            <a:off x="7823200" y="5011738"/>
            <a:ext cx="328613" cy="312737"/>
          </a:xfrm>
          <a:prstGeom prst="bevel">
            <a:avLst>
              <a:gd name="adj" fmla="val 12500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29" tIns="45715" rIns="91429" bIns="45715" anchor="ctr"/>
          <a:lstStyle/>
          <a:p>
            <a:endParaRPr lang="en-US" b="1" dirty="0"/>
          </a:p>
        </p:txBody>
      </p:sp>
      <p:sp>
        <p:nvSpPr>
          <p:cNvPr id="22700" name="Text Box 578"/>
          <p:cNvSpPr txBox="1">
            <a:spLocks noChangeArrowheads="1"/>
          </p:cNvSpPr>
          <p:nvPr/>
        </p:nvSpPr>
        <p:spPr bwMode="auto">
          <a:xfrm>
            <a:off x="8108950" y="5032375"/>
            <a:ext cx="417080" cy="230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r>
              <a:rPr lang="en-US" sz="900" b="1" dirty="0">
                <a:solidFill>
                  <a:srgbClr val="454545"/>
                </a:solidFill>
              </a:rPr>
              <a:t>CESC</a:t>
            </a:r>
            <a:endParaRPr lang="en-GB" sz="900" b="1" dirty="0">
              <a:solidFill>
                <a:srgbClr val="454545"/>
              </a:solidFill>
            </a:endParaRPr>
          </a:p>
        </p:txBody>
      </p:sp>
      <p:sp>
        <p:nvSpPr>
          <p:cNvPr id="22701" name="Line 579"/>
          <p:cNvSpPr>
            <a:spLocks noChangeShapeType="1"/>
          </p:cNvSpPr>
          <p:nvPr/>
        </p:nvSpPr>
        <p:spPr bwMode="auto">
          <a:xfrm>
            <a:off x="7669214" y="5191125"/>
            <a:ext cx="119062" cy="0"/>
          </a:xfrm>
          <a:prstGeom prst="line">
            <a:avLst/>
          </a:prstGeom>
          <a:noFill/>
          <a:ln w="9525">
            <a:solidFill>
              <a:srgbClr val="FF6600"/>
            </a:solidFill>
            <a:round/>
            <a:headEnd/>
            <a:tailEnd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grpSp>
        <p:nvGrpSpPr>
          <p:cNvPr id="13" name="Group 580"/>
          <p:cNvGrpSpPr>
            <a:grpSpLocks/>
          </p:cNvGrpSpPr>
          <p:nvPr/>
        </p:nvGrpSpPr>
        <p:grpSpPr bwMode="auto">
          <a:xfrm>
            <a:off x="8139114" y="2874963"/>
            <a:ext cx="444500" cy="388937"/>
            <a:chOff x="2972" y="3246"/>
            <a:chExt cx="323" cy="298"/>
          </a:xfrm>
        </p:grpSpPr>
        <p:sp>
          <p:nvSpPr>
            <p:cNvPr id="22956" name="Line 581"/>
            <p:cNvSpPr>
              <a:spLocks noChangeShapeType="1"/>
            </p:cNvSpPr>
            <p:nvPr/>
          </p:nvSpPr>
          <p:spPr bwMode="auto">
            <a:xfrm>
              <a:off x="3031" y="3389"/>
              <a:ext cx="131" cy="68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957" name="Oval 582"/>
            <p:cNvSpPr>
              <a:spLocks noChangeArrowheads="1"/>
            </p:cNvSpPr>
            <p:nvPr/>
          </p:nvSpPr>
          <p:spPr bwMode="auto">
            <a:xfrm>
              <a:off x="3166" y="3501"/>
              <a:ext cx="118" cy="28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1" dirty="0"/>
            </a:p>
          </p:txBody>
        </p:sp>
        <p:sp>
          <p:nvSpPr>
            <p:cNvPr id="22958" name="Freeform 583"/>
            <p:cNvSpPr>
              <a:spLocks/>
            </p:cNvSpPr>
            <p:nvPr/>
          </p:nvSpPr>
          <p:spPr bwMode="auto">
            <a:xfrm>
              <a:off x="3148" y="3246"/>
              <a:ext cx="109" cy="216"/>
            </a:xfrm>
            <a:custGeom>
              <a:avLst/>
              <a:gdLst>
                <a:gd name="T0" fmla="*/ 71 w 109"/>
                <a:gd name="T1" fmla="*/ 2 h 216"/>
                <a:gd name="T2" fmla="*/ 56 w 109"/>
                <a:gd name="T3" fmla="*/ 8 h 216"/>
                <a:gd name="T4" fmla="*/ 50 w 109"/>
                <a:gd name="T5" fmla="*/ 14 h 216"/>
                <a:gd name="T6" fmla="*/ 43 w 109"/>
                <a:gd name="T7" fmla="*/ 19 h 216"/>
                <a:gd name="T8" fmla="*/ 37 w 109"/>
                <a:gd name="T9" fmla="*/ 31 h 216"/>
                <a:gd name="T10" fmla="*/ 29 w 109"/>
                <a:gd name="T11" fmla="*/ 42 h 216"/>
                <a:gd name="T12" fmla="*/ 25 w 109"/>
                <a:gd name="T13" fmla="*/ 50 h 216"/>
                <a:gd name="T14" fmla="*/ 22 w 109"/>
                <a:gd name="T15" fmla="*/ 58 h 216"/>
                <a:gd name="T16" fmla="*/ 18 w 109"/>
                <a:gd name="T17" fmla="*/ 67 h 216"/>
                <a:gd name="T18" fmla="*/ 14 w 109"/>
                <a:gd name="T19" fmla="*/ 75 h 216"/>
                <a:gd name="T20" fmla="*/ 12 w 109"/>
                <a:gd name="T21" fmla="*/ 86 h 216"/>
                <a:gd name="T22" fmla="*/ 8 w 109"/>
                <a:gd name="T23" fmla="*/ 100 h 216"/>
                <a:gd name="T24" fmla="*/ 4 w 109"/>
                <a:gd name="T25" fmla="*/ 107 h 216"/>
                <a:gd name="T26" fmla="*/ 2 w 109"/>
                <a:gd name="T27" fmla="*/ 132 h 216"/>
                <a:gd name="T28" fmla="*/ 2 w 109"/>
                <a:gd name="T29" fmla="*/ 175 h 216"/>
                <a:gd name="T30" fmla="*/ 4 w 109"/>
                <a:gd name="T31" fmla="*/ 192 h 216"/>
                <a:gd name="T32" fmla="*/ 8 w 109"/>
                <a:gd name="T33" fmla="*/ 196 h 216"/>
                <a:gd name="T34" fmla="*/ 10 w 109"/>
                <a:gd name="T35" fmla="*/ 203 h 216"/>
                <a:gd name="T36" fmla="*/ 14 w 109"/>
                <a:gd name="T37" fmla="*/ 207 h 216"/>
                <a:gd name="T38" fmla="*/ 22 w 109"/>
                <a:gd name="T39" fmla="*/ 211 h 216"/>
                <a:gd name="T40" fmla="*/ 25 w 109"/>
                <a:gd name="T41" fmla="*/ 215 h 216"/>
                <a:gd name="T42" fmla="*/ 39 w 109"/>
                <a:gd name="T43" fmla="*/ 213 h 216"/>
                <a:gd name="T44" fmla="*/ 46 w 109"/>
                <a:gd name="T45" fmla="*/ 209 h 216"/>
                <a:gd name="T46" fmla="*/ 52 w 109"/>
                <a:gd name="T47" fmla="*/ 203 h 216"/>
                <a:gd name="T48" fmla="*/ 64 w 109"/>
                <a:gd name="T49" fmla="*/ 196 h 216"/>
                <a:gd name="T50" fmla="*/ 71 w 109"/>
                <a:gd name="T51" fmla="*/ 182 h 216"/>
                <a:gd name="T52" fmla="*/ 79 w 109"/>
                <a:gd name="T53" fmla="*/ 173 h 216"/>
                <a:gd name="T54" fmla="*/ 81 w 109"/>
                <a:gd name="T55" fmla="*/ 163 h 216"/>
                <a:gd name="T56" fmla="*/ 89 w 109"/>
                <a:gd name="T57" fmla="*/ 153 h 216"/>
                <a:gd name="T58" fmla="*/ 92 w 109"/>
                <a:gd name="T59" fmla="*/ 144 h 216"/>
                <a:gd name="T60" fmla="*/ 94 w 109"/>
                <a:gd name="T61" fmla="*/ 129 h 216"/>
                <a:gd name="T62" fmla="*/ 98 w 109"/>
                <a:gd name="T63" fmla="*/ 123 h 216"/>
                <a:gd name="T64" fmla="*/ 100 w 109"/>
                <a:gd name="T65" fmla="*/ 107 h 216"/>
                <a:gd name="T66" fmla="*/ 104 w 109"/>
                <a:gd name="T67" fmla="*/ 100 h 216"/>
                <a:gd name="T68" fmla="*/ 106 w 109"/>
                <a:gd name="T69" fmla="*/ 83 h 216"/>
                <a:gd name="T70" fmla="*/ 106 w 109"/>
                <a:gd name="T71" fmla="*/ 40 h 216"/>
                <a:gd name="T72" fmla="*/ 104 w 109"/>
                <a:gd name="T73" fmla="*/ 27 h 216"/>
                <a:gd name="T74" fmla="*/ 100 w 109"/>
                <a:gd name="T75" fmla="*/ 21 h 216"/>
                <a:gd name="T76" fmla="*/ 96 w 109"/>
                <a:gd name="T77" fmla="*/ 14 h 216"/>
                <a:gd name="T78" fmla="*/ 94 w 109"/>
                <a:gd name="T79" fmla="*/ 8 h 216"/>
                <a:gd name="T80" fmla="*/ 91 w 109"/>
                <a:gd name="T81" fmla="*/ 6 h 216"/>
                <a:gd name="T82" fmla="*/ 89 w 109"/>
                <a:gd name="T83" fmla="*/ 2 h 21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09"/>
                <a:gd name="T127" fmla="*/ 0 h 216"/>
                <a:gd name="T128" fmla="*/ 109 w 109"/>
                <a:gd name="T129" fmla="*/ 216 h 21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09" h="216">
                  <a:moveTo>
                    <a:pt x="81" y="0"/>
                  </a:moveTo>
                  <a:lnTo>
                    <a:pt x="71" y="0"/>
                  </a:lnTo>
                  <a:lnTo>
                    <a:pt x="71" y="2"/>
                  </a:lnTo>
                  <a:lnTo>
                    <a:pt x="64" y="2"/>
                  </a:lnTo>
                  <a:lnTo>
                    <a:pt x="58" y="8"/>
                  </a:lnTo>
                  <a:lnTo>
                    <a:pt x="56" y="8"/>
                  </a:lnTo>
                  <a:lnTo>
                    <a:pt x="54" y="10"/>
                  </a:lnTo>
                  <a:lnTo>
                    <a:pt x="52" y="10"/>
                  </a:lnTo>
                  <a:lnTo>
                    <a:pt x="50" y="14"/>
                  </a:lnTo>
                  <a:lnTo>
                    <a:pt x="48" y="17"/>
                  </a:lnTo>
                  <a:lnTo>
                    <a:pt x="46" y="17"/>
                  </a:lnTo>
                  <a:lnTo>
                    <a:pt x="43" y="19"/>
                  </a:lnTo>
                  <a:lnTo>
                    <a:pt x="43" y="21"/>
                  </a:lnTo>
                  <a:lnTo>
                    <a:pt x="37" y="29"/>
                  </a:lnTo>
                  <a:lnTo>
                    <a:pt x="37" y="31"/>
                  </a:lnTo>
                  <a:lnTo>
                    <a:pt x="31" y="37"/>
                  </a:lnTo>
                  <a:lnTo>
                    <a:pt x="31" y="40"/>
                  </a:lnTo>
                  <a:lnTo>
                    <a:pt x="29" y="42"/>
                  </a:lnTo>
                  <a:lnTo>
                    <a:pt x="27" y="42"/>
                  </a:lnTo>
                  <a:lnTo>
                    <a:pt x="27" y="46"/>
                  </a:lnTo>
                  <a:lnTo>
                    <a:pt x="25" y="50"/>
                  </a:lnTo>
                  <a:lnTo>
                    <a:pt x="25" y="52"/>
                  </a:lnTo>
                  <a:lnTo>
                    <a:pt x="23" y="56"/>
                  </a:lnTo>
                  <a:lnTo>
                    <a:pt x="22" y="58"/>
                  </a:lnTo>
                  <a:lnTo>
                    <a:pt x="22" y="62"/>
                  </a:lnTo>
                  <a:lnTo>
                    <a:pt x="20" y="63"/>
                  </a:lnTo>
                  <a:lnTo>
                    <a:pt x="18" y="67"/>
                  </a:lnTo>
                  <a:lnTo>
                    <a:pt x="16" y="69"/>
                  </a:lnTo>
                  <a:lnTo>
                    <a:pt x="16" y="73"/>
                  </a:lnTo>
                  <a:lnTo>
                    <a:pt x="14" y="75"/>
                  </a:lnTo>
                  <a:lnTo>
                    <a:pt x="14" y="79"/>
                  </a:lnTo>
                  <a:lnTo>
                    <a:pt x="12" y="79"/>
                  </a:lnTo>
                  <a:lnTo>
                    <a:pt x="12" y="86"/>
                  </a:lnTo>
                  <a:lnTo>
                    <a:pt x="10" y="86"/>
                  </a:lnTo>
                  <a:lnTo>
                    <a:pt x="10" y="96"/>
                  </a:lnTo>
                  <a:lnTo>
                    <a:pt x="8" y="100"/>
                  </a:lnTo>
                  <a:lnTo>
                    <a:pt x="6" y="102"/>
                  </a:lnTo>
                  <a:lnTo>
                    <a:pt x="6" y="107"/>
                  </a:lnTo>
                  <a:lnTo>
                    <a:pt x="4" y="107"/>
                  </a:lnTo>
                  <a:lnTo>
                    <a:pt x="4" y="117"/>
                  </a:lnTo>
                  <a:lnTo>
                    <a:pt x="2" y="119"/>
                  </a:lnTo>
                  <a:lnTo>
                    <a:pt x="2" y="132"/>
                  </a:lnTo>
                  <a:lnTo>
                    <a:pt x="0" y="136"/>
                  </a:lnTo>
                  <a:lnTo>
                    <a:pt x="0" y="173"/>
                  </a:lnTo>
                  <a:lnTo>
                    <a:pt x="2" y="175"/>
                  </a:lnTo>
                  <a:lnTo>
                    <a:pt x="2" y="182"/>
                  </a:lnTo>
                  <a:lnTo>
                    <a:pt x="4" y="186"/>
                  </a:lnTo>
                  <a:lnTo>
                    <a:pt x="4" y="192"/>
                  </a:lnTo>
                  <a:lnTo>
                    <a:pt x="6" y="192"/>
                  </a:lnTo>
                  <a:lnTo>
                    <a:pt x="6" y="194"/>
                  </a:lnTo>
                  <a:lnTo>
                    <a:pt x="8" y="196"/>
                  </a:lnTo>
                  <a:lnTo>
                    <a:pt x="8" y="198"/>
                  </a:lnTo>
                  <a:lnTo>
                    <a:pt x="10" y="199"/>
                  </a:lnTo>
                  <a:lnTo>
                    <a:pt x="10" y="203"/>
                  </a:lnTo>
                  <a:lnTo>
                    <a:pt x="12" y="203"/>
                  </a:lnTo>
                  <a:lnTo>
                    <a:pt x="14" y="205"/>
                  </a:lnTo>
                  <a:lnTo>
                    <a:pt x="14" y="207"/>
                  </a:lnTo>
                  <a:lnTo>
                    <a:pt x="16" y="209"/>
                  </a:lnTo>
                  <a:lnTo>
                    <a:pt x="16" y="211"/>
                  </a:lnTo>
                  <a:lnTo>
                    <a:pt x="22" y="211"/>
                  </a:lnTo>
                  <a:lnTo>
                    <a:pt x="22" y="213"/>
                  </a:lnTo>
                  <a:lnTo>
                    <a:pt x="25" y="213"/>
                  </a:lnTo>
                  <a:lnTo>
                    <a:pt x="25" y="215"/>
                  </a:lnTo>
                  <a:lnTo>
                    <a:pt x="37" y="215"/>
                  </a:lnTo>
                  <a:lnTo>
                    <a:pt x="37" y="213"/>
                  </a:lnTo>
                  <a:lnTo>
                    <a:pt x="39" y="213"/>
                  </a:lnTo>
                  <a:lnTo>
                    <a:pt x="41" y="211"/>
                  </a:lnTo>
                  <a:lnTo>
                    <a:pt x="43" y="211"/>
                  </a:lnTo>
                  <a:lnTo>
                    <a:pt x="46" y="209"/>
                  </a:lnTo>
                  <a:lnTo>
                    <a:pt x="48" y="209"/>
                  </a:lnTo>
                  <a:lnTo>
                    <a:pt x="50" y="207"/>
                  </a:lnTo>
                  <a:lnTo>
                    <a:pt x="52" y="203"/>
                  </a:lnTo>
                  <a:lnTo>
                    <a:pt x="54" y="203"/>
                  </a:lnTo>
                  <a:lnTo>
                    <a:pt x="60" y="198"/>
                  </a:lnTo>
                  <a:lnTo>
                    <a:pt x="64" y="196"/>
                  </a:lnTo>
                  <a:lnTo>
                    <a:pt x="64" y="192"/>
                  </a:lnTo>
                  <a:lnTo>
                    <a:pt x="71" y="186"/>
                  </a:lnTo>
                  <a:lnTo>
                    <a:pt x="71" y="182"/>
                  </a:lnTo>
                  <a:lnTo>
                    <a:pt x="75" y="178"/>
                  </a:lnTo>
                  <a:lnTo>
                    <a:pt x="75" y="176"/>
                  </a:lnTo>
                  <a:lnTo>
                    <a:pt x="79" y="173"/>
                  </a:lnTo>
                  <a:lnTo>
                    <a:pt x="79" y="167"/>
                  </a:lnTo>
                  <a:lnTo>
                    <a:pt x="81" y="165"/>
                  </a:lnTo>
                  <a:lnTo>
                    <a:pt x="81" y="163"/>
                  </a:lnTo>
                  <a:lnTo>
                    <a:pt x="83" y="163"/>
                  </a:lnTo>
                  <a:lnTo>
                    <a:pt x="83" y="159"/>
                  </a:lnTo>
                  <a:lnTo>
                    <a:pt x="89" y="153"/>
                  </a:lnTo>
                  <a:lnTo>
                    <a:pt x="89" y="146"/>
                  </a:lnTo>
                  <a:lnTo>
                    <a:pt x="91" y="146"/>
                  </a:lnTo>
                  <a:lnTo>
                    <a:pt x="92" y="144"/>
                  </a:lnTo>
                  <a:lnTo>
                    <a:pt x="92" y="138"/>
                  </a:lnTo>
                  <a:lnTo>
                    <a:pt x="94" y="136"/>
                  </a:lnTo>
                  <a:lnTo>
                    <a:pt x="94" y="129"/>
                  </a:lnTo>
                  <a:lnTo>
                    <a:pt x="96" y="127"/>
                  </a:lnTo>
                  <a:lnTo>
                    <a:pt x="96" y="125"/>
                  </a:lnTo>
                  <a:lnTo>
                    <a:pt x="98" y="123"/>
                  </a:lnTo>
                  <a:lnTo>
                    <a:pt x="98" y="121"/>
                  </a:lnTo>
                  <a:lnTo>
                    <a:pt x="100" y="119"/>
                  </a:lnTo>
                  <a:lnTo>
                    <a:pt x="100" y="107"/>
                  </a:lnTo>
                  <a:lnTo>
                    <a:pt x="102" y="107"/>
                  </a:lnTo>
                  <a:lnTo>
                    <a:pt x="102" y="102"/>
                  </a:lnTo>
                  <a:lnTo>
                    <a:pt x="104" y="100"/>
                  </a:lnTo>
                  <a:lnTo>
                    <a:pt x="104" y="90"/>
                  </a:lnTo>
                  <a:lnTo>
                    <a:pt x="106" y="88"/>
                  </a:lnTo>
                  <a:lnTo>
                    <a:pt x="106" y="83"/>
                  </a:lnTo>
                  <a:lnTo>
                    <a:pt x="108" y="79"/>
                  </a:lnTo>
                  <a:lnTo>
                    <a:pt x="108" y="42"/>
                  </a:lnTo>
                  <a:lnTo>
                    <a:pt x="106" y="40"/>
                  </a:lnTo>
                  <a:lnTo>
                    <a:pt x="106" y="37"/>
                  </a:lnTo>
                  <a:lnTo>
                    <a:pt x="104" y="35"/>
                  </a:lnTo>
                  <a:lnTo>
                    <a:pt x="104" y="27"/>
                  </a:lnTo>
                  <a:lnTo>
                    <a:pt x="102" y="27"/>
                  </a:lnTo>
                  <a:lnTo>
                    <a:pt x="102" y="23"/>
                  </a:lnTo>
                  <a:lnTo>
                    <a:pt x="100" y="21"/>
                  </a:lnTo>
                  <a:lnTo>
                    <a:pt x="100" y="17"/>
                  </a:lnTo>
                  <a:lnTo>
                    <a:pt x="98" y="14"/>
                  </a:lnTo>
                  <a:lnTo>
                    <a:pt x="96" y="14"/>
                  </a:lnTo>
                  <a:lnTo>
                    <a:pt x="96" y="12"/>
                  </a:lnTo>
                  <a:lnTo>
                    <a:pt x="94" y="10"/>
                  </a:lnTo>
                  <a:lnTo>
                    <a:pt x="94" y="8"/>
                  </a:lnTo>
                  <a:lnTo>
                    <a:pt x="92" y="8"/>
                  </a:lnTo>
                  <a:lnTo>
                    <a:pt x="92" y="6"/>
                  </a:lnTo>
                  <a:lnTo>
                    <a:pt x="91" y="6"/>
                  </a:lnTo>
                  <a:lnTo>
                    <a:pt x="91" y="4"/>
                  </a:lnTo>
                  <a:lnTo>
                    <a:pt x="89" y="4"/>
                  </a:lnTo>
                  <a:lnTo>
                    <a:pt x="89" y="2"/>
                  </a:lnTo>
                  <a:lnTo>
                    <a:pt x="83" y="2"/>
                  </a:lnTo>
                  <a:lnTo>
                    <a:pt x="81" y="0"/>
                  </a:lnTo>
                </a:path>
              </a:pathLst>
            </a:custGeom>
            <a:noFill/>
            <a:ln w="12700" cap="rnd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959" name="Freeform 584"/>
            <p:cNvSpPr>
              <a:spLocks/>
            </p:cNvSpPr>
            <p:nvPr/>
          </p:nvSpPr>
          <p:spPr bwMode="auto">
            <a:xfrm>
              <a:off x="3026" y="3375"/>
              <a:ext cx="146" cy="89"/>
            </a:xfrm>
            <a:custGeom>
              <a:avLst/>
              <a:gdLst>
                <a:gd name="T0" fmla="*/ 145 w 146"/>
                <a:gd name="T1" fmla="*/ 82 h 89"/>
                <a:gd name="T2" fmla="*/ 4 w 146"/>
                <a:gd name="T3" fmla="*/ 0 h 89"/>
                <a:gd name="T4" fmla="*/ 0 w 146"/>
                <a:gd name="T5" fmla="*/ 5 h 89"/>
                <a:gd name="T6" fmla="*/ 142 w 146"/>
                <a:gd name="T7" fmla="*/ 88 h 89"/>
                <a:gd name="T8" fmla="*/ 145 w 146"/>
                <a:gd name="T9" fmla="*/ 82 h 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6"/>
                <a:gd name="T16" fmla="*/ 0 h 89"/>
                <a:gd name="T17" fmla="*/ 146 w 146"/>
                <a:gd name="T18" fmla="*/ 89 h 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6" h="89">
                  <a:moveTo>
                    <a:pt x="145" y="82"/>
                  </a:moveTo>
                  <a:lnTo>
                    <a:pt x="4" y="0"/>
                  </a:lnTo>
                  <a:lnTo>
                    <a:pt x="0" y="5"/>
                  </a:lnTo>
                  <a:lnTo>
                    <a:pt x="142" y="88"/>
                  </a:lnTo>
                  <a:lnTo>
                    <a:pt x="145" y="82"/>
                  </a:lnTo>
                </a:path>
              </a:pathLst>
            </a:custGeom>
            <a:noFill/>
            <a:ln w="12700" cap="rnd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960" name="Freeform 585"/>
            <p:cNvSpPr>
              <a:spLocks/>
            </p:cNvSpPr>
            <p:nvPr/>
          </p:nvSpPr>
          <p:spPr bwMode="auto">
            <a:xfrm>
              <a:off x="3171" y="3248"/>
              <a:ext cx="95" cy="220"/>
            </a:xfrm>
            <a:custGeom>
              <a:avLst/>
              <a:gdLst>
                <a:gd name="T0" fmla="*/ 73 w 95"/>
                <a:gd name="T1" fmla="*/ 0 h 220"/>
                <a:gd name="T2" fmla="*/ 77 w 95"/>
                <a:gd name="T3" fmla="*/ 2 h 220"/>
                <a:gd name="T4" fmla="*/ 81 w 95"/>
                <a:gd name="T5" fmla="*/ 8 h 220"/>
                <a:gd name="T6" fmla="*/ 83 w 95"/>
                <a:gd name="T7" fmla="*/ 10 h 220"/>
                <a:gd name="T8" fmla="*/ 85 w 95"/>
                <a:gd name="T9" fmla="*/ 14 h 220"/>
                <a:gd name="T10" fmla="*/ 87 w 95"/>
                <a:gd name="T11" fmla="*/ 19 h 220"/>
                <a:gd name="T12" fmla="*/ 89 w 95"/>
                <a:gd name="T13" fmla="*/ 23 h 220"/>
                <a:gd name="T14" fmla="*/ 91 w 95"/>
                <a:gd name="T15" fmla="*/ 29 h 220"/>
                <a:gd name="T16" fmla="*/ 92 w 95"/>
                <a:gd name="T17" fmla="*/ 35 h 220"/>
                <a:gd name="T18" fmla="*/ 94 w 95"/>
                <a:gd name="T19" fmla="*/ 50 h 220"/>
                <a:gd name="T20" fmla="*/ 92 w 95"/>
                <a:gd name="T21" fmla="*/ 83 h 220"/>
                <a:gd name="T22" fmla="*/ 91 w 95"/>
                <a:gd name="T23" fmla="*/ 98 h 220"/>
                <a:gd name="T24" fmla="*/ 89 w 95"/>
                <a:gd name="T25" fmla="*/ 107 h 220"/>
                <a:gd name="T26" fmla="*/ 87 w 95"/>
                <a:gd name="T27" fmla="*/ 113 h 220"/>
                <a:gd name="T28" fmla="*/ 85 w 95"/>
                <a:gd name="T29" fmla="*/ 119 h 220"/>
                <a:gd name="T30" fmla="*/ 83 w 95"/>
                <a:gd name="T31" fmla="*/ 128 h 220"/>
                <a:gd name="T32" fmla="*/ 81 w 95"/>
                <a:gd name="T33" fmla="*/ 134 h 220"/>
                <a:gd name="T34" fmla="*/ 79 w 95"/>
                <a:gd name="T35" fmla="*/ 140 h 220"/>
                <a:gd name="T36" fmla="*/ 77 w 95"/>
                <a:gd name="T37" fmla="*/ 148 h 220"/>
                <a:gd name="T38" fmla="*/ 75 w 95"/>
                <a:gd name="T39" fmla="*/ 153 h 220"/>
                <a:gd name="T40" fmla="*/ 73 w 95"/>
                <a:gd name="T41" fmla="*/ 161 h 220"/>
                <a:gd name="T42" fmla="*/ 69 w 95"/>
                <a:gd name="T43" fmla="*/ 169 h 220"/>
                <a:gd name="T44" fmla="*/ 66 w 95"/>
                <a:gd name="T45" fmla="*/ 174 h 220"/>
                <a:gd name="T46" fmla="*/ 64 w 95"/>
                <a:gd name="T47" fmla="*/ 180 h 220"/>
                <a:gd name="T48" fmla="*/ 56 w 95"/>
                <a:gd name="T49" fmla="*/ 188 h 220"/>
                <a:gd name="T50" fmla="*/ 54 w 95"/>
                <a:gd name="T51" fmla="*/ 192 h 220"/>
                <a:gd name="T52" fmla="*/ 37 w 95"/>
                <a:gd name="T53" fmla="*/ 205 h 220"/>
                <a:gd name="T54" fmla="*/ 33 w 95"/>
                <a:gd name="T55" fmla="*/ 207 h 220"/>
                <a:gd name="T56" fmla="*/ 29 w 95"/>
                <a:gd name="T57" fmla="*/ 213 h 220"/>
                <a:gd name="T58" fmla="*/ 27 w 95"/>
                <a:gd name="T59" fmla="*/ 215 h 220"/>
                <a:gd name="T60" fmla="*/ 22 w 95"/>
                <a:gd name="T61" fmla="*/ 217 h 220"/>
                <a:gd name="T62" fmla="*/ 18 w 95"/>
                <a:gd name="T63" fmla="*/ 219 h 220"/>
                <a:gd name="T64" fmla="*/ 8 w 95"/>
                <a:gd name="T65" fmla="*/ 217 h 220"/>
                <a:gd name="T66" fmla="*/ 4 w 95"/>
                <a:gd name="T67" fmla="*/ 215 h 220"/>
                <a:gd name="T68" fmla="*/ 0 w 95"/>
                <a:gd name="T69" fmla="*/ 213 h 22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95"/>
                <a:gd name="T106" fmla="*/ 0 h 220"/>
                <a:gd name="T107" fmla="*/ 95 w 95"/>
                <a:gd name="T108" fmla="*/ 220 h 22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95" h="220">
                  <a:moveTo>
                    <a:pt x="69" y="0"/>
                  </a:moveTo>
                  <a:lnTo>
                    <a:pt x="73" y="0"/>
                  </a:lnTo>
                  <a:lnTo>
                    <a:pt x="75" y="2"/>
                  </a:lnTo>
                  <a:lnTo>
                    <a:pt x="77" y="2"/>
                  </a:lnTo>
                  <a:lnTo>
                    <a:pt x="77" y="4"/>
                  </a:lnTo>
                  <a:lnTo>
                    <a:pt x="81" y="8"/>
                  </a:lnTo>
                  <a:lnTo>
                    <a:pt x="81" y="10"/>
                  </a:lnTo>
                  <a:lnTo>
                    <a:pt x="83" y="10"/>
                  </a:lnTo>
                  <a:lnTo>
                    <a:pt x="83" y="12"/>
                  </a:lnTo>
                  <a:lnTo>
                    <a:pt x="85" y="14"/>
                  </a:lnTo>
                  <a:lnTo>
                    <a:pt x="85" y="17"/>
                  </a:lnTo>
                  <a:lnTo>
                    <a:pt x="87" y="19"/>
                  </a:lnTo>
                  <a:lnTo>
                    <a:pt x="87" y="21"/>
                  </a:lnTo>
                  <a:lnTo>
                    <a:pt x="89" y="23"/>
                  </a:lnTo>
                  <a:lnTo>
                    <a:pt x="89" y="27"/>
                  </a:lnTo>
                  <a:lnTo>
                    <a:pt x="91" y="29"/>
                  </a:lnTo>
                  <a:lnTo>
                    <a:pt x="91" y="33"/>
                  </a:lnTo>
                  <a:lnTo>
                    <a:pt x="92" y="35"/>
                  </a:lnTo>
                  <a:lnTo>
                    <a:pt x="92" y="48"/>
                  </a:lnTo>
                  <a:lnTo>
                    <a:pt x="94" y="50"/>
                  </a:lnTo>
                  <a:lnTo>
                    <a:pt x="94" y="81"/>
                  </a:lnTo>
                  <a:lnTo>
                    <a:pt x="92" y="83"/>
                  </a:lnTo>
                  <a:lnTo>
                    <a:pt x="92" y="96"/>
                  </a:lnTo>
                  <a:lnTo>
                    <a:pt x="91" y="98"/>
                  </a:lnTo>
                  <a:lnTo>
                    <a:pt x="91" y="104"/>
                  </a:lnTo>
                  <a:lnTo>
                    <a:pt x="89" y="107"/>
                  </a:lnTo>
                  <a:lnTo>
                    <a:pt x="89" y="109"/>
                  </a:lnTo>
                  <a:lnTo>
                    <a:pt x="87" y="113"/>
                  </a:lnTo>
                  <a:lnTo>
                    <a:pt x="87" y="115"/>
                  </a:lnTo>
                  <a:lnTo>
                    <a:pt x="85" y="119"/>
                  </a:lnTo>
                  <a:lnTo>
                    <a:pt x="85" y="127"/>
                  </a:lnTo>
                  <a:lnTo>
                    <a:pt x="83" y="128"/>
                  </a:lnTo>
                  <a:lnTo>
                    <a:pt x="83" y="130"/>
                  </a:lnTo>
                  <a:lnTo>
                    <a:pt x="81" y="134"/>
                  </a:lnTo>
                  <a:lnTo>
                    <a:pt x="81" y="136"/>
                  </a:lnTo>
                  <a:lnTo>
                    <a:pt x="79" y="140"/>
                  </a:lnTo>
                  <a:lnTo>
                    <a:pt x="79" y="146"/>
                  </a:lnTo>
                  <a:lnTo>
                    <a:pt x="77" y="148"/>
                  </a:lnTo>
                  <a:lnTo>
                    <a:pt x="75" y="151"/>
                  </a:lnTo>
                  <a:lnTo>
                    <a:pt x="75" y="153"/>
                  </a:lnTo>
                  <a:lnTo>
                    <a:pt x="73" y="155"/>
                  </a:lnTo>
                  <a:lnTo>
                    <a:pt x="73" y="161"/>
                  </a:lnTo>
                  <a:lnTo>
                    <a:pt x="69" y="165"/>
                  </a:lnTo>
                  <a:lnTo>
                    <a:pt x="69" y="169"/>
                  </a:lnTo>
                  <a:lnTo>
                    <a:pt x="66" y="171"/>
                  </a:lnTo>
                  <a:lnTo>
                    <a:pt x="66" y="174"/>
                  </a:lnTo>
                  <a:lnTo>
                    <a:pt x="64" y="176"/>
                  </a:lnTo>
                  <a:lnTo>
                    <a:pt x="64" y="180"/>
                  </a:lnTo>
                  <a:lnTo>
                    <a:pt x="56" y="186"/>
                  </a:lnTo>
                  <a:lnTo>
                    <a:pt x="56" y="188"/>
                  </a:lnTo>
                  <a:lnTo>
                    <a:pt x="54" y="190"/>
                  </a:lnTo>
                  <a:lnTo>
                    <a:pt x="54" y="192"/>
                  </a:lnTo>
                  <a:lnTo>
                    <a:pt x="45" y="199"/>
                  </a:lnTo>
                  <a:lnTo>
                    <a:pt x="37" y="205"/>
                  </a:lnTo>
                  <a:lnTo>
                    <a:pt x="35" y="207"/>
                  </a:lnTo>
                  <a:lnTo>
                    <a:pt x="33" y="207"/>
                  </a:lnTo>
                  <a:lnTo>
                    <a:pt x="29" y="211"/>
                  </a:lnTo>
                  <a:lnTo>
                    <a:pt x="29" y="213"/>
                  </a:lnTo>
                  <a:lnTo>
                    <a:pt x="27" y="213"/>
                  </a:lnTo>
                  <a:lnTo>
                    <a:pt x="27" y="215"/>
                  </a:lnTo>
                  <a:lnTo>
                    <a:pt x="23" y="215"/>
                  </a:lnTo>
                  <a:lnTo>
                    <a:pt x="22" y="217"/>
                  </a:lnTo>
                  <a:lnTo>
                    <a:pt x="18" y="217"/>
                  </a:lnTo>
                  <a:lnTo>
                    <a:pt x="18" y="219"/>
                  </a:lnTo>
                  <a:lnTo>
                    <a:pt x="10" y="219"/>
                  </a:lnTo>
                  <a:lnTo>
                    <a:pt x="8" y="217"/>
                  </a:lnTo>
                  <a:lnTo>
                    <a:pt x="6" y="217"/>
                  </a:lnTo>
                  <a:lnTo>
                    <a:pt x="4" y="215"/>
                  </a:lnTo>
                  <a:lnTo>
                    <a:pt x="0" y="215"/>
                  </a:lnTo>
                  <a:lnTo>
                    <a:pt x="0" y="213"/>
                  </a:lnTo>
                </a:path>
              </a:pathLst>
            </a:custGeom>
            <a:noFill/>
            <a:ln w="12700" cap="rnd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961" name="Freeform 586"/>
            <p:cNvSpPr>
              <a:spLocks/>
            </p:cNvSpPr>
            <p:nvPr/>
          </p:nvSpPr>
          <p:spPr bwMode="auto">
            <a:xfrm>
              <a:off x="3005" y="3373"/>
              <a:ext cx="26" cy="12"/>
            </a:xfrm>
            <a:custGeom>
              <a:avLst/>
              <a:gdLst>
                <a:gd name="T0" fmla="*/ 0 w 26"/>
                <a:gd name="T1" fmla="*/ 0 h 12"/>
                <a:gd name="T2" fmla="*/ 0 w 26"/>
                <a:gd name="T3" fmla="*/ 11 h 12"/>
                <a:gd name="T4" fmla="*/ 25 w 26"/>
                <a:gd name="T5" fmla="*/ 11 h 12"/>
                <a:gd name="T6" fmla="*/ 25 w 26"/>
                <a:gd name="T7" fmla="*/ 0 h 12"/>
                <a:gd name="T8" fmla="*/ 0 w 26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12"/>
                <a:gd name="T17" fmla="*/ 26 w 26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12">
                  <a:moveTo>
                    <a:pt x="0" y="0"/>
                  </a:moveTo>
                  <a:lnTo>
                    <a:pt x="0" y="11"/>
                  </a:lnTo>
                  <a:lnTo>
                    <a:pt x="25" y="11"/>
                  </a:lnTo>
                  <a:lnTo>
                    <a:pt x="25" y="0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962" name="Line 587"/>
            <p:cNvSpPr>
              <a:spLocks noChangeShapeType="1"/>
            </p:cNvSpPr>
            <p:nvPr/>
          </p:nvSpPr>
          <p:spPr bwMode="auto">
            <a:xfrm flipH="1">
              <a:off x="2992" y="3373"/>
              <a:ext cx="51" cy="0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963" name="Line 588"/>
            <p:cNvSpPr>
              <a:spLocks noChangeShapeType="1"/>
            </p:cNvSpPr>
            <p:nvPr/>
          </p:nvSpPr>
          <p:spPr bwMode="auto">
            <a:xfrm flipH="1">
              <a:off x="2992" y="3348"/>
              <a:ext cx="51" cy="0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964" name="Freeform 589"/>
            <p:cNvSpPr>
              <a:spLocks/>
            </p:cNvSpPr>
            <p:nvPr/>
          </p:nvSpPr>
          <p:spPr bwMode="auto">
            <a:xfrm>
              <a:off x="3039" y="3348"/>
              <a:ext cx="7" cy="26"/>
            </a:xfrm>
            <a:custGeom>
              <a:avLst/>
              <a:gdLst>
                <a:gd name="T0" fmla="*/ 0 w 7"/>
                <a:gd name="T1" fmla="*/ 0 h 26"/>
                <a:gd name="T2" fmla="*/ 2 w 7"/>
                <a:gd name="T3" fmla="*/ 0 h 26"/>
                <a:gd name="T4" fmla="*/ 2 w 7"/>
                <a:gd name="T5" fmla="*/ 2 h 26"/>
                <a:gd name="T6" fmla="*/ 4 w 7"/>
                <a:gd name="T7" fmla="*/ 2 h 26"/>
                <a:gd name="T8" fmla="*/ 4 w 7"/>
                <a:gd name="T9" fmla="*/ 4 h 26"/>
                <a:gd name="T10" fmla="*/ 6 w 7"/>
                <a:gd name="T11" fmla="*/ 5 h 26"/>
                <a:gd name="T12" fmla="*/ 6 w 7"/>
                <a:gd name="T13" fmla="*/ 19 h 26"/>
                <a:gd name="T14" fmla="*/ 4 w 7"/>
                <a:gd name="T15" fmla="*/ 19 h 26"/>
                <a:gd name="T16" fmla="*/ 4 w 7"/>
                <a:gd name="T17" fmla="*/ 21 h 26"/>
                <a:gd name="T18" fmla="*/ 2 w 7"/>
                <a:gd name="T19" fmla="*/ 21 h 26"/>
                <a:gd name="T20" fmla="*/ 2 w 7"/>
                <a:gd name="T21" fmla="*/ 23 h 26"/>
                <a:gd name="T22" fmla="*/ 0 w 7"/>
                <a:gd name="T23" fmla="*/ 23 h 26"/>
                <a:gd name="T24" fmla="*/ 0 w 7"/>
                <a:gd name="T25" fmla="*/ 25 h 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"/>
                <a:gd name="T40" fmla="*/ 0 h 26"/>
                <a:gd name="T41" fmla="*/ 7 w 7"/>
                <a:gd name="T42" fmla="*/ 26 h 2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" h="26">
                  <a:moveTo>
                    <a:pt x="0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4"/>
                  </a:lnTo>
                  <a:lnTo>
                    <a:pt x="6" y="5"/>
                  </a:lnTo>
                  <a:lnTo>
                    <a:pt x="6" y="19"/>
                  </a:lnTo>
                  <a:lnTo>
                    <a:pt x="4" y="19"/>
                  </a:lnTo>
                  <a:lnTo>
                    <a:pt x="4" y="21"/>
                  </a:lnTo>
                  <a:lnTo>
                    <a:pt x="2" y="21"/>
                  </a:lnTo>
                  <a:lnTo>
                    <a:pt x="2" y="23"/>
                  </a:lnTo>
                  <a:lnTo>
                    <a:pt x="0" y="23"/>
                  </a:lnTo>
                  <a:lnTo>
                    <a:pt x="0" y="25"/>
                  </a:lnTo>
                </a:path>
              </a:pathLst>
            </a:custGeom>
            <a:noFill/>
            <a:ln w="12700" cap="rnd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965" name="Oval 590"/>
            <p:cNvSpPr>
              <a:spLocks noChangeArrowheads="1"/>
            </p:cNvSpPr>
            <p:nvPr/>
          </p:nvSpPr>
          <p:spPr bwMode="auto">
            <a:xfrm>
              <a:off x="2986" y="3352"/>
              <a:ext cx="3" cy="11"/>
            </a:xfrm>
            <a:prstGeom prst="ellipse">
              <a:avLst/>
            </a:prstGeom>
            <a:noFill/>
            <a:ln w="12700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1" dirty="0"/>
            </a:p>
          </p:txBody>
        </p:sp>
        <p:sp>
          <p:nvSpPr>
            <p:cNvPr id="22966" name="Line 591"/>
            <p:cNvSpPr>
              <a:spLocks noChangeShapeType="1"/>
            </p:cNvSpPr>
            <p:nvPr/>
          </p:nvSpPr>
          <p:spPr bwMode="auto">
            <a:xfrm>
              <a:off x="3050" y="3361"/>
              <a:ext cx="1" cy="0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967" name="Line 592"/>
            <p:cNvSpPr>
              <a:spLocks noChangeShapeType="1"/>
            </p:cNvSpPr>
            <p:nvPr/>
          </p:nvSpPr>
          <p:spPr bwMode="auto">
            <a:xfrm>
              <a:off x="3055" y="3365"/>
              <a:ext cx="0" cy="0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968" name="Line 593"/>
            <p:cNvSpPr>
              <a:spLocks noChangeShapeType="1"/>
            </p:cNvSpPr>
            <p:nvPr/>
          </p:nvSpPr>
          <p:spPr bwMode="auto">
            <a:xfrm flipH="1">
              <a:off x="3042" y="3369"/>
              <a:ext cx="17" cy="0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969" name="Oval 594"/>
            <p:cNvSpPr>
              <a:spLocks noChangeArrowheads="1"/>
            </p:cNvSpPr>
            <p:nvPr/>
          </p:nvSpPr>
          <p:spPr bwMode="auto">
            <a:xfrm>
              <a:off x="2981" y="3355"/>
              <a:ext cx="9" cy="10"/>
            </a:xfrm>
            <a:prstGeom prst="ellipse">
              <a:avLst/>
            </a:prstGeom>
            <a:noFill/>
            <a:ln w="12700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1" dirty="0"/>
            </a:p>
          </p:txBody>
        </p:sp>
        <p:sp>
          <p:nvSpPr>
            <p:cNvPr id="22970" name="Freeform 595"/>
            <p:cNvSpPr>
              <a:spLocks/>
            </p:cNvSpPr>
            <p:nvPr/>
          </p:nvSpPr>
          <p:spPr bwMode="auto">
            <a:xfrm>
              <a:off x="2972" y="3365"/>
              <a:ext cx="74" cy="32"/>
            </a:xfrm>
            <a:custGeom>
              <a:avLst/>
              <a:gdLst>
                <a:gd name="T0" fmla="*/ 14 w 74"/>
                <a:gd name="T1" fmla="*/ 0 h 32"/>
                <a:gd name="T2" fmla="*/ 12 w 74"/>
                <a:gd name="T3" fmla="*/ 0 h 32"/>
                <a:gd name="T4" fmla="*/ 12 w 74"/>
                <a:gd name="T5" fmla="*/ 2 h 32"/>
                <a:gd name="T6" fmla="*/ 8 w 74"/>
                <a:gd name="T7" fmla="*/ 2 h 32"/>
                <a:gd name="T8" fmla="*/ 8 w 74"/>
                <a:gd name="T9" fmla="*/ 4 h 32"/>
                <a:gd name="T10" fmla="*/ 4 w 74"/>
                <a:gd name="T11" fmla="*/ 4 h 32"/>
                <a:gd name="T12" fmla="*/ 4 w 74"/>
                <a:gd name="T13" fmla="*/ 6 h 32"/>
                <a:gd name="T14" fmla="*/ 2 w 74"/>
                <a:gd name="T15" fmla="*/ 6 h 32"/>
                <a:gd name="T16" fmla="*/ 2 w 74"/>
                <a:gd name="T17" fmla="*/ 8 h 32"/>
                <a:gd name="T18" fmla="*/ 0 w 74"/>
                <a:gd name="T19" fmla="*/ 8 h 32"/>
                <a:gd name="T20" fmla="*/ 0 w 74"/>
                <a:gd name="T21" fmla="*/ 11 h 32"/>
                <a:gd name="T22" fmla="*/ 4 w 74"/>
                <a:gd name="T23" fmla="*/ 13 h 32"/>
                <a:gd name="T24" fmla="*/ 6 w 74"/>
                <a:gd name="T25" fmla="*/ 15 h 32"/>
                <a:gd name="T26" fmla="*/ 8 w 74"/>
                <a:gd name="T27" fmla="*/ 15 h 32"/>
                <a:gd name="T28" fmla="*/ 10 w 74"/>
                <a:gd name="T29" fmla="*/ 17 h 32"/>
                <a:gd name="T30" fmla="*/ 12 w 74"/>
                <a:gd name="T31" fmla="*/ 17 h 32"/>
                <a:gd name="T32" fmla="*/ 12 w 74"/>
                <a:gd name="T33" fmla="*/ 19 h 32"/>
                <a:gd name="T34" fmla="*/ 15 w 74"/>
                <a:gd name="T35" fmla="*/ 19 h 32"/>
                <a:gd name="T36" fmla="*/ 17 w 74"/>
                <a:gd name="T37" fmla="*/ 21 h 32"/>
                <a:gd name="T38" fmla="*/ 23 w 74"/>
                <a:gd name="T39" fmla="*/ 21 h 32"/>
                <a:gd name="T40" fmla="*/ 25 w 74"/>
                <a:gd name="T41" fmla="*/ 23 h 32"/>
                <a:gd name="T42" fmla="*/ 29 w 74"/>
                <a:gd name="T43" fmla="*/ 23 h 32"/>
                <a:gd name="T44" fmla="*/ 31 w 74"/>
                <a:gd name="T45" fmla="*/ 25 h 32"/>
                <a:gd name="T46" fmla="*/ 35 w 74"/>
                <a:gd name="T47" fmla="*/ 25 h 32"/>
                <a:gd name="T48" fmla="*/ 37 w 74"/>
                <a:gd name="T49" fmla="*/ 27 h 32"/>
                <a:gd name="T50" fmla="*/ 40 w 74"/>
                <a:gd name="T51" fmla="*/ 27 h 32"/>
                <a:gd name="T52" fmla="*/ 40 w 74"/>
                <a:gd name="T53" fmla="*/ 29 h 32"/>
                <a:gd name="T54" fmla="*/ 50 w 74"/>
                <a:gd name="T55" fmla="*/ 29 h 32"/>
                <a:gd name="T56" fmla="*/ 52 w 74"/>
                <a:gd name="T57" fmla="*/ 31 h 32"/>
                <a:gd name="T58" fmla="*/ 71 w 74"/>
                <a:gd name="T59" fmla="*/ 31 h 32"/>
                <a:gd name="T60" fmla="*/ 73 w 74"/>
                <a:gd name="T61" fmla="*/ 29 h 3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74"/>
                <a:gd name="T94" fmla="*/ 0 h 32"/>
                <a:gd name="T95" fmla="*/ 74 w 74"/>
                <a:gd name="T96" fmla="*/ 32 h 3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74" h="32">
                  <a:moveTo>
                    <a:pt x="14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8" y="2"/>
                  </a:lnTo>
                  <a:lnTo>
                    <a:pt x="8" y="4"/>
                  </a:lnTo>
                  <a:lnTo>
                    <a:pt x="4" y="4"/>
                  </a:lnTo>
                  <a:lnTo>
                    <a:pt x="4" y="6"/>
                  </a:lnTo>
                  <a:lnTo>
                    <a:pt x="2" y="6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4" y="13"/>
                  </a:lnTo>
                  <a:lnTo>
                    <a:pt x="6" y="15"/>
                  </a:lnTo>
                  <a:lnTo>
                    <a:pt x="8" y="15"/>
                  </a:lnTo>
                  <a:lnTo>
                    <a:pt x="10" y="17"/>
                  </a:lnTo>
                  <a:lnTo>
                    <a:pt x="12" y="17"/>
                  </a:lnTo>
                  <a:lnTo>
                    <a:pt x="12" y="19"/>
                  </a:lnTo>
                  <a:lnTo>
                    <a:pt x="15" y="19"/>
                  </a:lnTo>
                  <a:lnTo>
                    <a:pt x="17" y="21"/>
                  </a:lnTo>
                  <a:lnTo>
                    <a:pt x="23" y="21"/>
                  </a:lnTo>
                  <a:lnTo>
                    <a:pt x="25" y="23"/>
                  </a:lnTo>
                  <a:lnTo>
                    <a:pt x="29" y="23"/>
                  </a:lnTo>
                  <a:lnTo>
                    <a:pt x="31" y="25"/>
                  </a:lnTo>
                  <a:lnTo>
                    <a:pt x="35" y="25"/>
                  </a:lnTo>
                  <a:lnTo>
                    <a:pt x="37" y="27"/>
                  </a:lnTo>
                  <a:lnTo>
                    <a:pt x="40" y="27"/>
                  </a:lnTo>
                  <a:lnTo>
                    <a:pt x="40" y="29"/>
                  </a:lnTo>
                  <a:lnTo>
                    <a:pt x="50" y="29"/>
                  </a:lnTo>
                  <a:lnTo>
                    <a:pt x="52" y="31"/>
                  </a:lnTo>
                  <a:lnTo>
                    <a:pt x="71" y="31"/>
                  </a:lnTo>
                  <a:lnTo>
                    <a:pt x="73" y="29"/>
                  </a:lnTo>
                </a:path>
              </a:pathLst>
            </a:custGeom>
            <a:noFill/>
            <a:ln w="12700" cap="rnd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971" name="Line 596"/>
            <p:cNvSpPr>
              <a:spLocks noChangeShapeType="1"/>
            </p:cNvSpPr>
            <p:nvPr/>
          </p:nvSpPr>
          <p:spPr bwMode="auto">
            <a:xfrm flipH="1">
              <a:off x="2996" y="3355"/>
              <a:ext cx="47" cy="0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972" name="Line 597"/>
            <p:cNvSpPr>
              <a:spLocks noChangeShapeType="1"/>
            </p:cNvSpPr>
            <p:nvPr/>
          </p:nvSpPr>
          <p:spPr bwMode="auto">
            <a:xfrm flipH="1">
              <a:off x="2996" y="3361"/>
              <a:ext cx="47" cy="0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973" name="Line 598"/>
            <p:cNvSpPr>
              <a:spLocks noChangeShapeType="1"/>
            </p:cNvSpPr>
            <p:nvPr/>
          </p:nvSpPr>
          <p:spPr bwMode="auto">
            <a:xfrm flipH="1">
              <a:off x="2996" y="3365"/>
              <a:ext cx="47" cy="0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974" name="Line 599"/>
            <p:cNvSpPr>
              <a:spLocks noChangeShapeType="1"/>
            </p:cNvSpPr>
            <p:nvPr/>
          </p:nvSpPr>
          <p:spPr bwMode="auto">
            <a:xfrm flipH="1">
              <a:off x="2996" y="3369"/>
              <a:ext cx="41" cy="0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975" name="Line 600"/>
            <p:cNvSpPr>
              <a:spLocks noChangeShapeType="1"/>
            </p:cNvSpPr>
            <p:nvPr/>
          </p:nvSpPr>
          <p:spPr bwMode="auto">
            <a:xfrm>
              <a:off x="2999" y="3374"/>
              <a:ext cx="0" cy="4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976" name="Freeform 601"/>
            <p:cNvSpPr>
              <a:spLocks/>
            </p:cNvSpPr>
            <p:nvPr/>
          </p:nvSpPr>
          <p:spPr bwMode="auto">
            <a:xfrm>
              <a:off x="3219" y="3422"/>
              <a:ext cx="22" cy="93"/>
            </a:xfrm>
            <a:custGeom>
              <a:avLst/>
              <a:gdLst>
                <a:gd name="T0" fmla="*/ 0 w 22"/>
                <a:gd name="T1" fmla="*/ 25 h 93"/>
                <a:gd name="T2" fmla="*/ 0 w 22"/>
                <a:gd name="T3" fmla="*/ 92 h 93"/>
                <a:gd name="T4" fmla="*/ 21 w 22"/>
                <a:gd name="T5" fmla="*/ 89 h 93"/>
                <a:gd name="T6" fmla="*/ 21 w 22"/>
                <a:gd name="T7" fmla="*/ 0 h 93"/>
                <a:gd name="T8" fmla="*/ 0 w 22"/>
                <a:gd name="T9" fmla="*/ 25 h 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93"/>
                <a:gd name="T17" fmla="*/ 22 w 22"/>
                <a:gd name="T18" fmla="*/ 93 h 9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93">
                  <a:moveTo>
                    <a:pt x="0" y="25"/>
                  </a:moveTo>
                  <a:lnTo>
                    <a:pt x="0" y="92"/>
                  </a:lnTo>
                  <a:lnTo>
                    <a:pt x="21" y="89"/>
                  </a:lnTo>
                  <a:lnTo>
                    <a:pt x="21" y="0"/>
                  </a:lnTo>
                  <a:lnTo>
                    <a:pt x="0" y="25"/>
                  </a:lnTo>
                </a:path>
              </a:pathLst>
            </a:custGeom>
            <a:solidFill>
              <a:srgbClr val="00FFFF"/>
            </a:solidFill>
            <a:ln w="12700" cap="rnd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977" name="Freeform 602"/>
            <p:cNvSpPr>
              <a:spLocks/>
            </p:cNvSpPr>
            <p:nvPr/>
          </p:nvSpPr>
          <p:spPr bwMode="auto">
            <a:xfrm>
              <a:off x="3231" y="3271"/>
              <a:ext cx="16" cy="22"/>
            </a:xfrm>
            <a:custGeom>
              <a:avLst/>
              <a:gdLst>
                <a:gd name="T0" fmla="*/ 0 w 16"/>
                <a:gd name="T1" fmla="*/ 6 h 22"/>
                <a:gd name="T2" fmla="*/ 0 w 16"/>
                <a:gd name="T3" fmla="*/ 0 h 22"/>
                <a:gd name="T4" fmla="*/ 13 w 16"/>
                <a:gd name="T5" fmla="*/ 0 h 22"/>
                <a:gd name="T6" fmla="*/ 13 w 16"/>
                <a:gd name="T7" fmla="*/ 2 h 22"/>
                <a:gd name="T8" fmla="*/ 15 w 16"/>
                <a:gd name="T9" fmla="*/ 4 h 22"/>
                <a:gd name="T10" fmla="*/ 15 w 16"/>
                <a:gd name="T11" fmla="*/ 19 h 22"/>
                <a:gd name="T12" fmla="*/ 13 w 16"/>
                <a:gd name="T13" fmla="*/ 21 h 22"/>
                <a:gd name="T14" fmla="*/ 2 w 16"/>
                <a:gd name="T15" fmla="*/ 21 h 22"/>
                <a:gd name="T16" fmla="*/ 2 w 16"/>
                <a:gd name="T17" fmla="*/ 17 h 22"/>
                <a:gd name="T18" fmla="*/ 0 w 16"/>
                <a:gd name="T19" fmla="*/ 17 h 22"/>
                <a:gd name="T20" fmla="*/ 0 w 16"/>
                <a:gd name="T21" fmla="*/ 10 h 22"/>
                <a:gd name="T22" fmla="*/ 9 w 16"/>
                <a:gd name="T23" fmla="*/ 10 h 22"/>
                <a:gd name="T24" fmla="*/ 9 w 16"/>
                <a:gd name="T25" fmla="*/ 14 h 22"/>
                <a:gd name="T26" fmla="*/ 6 w 16"/>
                <a:gd name="T27" fmla="*/ 14 h 22"/>
                <a:gd name="T28" fmla="*/ 6 w 16"/>
                <a:gd name="T29" fmla="*/ 17 h 22"/>
                <a:gd name="T30" fmla="*/ 13 w 16"/>
                <a:gd name="T31" fmla="*/ 17 h 22"/>
                <a:gd name="T32" fmla="*/ 13 w 16"/>
                <a:gd name="T33" fmla="*/ 6 h 22"/>
                <a:gd name="T34" fmla="*/ 0 w 16"/>
                <a:gd name="T35" fmla="*/ 6 h 2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6"/>
                <a:gd name="T55" fmla="*/ 0 h 22"/>
                <a:gd name="T56" fmla="*/ 16 w 16"/>
                <a:gd name="T57" fmla="*/ 22 h 2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6" h="22">
                  <a:moveTo>
                    <a:pt x="0" y="6"/>
                  </a:moveTo>
                  <a:lnTo>
                    <a:pt x="0" y="0"/>
                  </a:lnTo>
                  <a:lnTo>
                    <a:pt x="13" y="0"/>
                  </a:lnTo>
                  <a:lnTo>
                    <a:pt x="13" y="2"/>
                  </a:lnTo>
                  <a:lnTo>
                    <a:pt x="15" y="4"/>
                  </a:lnTo>
                  <a:lnTo>
                    <a:pt x="15" y="19"/>
                  </a:lnTo>
                  <a:lnTo>
                    <a:pt x="13" y="21"/>
                  </a:lnTo>
                  <a:lnTo>
                    <a:pt x="2" y="21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9" y="14"/>
                  </a:lnTo>
                  <a:lnTo>
                    <a:pt x="6" y="14"/>
                  </a:lnTo>
                  <a:lnTo>
                    <a:pt x="6" y="17"/>
                  </a:lnTo>
                  <a:lnTo>
                    <a:pt x="13" y="17"/>
                  </a:lnTo>
                  <a:lnTo>
                    <a:pt x="13" y="6"/>
                  </a:lnTo>
                  <a:lnTo>
                    <a:pt x="0" y="6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978" name="Line 603"/>
            <p:cNvSpPr>
              <a:spLocks noChangeShapeType="1"/>
            </p:cNvSpPr>
            <p:nvPr/>
          </p:nvSpPr>
          <p:spPr bwMode="auto">
            <a:xfrm>
              <a:off x="3000" y="3381"/>
              <a:ext cx="5" cy="3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979" name="Line 604"/>
            <p:cNvSpPr>
              <a:spLocks noChangeShapeType="1"/>
            </p:cNvSpPr>
            <p:nvPr/>
          </p:nvSpPr>
          <p:spPr bwMode="auto">
            <a:xfrm>
              <a:off x="3167" y="3462"/>
              <a:ext cx="3" cy="1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980" name="Line 605"/>
            <p:cNvSpPr>
              <a:spLocks noChangeShapeType="1"/>
            </p:cNvSpPr>
            <p:nvPr/>
          </p:nvSpPr>
          <p:spPr bwMode="auto">
            <a:xfrm flipH="1">
              <a:off x="3027" y="3376"/>
              <a:ext cx="9" cy="0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981" name="Freeform 606"/>
            <p:cNvSpPr>
              <a:spLocks/>
            </p:cNvSpPr>
            <p:nvPr/>
          </p:nvSpPr>
          <p:spPr bwMode="auto">
            <a:xfrm>
              <a:off x="3160" y="3518"/>
              <a:ext cx="135" cy="26"/>
            </a:xfrm>
            <a:custGeom>
              <a:avLst/>
              <a:gdLst>
                <a:gd name="T0" fmla="*/ 134 w 135"/>
                <a:gd name="T1" fmla="*/ 2 h 26"/>
                <a:gd name="T2" fmla="*/ 134 w 135"/>
                <a:gd name="T3" fmla="*/ 8 h 26"/>
                <a:gd name="T4" fmla="*/ 132 w 135"/>
                <a:gd name="T5" fmla="*/ 8 h 26"/>
                <a:gd name="T6" fmla="*/ 132 w 135"/>
                <a:gd name="T7" fmla="*/ 10 h 26"/>
                <a:gd name="T8" fmla="*/ 130 w 135"/>
                <a:gd name="T9" fmla="*/ 12 h 26"/>
                <a:gd name="T10" fmla="*/ 126 w 135"/>
                <a:gd name="T11" fmla="*/ 12 h 26"/>
                <a:gd name="T12" fmla="*/ 126 w 135"/>
                <a:gd name="T13" fmla="*/ 14 h 26"/>
                <a:gd name="T14" fmla="*/ 125 w 135"/>
                <a:gd name="T15" fmla="*/ 14 h 26"/>
                <a:gd name="T16" fmla="*/ 125 w 135"/>
                <a:gd name="T17" fmla="*/ 16 h 26"/>
                <a:gd name="T18" fmla="*/ 119 w 135"/>
                <a:gd name="T19" fmla="*/ 16 h 26"/>
                <a:gd name="T20" fmla="*/ 119 w 135"/>
                <a:gd name="T21" fmla="*/ 17 h 26"/>
                <a:gd name="T22" fmla="*/ 117 w 135"/>
                <a:gd name="T23" fmla="*/ 17 h 26"/>
                <a:gd name="T24" fmla="*/ 115 w 135"/>
                <a:gd name="T25" fmla="*/ 19 h 26"/>
                <a:gd name="T26" fmla="*/ 113 w 135"/>
                <a:gd name="T27" fmla="*/ 19 h 26"/>
                <a:gd name="T28" fmla="*/ 113 w 135"/>
                <a:gd name="T29" fmla="*/ 21 h 26"/>
                <a:gd name="T30" fmla="*/ 105 w 135"/>
                <a:gd name="T31" fmla="*/ 21 h 26"/>
                <a:gd name="T32" fmla="*/ 105 w 135"/>
                <a:gd name="T33" fmla="*/ 23 h 26"/>
                <a:gd name="T34" fmla="*/ 84 w 135"/>
                <a:gd name="T35" fmla="*/ 23 h 26"/>
                <a:gd name="T36" fmla="*/ 84 w 135"/>
                <a:gd name="T37" fmla="*/ 25 h 26"/>
                <a:gd name="T38" fmla="*/ 52 w 135"/>
                <a:gd name="T39" fmla="*/ 25 h 26"/>
                <a:gd name="T40" fmla="*/ 50 w 135"/>
                <a:gd name="T41" fmla="*/ 23 h 26"/>
                <a:gd name="T42" fmla="*/ 25 w 135"/>
                <a:gd name="T43" fmla="*/ 23 h 26"/>
                <a:gd name="T44" fmla="*/ 25 w 135"/>
                <a:gd name="T45" fmla="*/ 21 h 26"/>
                <a:gd name="T46" fmla="*/ 19 w 135"/>
                <a:gd name="T47" fmla="*/ 21 h 26"/>
                <a:gd name="T48" fmla="*/ 19 w 135"/>
                <a:gd name="T49" fmla="*/ 19 h 26"/>
                <a:gd name="T50" fmla="*/ 15 w 135"/>
                <a:gd name="T51" fmla="*/ 19 h 26"/>
                <a:gd name="T52" fmla="*/ 15 w 135"/>
                <a:gd name="T53" fmla="*/ 17 h 26"/>
                <a:gd name="T54" fmla="*/ 11 w 135"/>
                <a:gd name="T55" fmla="*/ 17 h 26"/>
                <a:gd name="T56" fmla="*/ 11 w 135"/>
                <a:gd name="T57" fmla="*/ 16 h 26"/>
                <a:gd name="T58" fmla="*/ 10 w 135"/>
                <a:gd name="T59" fmla="*/ 16 h 26"/>
                <a:gd name="T60" fmla="*/ 4 w 135"/>
                <a:gd name="T61" fmla="*/ 10 h 26"/>
                <a:gd name="T62" fmla="*/ 4 w 135"/>
                <a:gd name="T63" fmla="*/ 8 h 26"/>
                <a:gd name="T64" fmla="*/ 2 w 135"/>
                <a:gd name="T65" fmla="*/ 8 h 26"/>
                <a:gd name="T66" fmla="*/ 2 w 135"/>
                <a:gd name="T67" fmla="*/ 2 h 26"/>
                <a:gd name="T68" fmla="*/ 0 w 135"/>
                <a:gd name="T69" fmla="*/ 2 h 26"/>
                <a:gd name="T70" fmla="*/ 0 w 135"/>
                <a:gd name="T71" fmla="*/ 0 h 2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35"/>
                <a:gd name="T109" fmla="*/ 0 h 26"/>
                <a:gd name="T110" fmla="*/ 135 w 135"/>
                <a:gd name="T111" fmla="*/ 26 h 2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35" h="26">
                  <a:moveTo>
                    <a:pt x="134" y="2"/>
                  </a:moveTo>
                  <a:lnTo>
                    <a:pt x="134" y="8"/>
                  </a:lnTo>
                  <a:lnTo>
                    <a:pt x="132" y="8"/>
                  </a:lnTo>
                  <a:lnTo>
                    <a:pt x="132" y="10"/>
                  </a:lnTo>
                  <a:lnTo>
                    <a:pt x="130" y="12"/>
                  </a:lnTo>
                  <a:lnTo>
                    <a:pt x="126" y="12"/>
                  </a:lnTo>
                  <a:lnTo>
                    <a:pt x="126" y="14"/>
                  </a:lnTo>
                  <a:lnTo>
                    <a:pt x="125" y="14"/>
                  </a:lnTo>
                  <a:lnTo>
                    <a:pt x="125" y="16"/>
                  </a:lnTo>
                  <a:lnTo>
                    <a:pt x="119" y="16"/>
                  </a:lnTo>
                  <a:lnTo>
                    <a:pt x="119" y="17"/>
                  </a:lnTo>
                  <a:lnTo>
                    <a:pt x="117" y="17"/>
                  </a:lnTo>
                  <a:lnTo>
                    <a:pt x="115" y="19"/>
                  </a:lnTo>
                  <a:lnTo>
                    <a:pt x="113" y="19"/>
                  </a:lnTo>
                  <a:lnTo>
                    <a:pt x="113" y="21"/>
                  </a:lnTo>
                  <a:lnTo>
                    <a:pt x="105" y="21"/>
                  </a:lnTo>
                  <a:lnTo>
                    <a:pt x="105" y="23"/>
                  </a:lnTo>
                  <a:lnTo>
                    <a:pt x="84" y="23"/>
                  </a:lnTo>
                  <a:lnTo>
                    <a:pt x="84" y="25"/>
                  </a:lnTo>
                  <a:lnTo>
                    <a:pt x="52" y="25"/>
                  </a:lnTo>
                  <a:lnTo>
                    <a:pt x="50" y="23"/>
                  </a:lnTo>
                  <a:lnTo>
                    <a:pt x="25" y="23"/>
                  </a:lnTo>
                  <a:lnTo>
                    <a:pt x="25" y="21"/>
                  </a:lnTo>
                  <a:lnTo>
                    <a:pt x="19" y="21"/>
                  </a:lnTo>
                  <a:lnTo>
                    <a:pt x="19" y="19"/>
                  </a:lnTo>
                  <a:lnTo>
                    <a:pt x="15" y="19"/>
                  </a:lnTo>
                  <a:lnTo>
                    <a:pt x="15" y="17"/>
                  </a:lnTo>
                  <a:lnTo>
                    <a:pt x="11" y="17"/>
                  </a:lnTo>
                  <a:lnTo>
                    <a:pt x="11" y="16"/>
                  </a:lnTo>
                  <a:lnTo>
                    <a:pt x="10" y="16"/>
                  </a:lnTo>
                  <a:lnTo>
                    <a:pt x="4" y="10"/>
                  </a:lnTo>
                  <a:lnTo>
                    <a:pt x="4" y="8"/>
                  </a:lnTo>
                  <a:lnTo>
                    <a:pt x="2" y="8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982" name="Freeform 607"/>
            <p:cNvSpPr>
              <a:spLocks/>
            </p:cNvSpPr>
            <p:nvPr/>
          </p:nvSpPr>
          <p:spPr bwMode="auto">
            <a:xfrm>
              <a:off x="3196" y="3265"/>
              <a:ext cx="44" cy="47"/>
            </a:xfrm>
            <a:custGeom>
              <a:avLst/>
              <a:gdLst>
                <a:gd name="T0" fmla="*/ 0 w 44"/>
                <a:gd name="T1" fmla="*/ 41 h 47"/>
                <a:gd name="T2" fmla="*/ 0 w 44"/>
                <a:gd name="T3" fmla="*/ 44 h 47"/>
                <a:gd name="T4" fmla="*/ 2 w 44"/>
                <a:gd name="T5" fmla="*/ 44 h 47"/>
                <a:gd name="T6" fmla="*/ 0 w 44"/>
                <a:gd name="T7" fmla="*/ 44 h 47"/>
                <a:gd name="T8" fmla="*/ 2 w 44"/>
                <a:gd name="T9" fmla="*/ 44 h 47"/>
                <a:gd name="T10" fmla="*/ 0 w 44"/>
                <a:gd name="T11" fmla="*/ 46 h 47"/>
                <a:gd name="T12" fmla="*/ 2 w 44"/>
                <a:gd name="T13" fmla="*/ 44 h 47"/>
                <a:gd name="T14" fmla="*/ 4 w 44"/>
                <a:gd name="T15" fmla="*/ 46 h 47"/>
                <a:gd name="T16" fmla="*/ 4 w 44"/>
                <a:gd name="T17" fmla="*/ 44 h 47"/>
                <a:gd name="T18" fmla="*/ 6 w 44"/>
                <a:gd name="T19" fmla="*/ 44 h 47"/>
                <a:gd name="T20" fmla="*/ 35 w 44"/>
                <a:gd name="T21" fmla="*/ 25 h 47"/>
                <a:gd name="T22" fmla="*/ 39 w 44"/>
                <a:gd name="T23" fmla="*/ 23 h 47"/>
                <a:gd name="T24" fmla="*/ 41 w 44"/>
                <a:gd name="T25" fmla="*/ 21 h 47"/>
                <a:gd name="T26" fmla="*/ 39 w 44"/>
                <a:gd name="T27" fmla="*/ 20 h 47"/>
                <a:gd name="T28" fmla="*/ 41 w 44"/>
                <a:gd name="T29" fmla="*/ 20 h 47"/>
                <a:gd name="T30" fmla="*/ 41 w 44"/>
                <a:gd name="T31" fmla="*/ 2 h 47"/>
                <a:gd name="T32" fmla="*/ 43 w 44"/>
                <a:gd name="T33" fmla="*/ 2 h 47"/>
                <a:gd name="T34" fmla="*/ 41 w 44"/>
                <a:gd name="T35" fmla="*/ 2 h 47"/>
                <a:gd name="T36" fmla="*/ 39 w 44"/>
                <a:gd name="T37" fmla="*/ 0 h 47"/>
                <a:gd name="T38" fmla="*/ 37 w 44"/>
                <a:gd name="T39" fmla="*/ 0 h 47"/>
                <a:gd name="T40" fmla="*/ 4 w 44"/>
                <a:gd name="T41" fmla="*/ 20 h 47"/>
                <a:gd name="T42" fmla="*/ 2 w 44"/>
                <a:gd name="T43" fmla="*/ 20 h 47"/>
                <a:gd name="T44" fmla="*/ 2 w 44"/>
                <a:gd name="T45" fmla="*/ 23 h 47"/>
                <a:gd name="T46" fmla="*/ 2 w 44"/>
                <a:gd name="T47" fmla="*/ 20 h 47"/>
                <a:gd name="T48" fmla="*/ 2 w 44"/>
                <a:gd name="T49" fmla="*/ 27 h 47"/>
                <a:gd name="T50" fmla="*/ 2 w 44"/>
                <a:gd name="T51" fmla="*/ 25 h 47"/>
                <a:gd name="T52" fmla="*/ 0 w 44"/>
                <a:gd name="T53" fmla="*/ 27 h 47"/>
                <a:gd name="T54" fmla="*/ 0 w 44"/>
                <a:gd name="T55" fmla="*/ 44 h 47"/>
                <a:gd name="T56" fmla="*/ 0 w 44"/>
                <a:gd name="T57" fmla="*/ 41 h 4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4"/>
                <a:gd name="T88" fmla="*/ 0 h 47"/>
                <a:gd name="T89" fmla="*/ 44 w 44"/>
                <a:gd name="T90" fmla="*/ 47 h 4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4" h="47">
                  <a:moveTo>
                    <a:pt x="0" y="41"/>
                  </a:moveTo>
                  <a:lnTo>
                    <a:pt x="0" y="44"/>
                  </a:lnTo>
                  <a:lnTo>
                    <a:pt x="2" y="44"/>
                  </a:lnTo>
                  <a:lnTo>
                    <a:pt x="0" y="44"/>
                  </a:lnTo>
                  <a:lnTo>
                    <a:pt x="2" y="44"/>
                  </a:lnTo>
                  <a:lnTo>
                    <a:pt x="0" y="46"/>
                  </a:lnTo>
                  <a:lnTo>
                    <a:pt x="2" y="44"/>
                  </a:lnTo>
                  <a:lnTo>
                    <a:pt x="4" y="46"/>
                  </a:lnTo>
                  <a:lnTo>
                    <a:pt x="4" y="44"/>
                  </a:lnTo>
                  <a:lnTo>
                    <a:pt x="6" y="44"/>
                  </a:lnTo>
                  <a:lnTo>
                    <a:pt x="35" y="25"/>
                  </a:lnTo>
                  <a:lnTo>
                    <a:pt x="39" y="23"/>
                  </a:lnTo>
                  <a:lnTo>
                    <a:pt x="41" y="21"/>
                  </a:lnTo>
                  <a:lnTo>
                    <a:pt x="39" y="20"/>
                  </a:lnTo>
                  <a:lnTo>
                    <a:pt x="41" y="20"/>
                  </a:lnTo>
                  <a:lnTo>
                    <a:pt x="41" y="2"/>
                  </a:lnTo>
                  <a:lnTo>
                    <a:pt x="43" y="2"/>
                  </a:lnTo>
                  <a:lnTo>
                    <a:pt x="41" y="2"/>
                  </a:lnTo>
                  <a:lnTo>
                    <a:pt x="39" y="0"/>
                  </a:lnTo>
                  <a:lnTo>
                    <a:pt x="37" y="0"/>
                  </a:lnTo>
                  <a:lnTo>
                    <a:pt x="4" y="20"/>
                  </a:lnTo>
                  <a:lnTo>
                    <a:pt x="2" y="20"/>
                  </a:lnTo>
                  <a:lnTo>
                    <a:pt x="2" y="23"/>
                  </a:lnTo>
                  <a:lnTo>
                    <a:pt x="2" y="20"/>
                  </a:lnTo>
                  <a:lnTo>
                    <a:pt x="2" y="27"/>
                  </a:lnTo>
                  <a:lnTo>
                    <a:pt x="2" y="25"/>
                  </a:lnTo>
                  <a:lnTo>
                    <a:pt x="0" y="27"/>
                  </a:lnTo>
                  <a:lnTo>
                    <a:pt x="0" y="44"/>
                  </a:lnTo>
                  <a:lnTo>
                    <a:pt x="0" y="41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983" name="Freeform 608"/>
            <p:cNvSpPr>
              <a:spLocks/>
            </p:cNvSpPr>
            <p:nvPr/>
          </p:nvSpPr>
          <p:spPr bwMode="auto">
            <a:xfrm>
              <a:off x="3200" y="3283"/>
              <a:ext cx="13" cy="26"/>
            </a:xfrm>
            <a:custGeom>
              <a:avLst/>
              <a:gdLst>
                <a:gd name="T0" fmla="*/ 10 w 13"/>
                <a:gd name="T1" fmla="*/ 3 h 26"/>
                <a:gd name="T2" fmla="*/ 8 w 13"/>
                <a:gd name="T3" fmla="*/ 2 h 26"/>
                <a:gd name="T4" fmla="*/ 8 w 13"/>
                <a:gd name="T5" fmla="*/ 0 h 26"/>
                <a:gd name="T6" fmla="*/ 0 w 13"/>
                <a:gd name="T7" fmla="*/ 5 h 26"/>
                <a:gd name="T8" fmla="*/ 0 w 13"/>
                <a:gd name="T9" fmla="*/ 3 h 26"/>
                <a:gd name="T10" fmla="*/ 2 w 13"/>
                <a:gd name="T11" fmla="*/ 5 h 26"/>
                <a:gd name="T12" fmla="*/ 0 w 13"/>
                <a:gd name="T13" fmla="*/ 7 h 26"/>
                <a:gd name="T14" fmla="*/ 2 w 13"/>
                <a:gd name="T15" fmla="*/ 9 h 26"/>
                <a:gd name="T16" fmla="*/ 0 w 13"/>
                <a:gd name="T17" fmla="*/ 9 h 26"/>
                <a:gd name="T18" fmla="*/ 0 w 13"/>
                <a:gd name="T19" fmla="*/ 7 h 26"/>
                <a:gd name="T20" fmla="*/ 0 w 13"/>
                <a:gd name="T21" fmla="*/ 23 h 26"/>
                <a:gd name="T22" fmla="*/ 2 w 13"/>
                <a:gd name="T23" fmla="*/ 25 h 26"/>
                <a:gd name="T24" fmla="*/ 2 w 13"/>
                <a:gd name="T25" fmla="*/ 23 h 26"/>
                <a:gd name="T26" fmla="*/ 4 w 13"/>
                <a:gd name="T27" fmla="*/ 23 h 26"/>
                <a:gd name="T28" fmla="*/ 8 w 13"/>
                <a:gd name="T29" fmla="*/ 19 h 26"/>
                <a:gd name="T30" fmla="*/ 12 w 13"/>
                <a:gd name="T31" fmla="*/ 19 h 26"/>
                <a:gd name="T32" fmla="*/ 10 w 13"/>
                <a:gd name="T33" fmla="*/ 17 h 26"/>
                <a:gd name="T34" fmla="*/ 12 w 13"/>
                <a:gd name="T35" fmla="*/ 17 h 26"/>
                <a:gd name="T36" fmla="*/ 10 w 13"/>
                <a:gd name="T37" fmla="*/ 17 h 26"/>
                <a:gd name="T38" fmla="*/ 12 w 13"/>
                <a:gd name="T39" fmla="*/ 13 h 26"/>
                <a:gd name="T40" fmla="*/ 12 w 13"/>
                <a:gd name="T41" fmla="*/ 9 h 26"/>
                <a:gd name="T42" fmla="*/ 4 w 13"/>
                <a:gd name="T43" fmla="*/ 9 h 26"/>
                <a:gd name="T44" fmla="*/ 6 w 13"/>
                <a:gd name="T45" fmla="*/ 11 h 26"/>
                <a:gd name="T46" fmla="*/ 4 w 13"/>
                <a:gd name="T47" fmla="*/ 15 h 26"/>
                <a:gd name="T48" fmla="*/ 8 w 13"/>
                <a:gd name="T49" fmla="*/ 13 h 26"/>
                <a:gd name="T50" fmla="*/ 8 w 13"/>
                <a:gd name="T51" fmla="*/ 15 h 26"/>
                <a:gd name="T52" fmla="*/ 6 w 13"/>
                <a:gd name="T53" fmla="*/ 19 h 26"/>
                <a:gd name="T54" fmla="*/ 8 w 13"/>
                <a:gd name="T55" fmla="*/ 17 h 26"/>
                <a:gd name="T56" fmla="*/ 8 w 13"/>
                <a:gd name="T57" fmla="*/ 19 h 26"/>
                <a:gd name="T58" fmla="*/ 4 w 13"/>
                <a:gd name="T59" fmla="*/ 19 h 26"/>
                <a:gd name="T60" fmla="*/ 4 w 13"/>
                <a:gd name="T61" fmla="*/ 5 h 26"/>
                <a:gd name="T62" fmla="*/ 4 w 13"/>
                <a:gd name="T63" fmla="*/ 9 h 26"/>
                <a:gd name="T64" fmla="*/ 4 w 13"/>
                <a:gd name="T65" fmla="*/ 5 h 26"/>
                <a:gd name="T66" fmla="*/ 6 w 13"/>
                <a:gd name="T67" fmla="*/ 7 h 26"/>
                <a:gd name="T68" fmla="*/ 12 w 13"/>
                <a:gd name="T69" fmla="*/ 5 h 26"/>
                <a:gd name="T70" fmla="*/ 10 w 13"/>
                <a:gd name="T71" fmla="*/ 3 h 2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3"/>
                <a:gd name="T109" fmla="*/ 0 h 26"/>
                <a:gd name="T110" fmla="*/ 13 w 13"/>
                <a:gd name="T111" fmla="*/ 26 h 2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3" h="26">
                  <a:moveTo>
                    <a:pt x="10" y="3"/>
                  </a:moveTo>
                  <a:lnTo>
                    <a:pt x="8" y="2"/>
                  </a:lnTo>
                  <a:lnTo>
                    <a:pt x="8" y="0"/>
                  </a:lnTo>
                  <a:lnTo>
                    <a:pt x="0" y="5"/>
                  </a:lnTo>
                  <a:lnTo>
                    <a:pt x="0" y="3"/>
                  </a:lnTo>
                  <a:lnTo>
                    <a:pt x="2" y="5"/>
                  </a:lnTo>
                  <a:lnTo>
                    <a:pt x="0" y="7"/>
                  </a:lnTo>
                  <a:lnTo>
                    <a:pt x="2" y="9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23"/>
                  </a:lnTo>
                  <a:lnTo>
                    <a:pt x="2" y="25"/>
                  </a:lnTo>
                  <a:lnTo>
                    <a:pt x="2" y="23"/>
                  </a:lnTo>
                  <a:lnTo>
                    <a:pt x="4" y="23"/>
                  </a:lnTo>
                  <a:lnTo>
                    <a:pt x="8" y="19"/>
                  </a:lnTo>
                  <a:lnTo>
                    <a:pt x="12" y="19"/>
                  </a:lnTo>
                  <a:lnTo>
                    <a:pt x="10" y="17"/>
                  </a:lnTo>
                  <a:lnTo>
                    <a:pt x="12" y="17"/>
                  </a:lnTo>
                  <a:lnTo>
                    <a:pt x="10" y="17"/>
                  </a:lnTo>
                  <a:lnTo>
                    <a:pt x="12" y="13"/>
                  </a:lnTo>
                  <a:lnTo>
                    <a:pt x="12" y="9"/>
                  </a:lnTo>
                  <a:lnTo>
                    <a:pt x="4" y="9"/>
                  </a:lnTo>
                  <a:lnTo>
                    <a:pt x="6" y="11"/>
                  </a:lnTo>
                  <a:lnTo>
                    <a:pt x="4" y="15"/>
                  </a:lnTo>
                  <a:lnTo>
                    <a:pt x="8" y="13"/>
                  </a:lnTo>
                  <a:lnTo>
                    <a:pt x="8" y="15"/>
                  </a:lnTo>
                  <a:lnTo>
                    <a:pt x="6" y="19"/>
                  </a:lnTo>
                  <a:lnTo>
                    <a:pt x="8" y="17"/>
                  </a:lnTo>
                  <a:lnTo>
                    <a:pt x="8" y="19"/>
                  </a:lnTo>
                  <a:lnTo>
                    <a:pt x="4" y="19"/>
                  </a:lnTo>
                  <a:lnTo>
                    <a:pt x="4" y="5"/>
                  </a:lnTo>
                  <a:lnTo>
                    <a:pt x="4" y="9"/>
                  </a:lnTo>
                  <a:lnTo>
                    <a:pt x="4" y="5"/>
                  </a:lnTo>
                  <a:lnTo>
                    <a:pt x="6" y="7"/>
                  </a:lnTo>
                  <a:lnTo>
                    <a:pt x="12" y="5"/>
                  </a:lnTo>
                  <a:lnTo>
                    <a:pt x="10" y="3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984" name="Freeform 609"/>
            <p:cNvSpPr>
              <a:spLocks/>
            </p:cNvSpPr>
            <p:nvPr/>
          </p:nvSpPr>
          <p:spPr bwMode="auto">
            <a:xfrm>
              <a:off x="3212" y="3275"/>
              <a:ext cx="14" cy="26"/>
            </a:xfrm>
            <a:custGeom>
              <a:avLst/>
              <a:gdLst>
                <a:gd name="T0" fmla="*/ 7 w 14"/>
                <a:gd name="T1" fmla="*/ 21 h 26"/>
                <a:gd name="T2" fmla="*/ 4 w 14"/>
                <a:gd name="T3" fmla="*/ 23 h 26"/>
                <a:gd name="T4" fmla="*/ 4 w 14"/>
                <a:gd name="T5" fmla="*/ 25 h 26"/>
                <a:gd name="T6" fmla="*/ 5 w 14"/>
                <a:gd name="T7" fmla="*/ 10 h 26"/>
                <a:gd name="T8" fmla="*/ 4 w 14"/>
                <a:gd name="T9" fmla="*/ 8 h 26"/>
                <a:gd name="T10" fmla="*/ 5 w 14"/>
                <a:gd name="T11" fmla="*/ 10 h 26"/>
                <a:gd name="T12" fmla="*/ 0 w 14"/>
                <a:gd name="T13" fmla="*/ 10 h 26"/>
                <a:gd name="T14" fmla="*/ 2 w 14"/>
                <a:gd name="T15" fmla="*/ 8 h 26"/>
                <a:gd name="T16" fmla="*/ 0 w 14"/>
                <a:gd name="T17" fmla="*/ 10 h 26"/>
                <a:gd name="T18" fmla="*/ 2 w 14"/>
                <a:gd name="T19" fmla="*/ 8 h 26"/>
                <a:gd name="T20" fmla="*/ 11 w 14"/>
                <a:gd name="T21" fmla="*/ 0 h 26"/>
                <a:gd name="T22" fmla="*/ 13 w 14"/>
                <a:gd name="T23" fmla="*/ 2 h 26"/>
                <a:gd name="T24" fmla="*/ 11 w 14"/>
                <a:gd name="T25" fmla="*/ 2 h 26"/>
                <a:gd name="T26" fmla="*/ 13 w 14"/>
                <a:gd name="T27" fmla="*/ 2 h 26"/>
                <a:gd name="T28" fmla="*/ 7 w 14"/>
                <a:gd name="T29" fmla="*/ 6 h 26"/>
                <a:gd name="T30" fmla="*/ 9 w 14"/>
                <a:gd name="T31" fmla="*/ 8 h 26"/>
                <a:gd name="T32" fmla="*/ 9 w 14"/>
                <a:gd name="T33" fmla="*/ 23 h 26"/>
                <a:gd name="T34" fmla="*/ 7 w 14"/>
                <a:gd name="T35" fmla="*/ 21 h 26"/>
                <a:gd name="T36" fmla="*/ 7 w 14"/>
                <a:gd name="T37" fmla="*/ 23 h 26"/>
                <a:gd name="T38" fmla="*/ 7 w 14"/>
                <a:gd name="T39" fmla="*/ 21 h 2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"/>
                <a:gd name="T61" fmla="*/ 0 h 26"/>
                <a:gd name="T62" fmla="*/ 14 w 14"/>
                <a:gd name="T63" fmla="*/ 26 h 2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" h="26">
                  <a:moveTo>
                    <a:pt x="7" y="21"/>
                  </a:moveTo>
                  <a:lnTo>
                    <a:pt x="4" y="23"/>
                  </a:lnTo>
                  <a:lnTo>
                    <a:pt x="4" y="25"/>
                  </a:lnTo>
                  <a:lnTo>
                    <a:pt x="5" y="10"/>
                  </a:lnTo>
                  <a:lnTo>
                    <a:pt x="4" y="8"/>
                  </a:lnTo>
                  <a:lnTo>
                    <a:pt x="5" y="10"/>
                  </a:lnTo>
                  <a:lnTo>
                    <a:pt x="0" y="10"/>
                  </a:lnTo>
                  <a:lnTo>
                    <a:pt x="2" y="8"/>
                  </a:lnTo>
                  <a:lnTo>
                    <a:pt x="0" y="10"/>
                  </a:lnTo>
                  <a:lnTo>
                    <a:pt x="2" y="8"/>
                  </a:lnTo>
                  <a:lnTo>
                    <a:pt x="11" y="0"/>
                  </a:lnTo>
                  <a:lnTo>
                    <a:pt x="13" y="2"/>
                  </a:lnTo>
                  <a:lnTo>
                    <a:pt x="11" y="2"/>
                  </a:lnTo>
                  <a:lnTo>
                    <a:pt x="13" y="2"/>
                  </a:lnTo>
                  <a:lnTo>
                    <a:pt x="7" y="6"/>
                  </a:lnTo>
                  <a:lnTo>
                    <a:pt x="9" y="8"/>
                  </a:lnTo>
                  <a:lnTo>
                    <a:pt x="9" y="23"/>
                  </a:lnTo>
                  <a:lnTo>
                    <a:pt x="7" y="21"/>
                  </a:lnTo>
                  <a:lnTo>
                    <a:pt x="7" y="23"/>
                  </a:lnTo>
                  <a:lnTo>
                    <a:pt x="7" y="21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985" name="Freeform 610"/>
            <p:cNvSpPr>
              <a:spLocks/>
            </p:cNvSpPr>
            <p:nvPr/>
          </p:nvSpPr>
          <p:spPr bwMode="auto">
            <a:xfrm>
              <a:off x="3225" y="3267"/>
              <a:ext cx="13" cy="26"/>
            </a:xfrm>
            <a:custGeom>
              <a:avLst/>
              <a:gdLst>
                <a:gd name="T0" fmla="*/ 8 w 13"/>
                <a:gd name="T1" fmla="*/ 21 h 26"/>
                <a:gd name="T2" fmla="*/ 10 w 13"/>
                <a:gd name="T3" fmla="*/ 21 h 26"/>
                <a:gd name="T4" fmla="*/ 8 w 13"/>
                <a:gd name="T5" fmla="*/ 19 h 26"/>
                <a:gd name="T6" fmla="*/ 10 w 13"/>
                <a:gd name="T7" fmla="*/ 18 h 26"/>
                <a:gd name="T8" fmla="*/ 2 w 13"/>
                <a:gd name="T9" fmla="*/ 21 h 26"/>
                <a:gd name="T10" fmla="*/ 0 w 13"/>
                <a:gd name="T11" fmla="*/ 21 h 26"/>
                <a:gd name="T12" fmla="*/ 2 w 13"/>
                <a:gd name="T13" fmla="*/ 21 h 26"/>
                <a:gd name="T14" fmla="*/ 2 w 13"/>
                <a:gd name="T15" fmla="*/ 18 h 26"/>
                <a:gd name="T16" fmla="*/ 10 w 13"/>
                <a:gd name="T17" fmla="*/ 12 h 26"/>
                <a:gd name="T18" fmla="*/ 12 w 13"/>
                <a:gd name="T19" fmla="*/ 10 h 26"/>
                <a:gd name="T20" fmla="*/ 10 w 13"/>
                <a:gd name="T21" fmla="*/ 10 h 26"/>
                <a:gd name="T22" fmla="*/ 2 w 13"/>
                <a:gd name="T23" fmla="*/ 14 h 26"/>
                <a:gd name="T24" fmla="*/ 2 w 13"/>
                <a:gd name="T25" fmla="*/ 6 h 26"/>
                <a:gd name="T26" fmla="*/ 10 w 13"/>
                <a:gd name="T27" fmla="*/ 4 h 26"/>
                <a:gd name="T28" fmla="*/ 10 w 13"/>
                <a:gd name="T29" fmla="*/ 0 h 26"/>
                <a:gd name="T30" fmla="*/ 8 w 13"/>
                <a:gd name="T31" fmla="*/ 2 h 26"/>
                <a:gd name="T32" fmla="*/ 10 w 13"/>
                <a:gd name="T33" fmla="*/ 0 h 26"/>
                <a:gd name="T34" fmla="*/ 0 w 13"/>
                <a:gd name="T35" fmla="*/ 10 h 26"/>
                <a:gd name="T36" fmla="*/ 0 w 13"/>
                <a:gd name="T37" fmla="*/ 23 h 26"/>
                <a:gd name="T38" fmla="*/ 2 w 13"/>
                <a:gd name="T39" fmla="*/ 23 h 26"/>
                <a:gd name="T40" fmla="*/ 0 w 13"/>
                <a:gd name="T41" fmla="*/ 25 h 26"/>
                <a:gd name="T42" fmla="*/ 2 w 13"/>
                <a:gd name="T43" fmla="*/ 25 h 26"/>
                <a:gd name="T44" fmla="*/ 8 w 13"/>
                <a:gd name="T45" fmla="*/ 21 h 26"/>
                <a:gd name="T46" fmla="*/ 2 w 13"/>
                <a:gd name="T47" fmla="*/ 25 h 26"/>
                <a:gd name="T48" fmla="*/ 8 w 13"/>
                <a:gd name="T49" fmla="*/ 21 h 2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3"/>
                <a:gd name="T76" fmla="*/ 0 h 26"/>
                <a:gd name="T77" fmla="*/ 13 w 13"/>
                <a:gd name="T78" fmla="*/ 26 h 2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3" h="26">
                  <a:moveTo>
                    <a:pt x="8" y="21"/>
                  </a:moveTo>
                  <a:lnTo>
                    <a:pt x="10" y="21"/>
                  </a:lnTo>
                  <a:lnTo>
                    <a:pt x="8" y="19"/>
                  </a:lnTo>
                  <a:lnTo>
                    <a:pt x="10" y="18"/>
                  </a:lnTo>
                  <a:lnTo>
                    <a:pt x="2" y="21"/>
                  </a:lnTo>
                  <a:lnTo>
                    <a:pt x="0" y="21"/>
                  </a:lnTo>
                  <a:lnTo>
                    <a:pt x="2" y="21"/>
                  </a:lnTo>
                  <a:lnTo>
                    <a:pt x="2" y="18"/>
                  </a:lnTo>
                  <a:lnTo>
                    <a:pt x="10" y="12"/>
                  </a:lnTo>
                  <a:lnTo>
                    <a:pt x="12" y="10"/>
                  </a:lnTo>
                  <a:lnTo>
                    <a:pt x="10" y="10"/>
                  </a:lnTo>
                  <a:lnTo>
                    <a:pt x="2" y="14"/>
                  </a:lnTo>
                  <a:lnTo>
                    <a:pt x="2" y="6"/>
                  </a:lnTo>
                  <a:lnTo>
                    <a:pt x="10" y="4"/>
                  </a:lnTo>
                  <a:lnTo>
                    <a:pt x="10" y="0"/>
                  </a:lnTo>
                  <a:lnTo>
                    <a:pt x="8" y="2"/>
                  </a:lnTo>
                  <a:lnTo>
                    <a:pt x="10" y="0"/>
                  </a:lnTo>
                  <a:lnTo>
                    <a:pt x="0" y="10"/>
                  </a:lnTo>
                  <a:lnTo>
                    <a:pt x="0" y="23"/>
                  </a:lnTo>
                  <a:lnTo>
                    <a:pt x="2" y="23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8" y="21"/>
                  </a:lnTo>
                  <a:lnTo>
                    <a:pt x="2" y="25"/>
                  </a:lnTo>
                  <a:lnTo>
                    <a:pt x="8" y="21"/>
                  </a:lnTo>
                </a:path>
              </a:pathLst>
            </a:custGeom>
            <a:solidFill>
              <a:srgbClr val="FFFFFF"/>
            </a:solidFill>
            <a:ln w="12700" cap="rnd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986" name="Line 611"/>
            <p:cNvSpPr>
              <a:spLocks noChangeShapeType="1"/>
            </p:cNvSpPr>
            <p:nvPr/>
          </p:nvSpPr>
          <p:spPr bwMode="auto">
            <a:xfrm flipH="1">
              <a:off x="3123" y="3472"/>
              <a:ext cx="9" cy="0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22703" name="Text Box 612"/>
          <p:cNvSpPr txBox="1">
            <a:spLocks noChangeArrowheads="1"/>
          </p:cNvSpPr>
          <p:nvPr/>
        </p:nvSpPr>
        <p:spPr bwMode="auto">
          <a:xfrm>
            <a:off x="8216900" y="3284538"/>
            <a:ext cx="417080" cy="230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r>
              <a:rPr lang="en-US" sz="900" b="1" dirty="0"/>
              <a:t>CESC</a:t>
            </a:r>
            <a:endParaRPr lang="en-GB" sz="900" b="1" dirty="0"/>
          </a:p>
        </p:txBody>
      </p:sp>
      <p:sp>
        <p:nvSpPr>
          <p:cNvPr id="22704" name="Line 613"/>
          <p:cNvSpPr>
            <a:spLocks noChangeShapeType="1"/>
          </p:cNvSpPr>
          <p:nvPr/>
        </p:nvSpPr>
        <p:spPr bwMode="auto">
          <a:xfrm>
            <a:off x="5383213" y="1644651"/>
            <a:ext cx="2765425" cy="1376363"/>
          </a:xfrm>
          <a:prstGeom prst="line">
            <a:avLst/>
          </a:prstGeom>
          <a:noFill/>
          <a:ln w="9525">
            <a:solidFill>
              <a:srgbClr val="FF6600"/>
            </a:solidFill>
            <a:round/>
            <a:headEnd/>
            <a:tailEnd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grpSp>
        <p:nvGrpSpPr>
          <p:cNvPr id="14" name="Group 620"/>
          <p:cNvGrpSpPr>
            <a:grpSpLocks/>
          </p:cNvGrpSpPr>
          <p:nvPr/>
        </p:nvGrpSpPr>
        <p:grpSpPr bwMode="auto">
          <a:xfrm>
            <a:off x="5778500" y="2146300"/>
            <a:ext cx="446088" cy="387350"/>
            <a:chOff x="2972" y="3246"/>
            <a:chExt cx="323" cy="298"/>
          </a:xfrm>
        </p:grpSpPr>
        <p:sp>
          <p:nvSpPr>
            <p:cNvPr id="22925" name="Line 621"/>
            <p:cNvSpPr>
              <a:spLocks noChangeShapeType="1"/>
            </p:cNvSpPr>
            <p:nvPr/>
          </p:nvSpPr>
          <p:spPr bwMode="auto">
            <a:xfrm>
              <a:off x="3031" y="3389"/>
              <a:ext cx="131" cy="68"/>
            </a:xfrm>
            <a:prstGeom prst="line">
              <a:avLst/>
            </a:prstGeom>
            <a:noFill/>
            <a:ln w="12700">
              <a:solidFill>
                <a:srgbClr val="808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926" name="Oval 622"/>
            <p:cNvSpPr>
              <a:spLocks noChangeArrowheads="1"/>
            </p:cNvSpPr>
            <p:nvPr/>
          </p:nvSpPr>
          <p:spPr bwMode="auto">
            <a:xfrm>
              <a:off x="3166" y="3501"/>
              <a:ext cx="118" cy="28"/>
            </a:xfrm>
            <a:prstGeom prst="ellipse">
              <a:avLst/>
            </a:prstGeom>
            <a:solidFill>
              <a:srgbClr val="FF00FF"/>
            </a:solidFill>
            <a:ln w="12700">
              <a:solidFill>
                <a:srgbClr val="8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1" dirty="0"/>
            </a:p>
          </p:txBody>
        </p:sp>
        <p:sp>
          <p:nvSpPr>
            <p:cNvPr id="22927" name="Freeform 623"/>
            <p:cNvSpPr>
              <a:spLocks/>
            </p:cNvSpPr>
            <p:nvPr/>
          </p:nvSpPr>
          <p:spPr bwMode="auto">
            <a:xfrm>
              <a:off x="3148" y="3246"/>
              <a:ext cx="109" cy="216"/>
            </a:xfrm>
            <a:custGeom>
              <a:avLst/>
              <a:gdLst>
                <a:gd name="T0" fmla="*/ 71 w 109"/>
                <a:gd name="T1" fmla="*/ 2 h 216"/>
                <a:gd name="T2" fmla="*/ 56 w 109"/>
                <a:gd name="T3" fmla="*/ 8 h 216"/>
                <a:gd name="T4" fmla="*/ 50 w 109"/>
                <a:gd name="T5" fmla="*/ 14 h 216"/>
                <a:gd name="T6" fmla="*/ 43 w 109"/>
                <a:gd name="T7" fmla="*/ 19 h 216"/>
                <a:gd name="T8" fmla="*/ 37 w 109"/>
                <a:gd name="T9" fmla="*/ 31 h 216"/>
                <a:gd name="T10" fmla="*/ 29 w 109"/>
                <a:gd name="T11" fmla="*/ 42 h 216"/>
                <a:gd name="T12" fmla="*/ 25 w 109"/>
                <a:gd name="T13" fmla="*/ 50 h 216"/>
                <a:gd name="T14" fmla="*/ 22 w 109"/>
                <a:gd name="T15" fmla="*/ 58 h 216"/>
                <a:gd name="T16" fmla="*/ 18 w 109"/>
                <a:gd name="T17" fmla="*/ 67 h 216"/>
                <a:gd name="T18" fmla="*/ 14 w 109"/>
                <a:gd name="T19" fmla="*/ 75 h 216"/>
                <a:gd name="T20" fmla="*/ 12 w 109"/>
                <a:gd name="T21" fmla="*/ 86 h 216"/>
                <a:gd name="T22" fmla="*/ 8 w 109"/>
                <a:gd name="T23" fmla="*/ 100 h 216"/>
                <a:gd name="T24" fmla="*/ 4 w 109"/>
                <a:gd name="T25" fmla="*/ 107 h 216"/>
                <a:gd name="T26" fmla="*/ 2 w 109"/>
                <a:gd name="T27" fmla="*/ 132 h 216"/>
                <a:gd name="T28" fmla="*/ 2 w 109"/>
                <a:gd name="T29" fmla="*/ 175 h 216"/>
                <a:gd name="T30" fmla="*/ 4 w 109"/>
                <a:gd name="T31" fmla="*/ 192 h 216"/>
                <a:gd name="T32" fmla="*/ 8 w 109"/>
                <a:gd name="T33" fmla="*/ 196 h 216"/>
                <a:gd name="T34" fmla="*/ 10 w 109"/>
                <a:gd name="T35" fmla="*/ 203 h 216"/>
                <a:gd name="T36" fmla="*/ 14 w 109"/>
                <a:gd name="T37" fmla="*/ 207 h 216"/>
                <a:gd name="T38" fmla="*/ 22 w 109"/>
                <a:gd name="T39" fmla="*/ 211 h 216"/>
                <a:gd name="T40" fmla="*/ 25 w 109"/>
                <a:gd name="T41" fmla="*/ 215 h 216"/>
                <a:gd name="T42" fmla="*/ 39 w 109"/>
                <a:gd name="T43" fmla="*/ 213 h 216"/>
                <a:gd name="T44" fmla="*/ 46 w 109"/>
                <a:gd name="T45" fmla="*/ 209 h 216"/>
                <a:gd name="T46" fmla="*/ 52 w 109"/>
                <a:gd name="T47" fmla="*/ 203 h 216"/>
                <a:gd name="T48" fmla="*/ 64 w 109"/>
                <a:gd name="T49" fmla="*/ 196 h 216"/>
                <a:gd name="T50" fmla="*/ 71 w 109"/>
                <a:gd name="T51" fmla="*/ 182 h 216"/>
                <a:gd name="T52" fmla="*/ 79 w 109"/>
                <a:gd name="T53" fmla="*/ 173 h 216"/>
                <a:gd name="T54" fmla="*/ 81 w 109"/>
                <a:gd name="T55" fmla="*/ 163 h 216"/>
                <a:gd name="T56" fmla="*/ 89 w 109"/>
                <a:gd name="T57" fmla="*/ 153 h 216"/>
                <a:gd name="T58" fmla="*/ 92 w 109"/>
                <a:gd name="T59" fmla="*/ 144 h 216"/>
                <a:gd name="T60" fmla="*/ 94 w 109"/>
                <a:gd name="T61" fmla="*/ 129 h 216"/>
                <a:gd name="T62" fmla="*/ 98 w 109"/>
                <a:gd name="T63" fmla="*/ 123 h 216"/>
                <a:gd name="T64" fmla="*/ 100 w 109"/>
                <a:gd name="T65" fmla="*/ 107 h 216"/>
                <a:gd name="T66" fmla="*/ 104 w 109"/>
                <a:gd name="T67" fmla="*/ 100 h 216"/>
                <a:gd name="T68" fmla="*/ 106 w 109"/>
                <a:gd name="T69" fmla="*/ 83 h 216"/>
                <a:gd name="T70" fmla="*/ 106 w 109"/>
                <a:gd name="T71" fmla="*/ 40 h 216"/>
                <a:gd name="T72" fmla="*/ 104 w 109"/>
                <a:gd name="T73" fmla="*/ 27 h 216"/>
                <a:gd name="T74" fmla="*/ 100 w 109"/>
                <a:gd name="T75" fmla="*/ 21 h 216"/>
                <a:gd name="T76" fmla="*/ 96 w 109"/>
                <a:gd name="T77" fmla="*/ 14 h 216"/>
                <a:gd name="T78" fmla="*/ 94 w 109"/>
                <a:gd name="T79" fmla="*/ 8 h 216"/>
                <a:gd name="T80" fmla="*/ 91 w 109"/>
                <a:gd name="T81" fmla="*/ 6 h 216"/>
                <a:gd name="T82" fmla="*/ 89 w 109"/>
                <a:gd name="T83" fmla="*/ 2 h 21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09"/>
                <a:gd name="T127" fmla="*/ 0 h 216"/>
                <a:gd name="T128" fmla="*/ 109 w 109"/>
                <a:gd name="T129" fmla="*/ 216 h 21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09" h="216">
                  <a:moveTo>
                    <a:pt x="81" y="0"/>
                  </a:moveTo>
                  <a:lnTo>
                    <a:pt x="71" y="0"/>
                  </a:lnTo>
                  <a:lnTo>
                    <a:pt x="71" y="2"/>
                  </a:lnTo>
                  <a:lnTo>
                    <a:pt x="64" y="2"/>
                  </a:lnTo>
                  <a:lnTo>
                    <a:pt x="58" y="8"/>
                  </a:lnTo>
                  <a:lnTo>
                    <a:pt x="56" y="8"/>
                  </a:lnTo>
                  <a:lnTo>
                    <a:pt x="54" y="10"/>
                  </a:lnTo>
                  <a:lnTo>
                    <a:pt x="52" y="10"/>
                  </a:lnTo>
                  <a:lnTo>
                    <a:pt x="50" y="14"/>
                  </a:lnTo>
                  <a:lnTo>
                    <a:pt x="48" y="17"/>
                  </a:lnTo>
                  <a:lnTo>
                    <a:pt x="46" y="17"/>
                  </a:lnTo>
                  <a:lnTo>
                    <a:pt x="43" y="19"/>
                  </a:lnTo>
                  <a:lnTo>
                    <a:pt x="43" y="21"/>
                  </a:lnTo>
                  <a:lnTo>
                    <a:pt x="37" y="29"/>
                  </a:lnTo>
                  <a:lnTo>
                    <a:pt x="37" y="31"/>
                  </a:lnTo>
                  <a:lnTo>
                    <a:pt x="31" y="37"/>
                  </a:lnTo>
                  <a:lnTo>
                    <a:pt x="31" y="40"/>
                  </a:lnTo>
                  <a:lnTo>
                    <a:pt x="29" y="42"/>
                  </a:lnTo>
                  <a:lnTo>
                    <a:pt x="27" y="42"/>
                  </a:lnTo>
                  <a:lnTo>
                    <a:pt x="27" y="46"/>
                  </a:lnTo>
                  <a:lnTo>
                    <a:pt x="25" y="50"/>
                  </a:lnTo>
                  <a:lnTo>
                    <a:pt x="25" y="52"/>
                  </a:lnTo>
                  <a:lnTo>
                    <a:pt x="23" y="56"/>
                  </a:lnTo>
                  <a:lnTo>
                    <a:pt x="22" y="58"/>
                  </a:lnTo>
                  <a:lnTo>
                    <a:pt x="22" y="62"/>
                  </a:lnTo>
                  <a:lnTo>
                    <a:pt x="20" y="63"/>
                  </a:lnTo>
                  <a:lnTo>
                    <a:pt x="18" y="67"/>
                  </a:lnTo>
                  <a:lnTo>
                    <a:pt x="16" y="69"/>
                  </a:lnTo>
                  <a:lnTo>
                    <a:pt x="16" y="73"/>
                  </a:lnTo>
                  <a:lnTo>
                    <a:pt x="14" y="75"/>
                  </a:lnTo>
                  <a:lnTo>
                    <a:pt x="14" y="79"/>
                  </a:lnTo>
                  <a:lnTo>
                    <a:pt x="12" y="79"/>
                  </a:lnTo>
                  <a:lnTo>
                    <a:pt x="12" y="86"/>
                  </a:lnTo>
                  <a:lnTo>
                    <a:pt x="10" y="86"/>
                  </a:lnTo>
                  <a:lnTo>
                    <a:pt x="10" y="96"/>
                  </a:lnTo>
                  <a:lnTo>
                    <a:pt x="8" y="100"/>
                  </a:lnTo>
                  <a:lnTo>
                    <a:pt x="6" y="102"/>
                  </a:lnTo>
                  <a:lnTo>
                    <a:pt x="6" y="107"/>
                  </a:lnTo>
                  <a:lnTo>
                    <a:pt x="4" y="107"/>
                  </a:lnTo>
                  <a:lnTo>
                    <a:pt x="4" y="117"/>
                  </a:lnTo>
                  <a:lnTo>
                    <a:pt x="2" y="119"/>
                  </a:lnTo>
                  <a:lnTo>
                    <a:pt x="2" y="132"/>
                  </a:lnTo>
                  <a:lnTo>
                    <a:pt x="0" y="136"/>
                  </a:lnTo>
                  <a:lnTo>
                    <a:pt x="0" y="173"/>
                  </a:lnTo>
                  <a:lnTo>
                    <a:pt x="2" y="175"/>
                  </a:lnTo>
                  <a:lnTo>
                    <a:pt x="2" y="182"/>
                  </a:lnTo>
                  <a:lnTo>
                    <a:pt x="4" y="186"/>
                  </a:lnTo>
                  <a:lnTo>
                    <a:pt x="4" y="192"/>
                  </a:lnTo>
                  <a:lnTo>
                    <a:pt x="6" y="192"/>
                  </a:lnTo>
                  <a:lnTo>
                    <a:pt x="6" y="194"/>
                  </a:lnTo>
                  <a:lnTo>
                    <a:pt x="8" y="196"/>
                  </a:lnTo>
                  <a:lnTo>
                    <a:pt x="8" y="198"/>
                  </a:lnTo>
                  <a:lnTo>
                    <a:pt x="10" y="199"/>
                  </a:lnTo>
                  <a:lnTo>
                    <a:pt x="10" y="203"/>
                  </a:lnTo>
                  <a:lnTo>
                    <a:pt x="12" y="203"/>
                  </a:lnTo>
                  <a:lnTo>
                    <a:pt x="14" y="205"/>
                  </a:lnTo>
                  <a:lnTo>
                    <a:pt x="14" y="207"/>
                  </a:lnTo>
                  <a:lnTo>
                    <a:pt x="16" y="209"/>
                  </a:lnTo>
                  <a:lnTo>
                    <a:pt x="16" y="211"/>
                  </a:lnTo>
                  <a:lnTo>
                    <a:pt x="22" y="211"/>
                  </a:lnTo>
                  <a:lnTo>
                    <a:pt x="22" y="213"/>
                  </a:lnTo>
                  <a:lnTo>
                    <a:pt x="25" y="213"/>
                  </a:lnTo>
                  <a:lnTo>
                    <a:pt x="25" y="215"/>
                  </a:lnTo>
                  <a:lnTo>
                    <a:pt x="37" y="215"/>
                  </a:lnTo>
                  <a:lnTo>
                    <a:pt x="37" y="213"/>
                  </a:lnTo>
                  <a:lnTo>
                    <a:pt x="39" y="213"/>
                  </a:lnTo>
                  <a:lnTo>
                    <a:pt x="41" y="211"/>
                  </a:lnTo>
                  <a:lnTo>
                    <a:pt x="43" y="211"/>
                  </a:lnTo>
                  <a:lnTo>
                    <a:pt x="46" y="209"/>
                  </a:lnTo>
                  <a:lnTo>
                    <a:pt x="48" y="209"/>
                  </a:lnTo>
                  <a:lnTo>
                    <a:pt x="50" y="207"/>
                  </a:lnTo>
                  <a:lnTo>
                    <a:pt x="52" y="203"/>
                  </a:lnTo>
                  <a:lnTo>
                    <a:pt x="54" y="203"/>
                  </a:lnTo>
                  <a:lnTo>
                    <a:pt x="60" y="198"/>
                  </a:lnTo>
                  <a:lnTo>
                    <a:pt x="64" y="196"/>
                  </a:lnTo>
                  <a:lnTo>
                    <a:pt x="64" y="192"/>
                  </a:lnTo>
                  <a:lnTo>
                    <a:pt x="71" y="186"/>
                  </a:lnTo>
                  <a:lnTo>
                    <a:pt x="71" y="182"/>
                  </a:lnTo>
                  <a:lnTo>
                    <a:pt x="75" y="178"/>
                  </a:lnTo>
                  <a:lnTo>
                    <a:pt x="75" y="176"/>
                  </a:lnTo>
                  <a:lnTo>
                    <a:pt x="79" y="173"/>
                  </a:lnTo>
                  <a:lnTo>
                    <a:pt x="79" y="167"/>
                  </a:lnTo>
                  <a:lnTo>
                    <a:pt x="81" y="165"/>
                  </a:lnTo>
                  <a:lnTo>
                    <a:pt x="81" y="163"/>
                  </a:lnTo>
                  <a:lnTo>
                    <a:pt x="83" y="163"/>
                  </a:lnTo>
                  <a:lnTo>
                    <a:pt x="83" y="159"/>
                  </a:lnTo>
                  <a:lnTo>
                    <a:pt x="89" y="153"/>
                  </a:lnTo>
                  <a:lnTo>
                    <a:pt x="89" y="146"/>
                  </a:lnTo>
                  <a:lnTo>
                    <a:pt x="91" y="146"/>
                  </a:lnTo>
                  <a:lnTo>
                    <a:pt x="92" y="144"/>
                  </a:lnTo>
                  <a:lnTo>
                    <a:pt x="92" y="138"/>
                  </a:lnTo>
                  <a:lnTo>
                    <a:pt x="94" y="136"/>
                  </a:lnTo>
                  <a:lnTo>
                    <a:pt x="94" y="129"/>
                  </a:lnTo>
                  <a:lnTo>
                    <a:pt x="96" y="127"/>
                  </a:lnTo>
                  <a:lnTo>
                    <a:pt x="96" y="125"/>
                  </a:lnTo>
                  <a:lnTo>
                    <a:pt x="98" y="123"/>
                  </a:lnTo>
                  <a:lnTo>
                    <a:pt x="98" y="121"/>
                  </a:lnTo>
                  <a:lnTo>
                    <a:pt x="100" y="119"/>
                  </a:lnTo>
                  <a:lnTo>
                    <a:pt x="100" y="107"/>
                  </a:lnTo>
                  <a:lnTo>
                    <a:pt x="102" y="107"/>
                  </a:lnTo>
                  <a:lnTo>
                    <a:pt x="102" y="102"/>
                  </a:lnTo>
                  <a:lnTo>
                    <a:pt x="104" y="100"/>
                  </a:lnTo>
                  <a:lnTo>
                    <a:pt x="104" y="90"/>
                  </a:lnTo>
                  <a:lnTo>
                    <a:pt x="106" y="88"/>
                  </a:lnTo>
                  <a:lnTo>
                    <a:pt x="106" y="83"/>
                  </a:lnTo>
                  <a:lnTo>
                    <a:pt x="108" y="79"/>
                  </a:lnTo>
                  <a:lnTo>
                    <a:pt x="108" y="42"/>
                  </a:lnTo>
                  <a:lnTo>
                    <a:pt x="106" y="40"/>
                  </a:lnTo>
                  <a:lnTo>
                    <a:pt x="106" y="37"/>
                  </a:lnTo>
                  <a:lnTo>
                    <a:pt x="104" y="35"/>
                  </a:lnTo>
                  <a:lnTo>
                    <a:pt x="104" y="27"/>
                  </a:lnTo>
                  <a:lnTo>
                    <a:pt x="102" y="27"/>
                  </a:lnTo>
                  <a:lnTo>
                    <a:pt x="102" y="23"/>
                  </a:lnTo>
                  <a:lnTo>
                    <a:pt x="100" y="21"/>
                  </a:lnTo>
                  <a:lnTo>
                    <a:pt x="100" y="17"/>
                  </a:lnTo>
                  <a:lnTo>
                    <a:pt x="98" y="14"/>
                  </a:lnTo>
                  <a:lnTo>
                    <a:pt x="96" y="14"/>
                  </a:lnTo>
                  <a:lnTo>
                    <a:pt x="96" y="12"/>
                  </a:lnTo>
                  <a:lnTo>
                    <a:pt x="94" y="10"/>
                  </a:lnTo>
                  <a:lnTo>
                    <a:pt x="94" y="8"/>
                  </a:lnTo>
                  <a:lnTo>
                    <a:pt x="92" y="8"/>
                  </a:lnTo>
                  <a:lnTo>
                    <a:pt x="92" y="6"/>
                  </a:lnTo>
                  <a:lnTo>
                    <a:pt x="91" y="6"/>
                  </a:lnTo>
                  <a:lnTo>
                    <a:pt x="91" y="4"/>
                  </a:lnTo>
                  <a:lnTo>
                    <a:pt x="89" y="4"/>
                  </a:lnTo>
                  <a:lnTo>
                    <a:pt x="89" y="2"/>
                  </a:lnTo>
                  <a:lnTo>
                    <a:pt x="83" y="2"/>
                  </a:lnTo>
                  <a:lnTo>
                    <a:pt x="81" y="0"/>
                  </a:lnTo>
                </a:path>
              </a:pathLst>
            </a:custGeom>
            <a:noFill/>
            <a:ln w="12700" cap="rnd">
              <a:solidFill>
                <a:srgbClr val="808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928" name="Freeform 624"/>
            <p:cNvSpPr>
              <a:spLocks/>
            </p:cNvSpPr>
            <p:nvPr/>
          </p:nvSpPr>
          <p:spPr bwMode="auto">
            <a:xfrm>
              <a:off x="3026" y="3375"/>
              <a:ext cx="146" cy="89"/>
            </a:xfrm>
            <a:custGeom>
              <a:avLst/>
              <a:gdLst>
                <a:gd name="T0" fmla="*/ 145 w 146"/>
                <a:gd name="T1" fmla="*/ 82 h 89"/>
                <a:gd name="T2" fmla="*/ 4 w 146"/>
                <a:gd name="T3" fmla="*/ 0 h 89"/>
                <a:gd name="T4" fmla="*/ 0 w 146"/>
                <a:gd name="T5" fmla="*/ 5 h 89"/>
                <a:gd name="T6" fmla="*/ 142 w 146"/>
                <a:gd name="T7" fmla="*/ 88 h 89"/>
                <a:gd name="T8" fmla="*/ 145 w 146"/>
                <a:gd name="T9" fmla="*/ 82 h 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6"/>
                <a:gd name="T16" fmla="*/ 0 h 89"/>
                <a:gd name="T17" fmla="*/ 146 w 146"/>
                <a:gd name="T18" fmla="*/ 89 h 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6" h="89">
                  <a:moveTo>
                    <a:pt x="145" y="82"/>
                  </a:moveTo>
                  <a:lnTo>
                    <a:pt x="4" y="0"/>
                  </a:lnTo>
                  <a:lnTo>
                    <a:pt x="0" y="5"/>
                  </a:lnTo>
                  <a:lnTo>
                    <a:pt x="142" y="88"/>
                  </a:lnTo>
                  <a:lnTo>
                    <a:pt x="145" y="82"/>
                  </a:lnTo>
                </a:path>
              </a:pathLst>
            </a:custGeom>
            <a:solidFill>
              <a:srgbClr val="FF00FF"/>
            </a:solidFill>
            <a:ln w="12700" cap="rnd">
              <a:solidFill>
                <a:srgbClr val="808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929" name="Freeform 625"/>
            <p:cNvSpPr>
              <a:spLocks/>
            </p:cNvSpPr>
            <p:nvPr/>
          </p:nvSpPr>
          <p:spPr bwMode="auto">
            <a:xfrm>
              <a:off x="3171" y="3248"/>
              <a:ext cx="95" cy="220"/>
            </a:xfrm>
            <a:custGeom>
              <a:avLst/>
              <a:gdLst>
                <a:gd name="T0" fmla="*/ 73 w 95"/>
                <a:gd name="T1" fmla="*/ 0 h 220"/>
                <a:gd name="T2" fmla="*/ 77 w 95"/>
                <a:gd name="T3" fmla="*/ 2 h 220"/>
                <a:gd name="T4" fmla="*/ 81 w 95"/>
                <a:gd name="T5" fmla="*/ 8 h 220"/>
                <a:gd name="T6" fmla="*/ 83 w 95"/>
                <a:gd name="T7" fmla="*/ 10 h 220"/>
                <a:gd name="T8" fmla="*/ 85 w 95"/>
                <a:gd name="T9" fmla="*/ 14 h 220"/>
                <a:gd name="T10" fmla="*/ 87 w 95"/>
                <a:gd name="T11" fmla="*/ 19 h 220"/>
                <a:gd name="T12" fmla="*/ 89 w 95"/>
                <a:gd name="T13" fmla="*/ 23 h 220"/>
                <a:gd name="T14" fmla="*/ 91 w 95"/>
                <a:gd name="T15" fmla="*/ 29 h 220"/>
                <a:gd name="T16" fmla="*/ 92 w 95"/>
                <a:gd name="T17" fmla="*/ 35 h 220"/>
                <a:gd name="T18" fmla="*/ 94 w 95"/>
                <a:gd name="T19" fmla="*/ 50 h 220"/>
                <a:gd name="T20" fmla="*/ 92 w 95"/>
                <a:gd name="T21" fmla="*/ 83 h 220"/>
                <a:gd name="T22" fmla="*/ 91 w 95"/>
                <a:gd name="T23" fmla="*/ 98 h 220"/>
                <a:gd name="T24" fmla="*/ 89 w 95"/>
                <a:gd name="T25" fmla="*/ 107 h 220"/>
                <a:gd name="T26" fmla="*/ 87 w 95"/>
                <a:gd name="T27" fmla="*/ 113 h 220"/>
                <a:gd name="T28" fmla="*/ 85 w 95"/>
                <a:gd name="T29" fmla="*/ 119 h 220"/>
                <a:gd name="T30" fmla="*/ 83 w 95"/>
                <a:gd name="T31" fmla="*/ 128 h 220"/>
                <a:gd name="T32" fmla="*/ 81 w 95"/>
                <a:gd name="T33" fmla="*/ 134 h 220"/>
                <a:gd name="T34" fmla="*/ 79 w 95"/>
                <a:gd name="T35" fmla="*/ 140 h 220"/>
                <a:gd name="T36" fmla="*/ 77 w 95"/>
                <a:gd name="T37" fmla="*/ 148 h 220"/>
                <a:gd name="T38" fmla="*/ 75 w 95"/>
                <a:gd name="T39" fmla="*/ 153 h 220"/>
                <a:gd name="T40" fmla="*/ 73 w 95"/>
                <a:gd name="T41" fmla="*/ 161 h 220"/>
                <a:gd name="T42" fmla="*/ 69 w 95"/>
                <a:gd name="T43" fmla="*/ 169 h 220"/>
                <a:gd name="T44" fmla="*/ 66 w 95"/>
                <a:gd name="T45" fmla="*/ 174 h 220"/>
                <a:gd name="T46" fmla="*/ 64 w 95"/>
                <a:gd name="T47" fmla="*/ 180 h 220"/>
                <a:gd name="T48" fmla="*/ 56 w 95"/>
                <a:gd name="T49" fmla="*/ 188 h 220"/>
                <a:gd name="T50" fmla="*/ 54 w 95"/>
                <a:gd name="T51" fmla="*/ 192 h 220"/>
                <a:gd name="T52" fmla="*/ 37 w 95"/>
                <a:gd name="T53" fmla="*/ 205 h 220"/>
                <a:gd name="T54" fmla="*/ 33 w 95"/>
                <a:gd name="T55" fmla="*/ 207 h 220"/>
                <a:gd name="T56" fmla="*/ 29 w 95"/>
                <a:gd name="T57" fmla="*/ 213 h 220"/>
                <a:gd name="T58" fmla="*/ 27 w 95"/>
                <a:gd name="T59" fmla="*/ 215 h 220"/>
                <a:gd name="T60" fmla="*/ 22 w 95"/>
                <a:gd name="T61" fmla="*/ 217 h 220"/>
                <a:gd name="T62" fmla="*/ 18 w 95"/>
                <a:gd name="T63" fmla="*/ 219 h 220"/>
                <a:gd name="T64" fmla="*/ 8 w 95"/>
                <a:gd name="T65" fmla="*/ 217 h 220"/>
                <a:gd name="T66" fmla="*/ 4 w 95"/>
                <a:gd name="T67" fmla="*/ 215 h 220"/>
                <a:gd name="T68" fmla="*/ 0 w 95"/>
                <a:gd name="T69" fmla="*/ 213 h 22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95"/>
                <a:gd name="T106" fmla="*/ 0 h 220"/>
                <a:gd name="T107" fmla="*/ 95 w 95"/>
                <a:gd name="T108" fmla="*/ 220 h 22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95" h="220">
                  <a:moveTo>
                    <a:pt x="69" y="0"/>
                  </a:moveTo>
                  <a:lnTo>
                    <a:pt x="73" y="0"/>
                  </a:lnTo>
                  <a:lnTo>
                    <a:pt x="75" y="2"/>
                  </a:lnTo>
                  <a:lnTo>
                    <a:pt x="77" y="2"/>
                  </a:lnTo>
                  <a:lnTo>
                    <a:pt x="77" y="4"/>
                  </a:lnTo>
                  <a:lnTo>
                    <a:pt x="81" y="8"/>
                  </a:lnTo>
                  <a:lnTo>
                    <a:pt x="81" y="10"/>
                  </a:lnTo>
                  <a:lnTo>
                    <a:pt x="83" y="10"/>
                  </a:lnTo>
                  <a:lnTo>
                    <a:pt x="83" y="12"/>
                  </a:lnTo>
                  <a:lnTo>
                    <a:pt x="85" y="14"/>
                  </a:lnTo>
                  <a:lnTo>
                    <a:pt x="85" y="17"/>
                  </a:lnTo>
                  <a:lnTo>
                    <a:pt x="87" y="19"/>
                  </a:lnTo>
                  <a:lnTo>
                    <a:pt x="87" y="21"/>
                  </a:lnTo>
                  <a:lnTo>
                    <a:pt x="89" y="23"/>
                  </a:lnTo>
                  <a:lnTo>
                    <a:pt x="89" y="27"/>
                  </a:lnTo>
                  <a:lnTo>
                    <a:pt x="91" y="29"/>
                  </a:lnTo>
                  <a:lnTo>
                    <a:pt x="91" y="33"/>
                  </a:lnTo>
                  <a:lnTo>
                    <a:pt x="92" y="35"/>
                  </a:lnTo>
                  <a:lnTo>
                    <a:pt x="92" y="48"/>
                  </a:lnTo>
                  <a:lnTo>
                    <a:pt x="94" y="50"/>
                  </a:lnTo>
                  <a:lnTo>
                    <a:pt x="94" y="81"/>
                  </a:lnTo>
                  <a:lnTo>
                    <a:pt x="92" y="83"/>
                  </a:lnTo>
                  <a:lnTo>
                    <a:pt x="92" y="96"/>
                  </a:lnTo>
                  <a:lnTo>
                    <a:pt x="91" y="98"/>
                  </a:lnTo>
                  <a:lnTo>
                    <a:pt x="91" y="104"/>
                  </a:lnTo>
                  <a:lnTo>
                    <a:pt x="89" y="107"/>
                  </a:lnTo>
                  <a:lnTo>
                    <a:pt x="89" y="109"/>
                  </a:lnTo>
                  <a:lnTo>
                    <a:pt x="87" y="113"/>
                  </a:lnTo>
                  <a:lnTo>
                    <a:pt x="87" y="115"/>
                  </a:lnTo>
                  <a:lnTo>
                    <a:pt x="85" y="119"/>
                  </a:lnTo>
                  <a:lnTo>
                    <a:pt x="85" y="127"/>
                  </a:lnTo>
                  <a:lnTo>
                    <a:pt x="83" y="128"/>
                  </a:lnTo>
                  <a:lnTo>
                    <a:pt x="83" y="130"/>
                  </a:lnTo>
                  <a:lnTo>
                    <a:pt x="81" y="134"/>
                  </a:lnTo>
                  <a:lnTo>
                    <a:pt x="81" y="136"/>
                  </a:lnTo>
                  <a:lnTo>
                    <a:pt x="79" y="140"/>
                  </a:lnTo>
                  <a:lnTo>
                    <a:pt x="79" y="146"/>
                  </a:lnTo>
                  <a:lnTo>
                    <a:pt x="77" y="148"/>
                  </a:lnTo>
                  <a:lnTo>
                    <a:pt x="75" y="151"/>
                  </a:lnTo>
                  <a:lnTo>
                    <a:pt x="75" y="153"/>
                  </a:lnTo>
                  <a:lnTo>
                    <a:pt x="73" y="155"/>
                  </a:lnTo>
                  <a:lnTo>
                    <a:pt x="73" y="161"/>
                  </a:lnTo>
                  <a:lnTo>
                    <a:pt x="69" y="165"/>
                  </a:lnTo>
                  <a:lnTo>
                    <a:pt x="69" y="169"/>
                  </a:lnTo>
                  <a:lnTo>
                    <a:pt x="66" y="171"/>
                  </a:lnTo>
                  <a:lnTo>
                    <a:pt x="66" y="174"/>
                  </a:lnTo>
                  <a:lnTo>
                    <a:pt x="64" y="176"/>
                  </a:lnTo>
                  <a:lnTo>
                    <a:pt x="64" y="180"/>
                  </a:lnTo>
                  <a:lnTo>
                    <a:pt x="56" y="186"/>
                  </a:lnTo>
                  <a:lnTo>
                    <a:pt x="56" y="188"/>
                  </a:lnTo>
                  <a:lnTo>
                    <a:pt x="54" y="190"/>
                  </a:lnTo>
                  <a:lnTo>
                    <a:pt x="54" y="192"/>
                  </a:lnTo>
                  <a:lnTo>
                    <a:pt x="45" y="199"/>
                  </a:lnTo>
                  <a:lnTo>
                    <a:pt x="37" y="205"/>
                  </a:lnTo>
                  <a:lnTo>
                    <a:pt x="35" y="207"/>
                  </a:lnTo>
                  <a:lnTo>
                    <a:pt x="33" y="207"/>
                  </a:lnTo>
                  <a:lnTo>
                    <a:pt x="29" y="211"/>
                  </a:lnTo>
                  <a:lnTo>
                    <a:pt x="29" y="213"/>
                  </a:lnTo>
                  <a:lnTo>
                    <a:pt x="27" y="213"/>
                  </a:lnTo>
                  <a:lnTo>
                    <a:pt x="27" y="215"/>
                  </a:lnTo>
                  <a:lnTo>
                    <a:pt x="23" y="215"/>
                  </a:lnTo>
                  <a:lnTo>
                    <a:pt x="22" y="217"/>
                  </a:lnTo>
                  <a:lnTo>
                    <a:pt x="18" y="217"/>
                  </a:lnTo>
                  <a:lnTo>
                    <a:pt x="18" y="219"/>
                  </a:lnTo>
                  <a:lnTo>
                    <a:pt x="10" y="219"/>
                  </a:lnTo>
                  <a:lnTo>
                    <a:pt x="8" y="217"/>
                  </a:lnTo>
                  <a:lnTo>
                    <a:pt x="6" y="217"/>
                  </a:lnTo>
                  <a:lnTo>
                    <a:pt x="4" y="215"/>
                  </a:lnTo>
                  <a:lnTo>
                    <a:pt x="0" y="215"/>
                  </a:lnTo>
                  <a:lnTo>
                    <a:pt x="0" y="213"/>
                  </a:lnTo>
                </a:path>
              </a:pathLst>
            </a:custGeom>
            <a:noFill/>
            <a:ln w="12700" cap="rnd">
              <a:solidFill>
                <a:srgbClr val="808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930" name="Freeform 626"/>
            <p:cNvSpPr>
              <a:spLocks/>
            </p:cNvSpPr>
            <p:nvPr/>
          </p:nvSpPr>
          <p:spPr bwMode="auto">
            <a:xfrm>
              <a:off x="3005" y="3373"/>
              <a:ext cx="26" cy="12"/>
            </a:xfrm>
            <a:custGeom>
              <a:avLst/>
              <a:gdLst>
                <a:gd name="T0" fmla="*/ 0 w 26"/>
                <a:gd name="T1" fmla="*/ 0 h 12"/>
                <a:gd name="T2" fmla="*/ 0 w 26"/>
                <a:gd name="T3" fmla="*/ 11 h 12"/>
                <a:gd name="T4" fmla="*/ 25 w 26"/>
                <a:gd name="T5" fmla="*/ 11 h 12"/>
                <a:gd name="T6" fmla="*/ 25 w 26"/>
                <a:gd name="T7" fmla="*/ 0 h 12"/>
                <a:gd name="T8" fmla="*/ 0 w 26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12"/>
                <a:gd name="T17" fmla="*/ 26 w 26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12">
                  <a:moveTo>
                    <a:pt x="0" y="0"/>
                  </a:moveTo>
                  <a:lnTo>
                    <a:pt x="0" y="11"/>
                  </a:lnTo>
                  <a:lnTo>
                    <a:pt x="25" y="11"/>
                  </a:lnTo>
                  <a:lnTo>
                    <a:pt x="25" y="0"/>
                  </a:lnTo>
                  <a:lnTo>
                    <a:pt x="0" y="0"/>
                  </a:lnTo>
                </a:path>
              </a:pathLst>
            </a:custGeom>
            <a:solidFill>
              <a:srgbClr val="FF00FF"/>
            </a:solidFill>
            <a:ln w="12700" cap="rnd">
              <a:solidFill>
                <a:srgbClr val="808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931" name="Line 627"/>
            <p:cNvSpPr>
              <a:spLocks noChangeShapeType="1"/>
            </p:cNvSpPr>
            <p:nvPr/>
          </p:nvSpPr>
          <p:spPr bwMode="auto">
            <a:xfrm flipH="1">
              <a:off x="2992" y="3373"/>
              <a:ext cx="51" cy="0"/>
            </a:xfrm>
            <a:prstGeom prst="line">
              <a:avLst/>
            </a:prstGeom>
            <a:noFill/>
            <a:ln w="12700">
              <a:solidFill>
                <a:srgbClr val="808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932" name="Line 628"/>
            <p:cNvSpPr>
              <a:spLocks noChangeShapeType="1"/>
            </p:cNvSpPr>
            <p:nvPr/>
          </p:nvSpPr>
          <p:spPr bwMode="auto">
            <a:xfrm flipH="1">
              <a:off x="2992" y="3348"/>
              <a:ext cx="51" cy="0"/>
            </a:xfrm>
            <a:prstGeom prst="line">
              <a:avLst/>
            </a:prstGeom>
            <a:noFill/>
            <a:ln w="12700">
              <a:solidFill>
                <a:srgbClr val="808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933" name="Freeform 629"/>
            <p:cNvSpPr>
              <a:spLocks/>
            </p:cNvSpPr>
            <p:nvPr/>
          </p:nvSpPr>
          <p:spPr bwMode="auto">
            <a:xfrm>
              <a:off x="3039" y="3348"/>
              <a:ext cx="7" cy="26"/>
            </a:xfrm>
            <a:custGeom>
              <a:avLst/>
              <a:gdLst>
                <a:gd name="T0" fmla="*/ 0 w 7"/>
                <a:gd name="T1" fmla="*/ 0 h 26"/>
                <a:gd name="T2" fmla="*/ 2 w 7"/>
                <a:gd name="T3" fmla="*/ 0 h 26"/>
                <a:gd name="T4" fmla="*/ 2 w 7"/>
                <a:gd name="T5" fmla="*/ 2 h 26"/>
                <a:gd name="T6" fmla="*/ 4 w 7"/>
                <a:gd name="T7" fmla="*/ 2 h 26"/>
                <a:gd name="T8" fmla="*/ 4 w 7"/>
                <a:gd name="T9" fmla="*/ 4 h 26"/>
                <a:gd name="T10" fmla="*/ 6 w 7"/>
                <a:gd name="T11" fmla="*/ 5 h 26"/>
                <a:gd name="T12" fmla="*/ 6 w 7"/>
                <a:gd name="T13" fmla="*/ 19 h 26"/>
                <a:gd name="T14" fmla="*/ 4 w 7"/>
                <a:gd name="T15" fmla="*/ 19 h 26"/>
                <a:gd name="T16" fmla="*/ 4 w 7"/>
                <a:gd name="T17" fmla="*/ 21 h 26"/>
                <a:gd name="T18" fmla="*/ 2 w 7"/>
                <a:gd name="T19" fmla="*/ 21 h 26"/>
                <a:gd name="T20" fmla="*/ 2 w 7"/>
                <a:gd name="T21" fmla="*/ 23 h 26"/>
                <a:gd name="T22" fmla="*/ 0 w 7"/>
                <a:gd name="T23" fmla="*/ 23 h 26"/>
                <a:gd name="T24" fmla="*/ 0 w 7"/>
                <a:gd name="T25" fmla="*/ 25 h 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"/>
                <a:gd name="T40" fmla="*/ 0 h 26"/>
                <a:gd name="T41" fmla="*/ 7 w 7"/>
                <a:gd name="T42" fmla="*/ 26 h 2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" h="26">
                  <a:moveTo>
                    <a:pt x="0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4"/>
                  </a:lnTo>
                  <a:lnTo>
                    <a:pt x="6" y="5"/>
                  </a:lnTo>
                  <a:lnTo>
                    <a:pt x="6" y="19"/>
                  </a:lnTo>
                  <a:lnTo>
                    <a:pt x="4" y="19"/>
                  </a:lnTo>
                  <a:lnTo>
                    <a:pt x="4" y="21"/>
                  </a:lnTo>
                  <a:lnTo>
                    <a:pt x="2" y="21"/>
                  </a:lnTo>
                  <a:lnTo>
                    <a:pt x="2" y="23"/>
                  </a:lnTo>
                  <a:lnTo>
                    <a:pt x="0" y="23"/>
                  </a:lnTo>
                  <a:lnTo>
                    <a:pt x="0" y="25"/>
                  </a:lnTo>
                </a:path>
              </a:pathLst>
            </a:custGeom>
            <a:solidFill>
              <a:srgbClr val="FF00FF"/>
            </a:solidFill>
            <a:ln w="12700" cap="rnd">
              <a:solidFill>
                <a:srgbClr val="808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934" name="Oval 630"/>
            <p:cNvSpPr>
              <a:spLocks noChangeArrowheads="1"/>
            </p:cNvSpPr>
            <p:nvPr/>
          </p:nvSpPr>
          <p:spPr bwMode="auto">
            <a:xfrm>
              <a:off x="2986" y="3352"/>
              <a:ext cx="3" cy="11"/>
            </a:xfrm>
            <a:prstGeom prst="ellipse">
              <a:avLst/>
            </a:prstGeom>
            <a:solidFill>
              <a:srgbClr val="FF00FF"/>
            </a:solidFill>
            <a:ln w="12700">
              <a:solidFill>
                <a:srgbClr val="8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1" dirty="0"/>
            </a:p>
          </p:txBody>
        </p:sp>
        <p:sp>
          <p:nvSpPr>
            <p:cNvPr id="22935" name="Line 631"/>
            <p:cNvSpPr>
              <a:spLocks noChangeShapeType="1"/>
            </p:cNvSpPr>
            <p:nvPr/>
          </p:nvSpPr>
          <p:spPr bwMode="auto">
            <a:xfrm>
              <a:off x="3050" y="3361"/>
              <a:ext cx="1" cy="0"/>
            </a:xfrm>
            <a:prstGeom prst="line">
              <a:avLst/>
            </a:prstGeom>
            <a:noFill/>
            <a:ln w="12700">
              <a:solidFill>
                <a:srgbClr val="808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936" name="Line 632"/>
            <p:cNvSpPr>
              <a:spLocks noChangeShapeType="1"/>
            </p:cNvSpPr>
            <p:nvPr/>
          </p:nvSpPr>
          <p:spPr bwMode="auto">
            <a:xfrm>
              <a:off x="3055" y="3365"/>
              <a:ext cx="0" cy="0"/>
            </a:xfrm>
            <a:prstGeom prst="line">
              <a:avLst/>
            </a:prstGeom>
            <a:noFill/>
            <a:ln w="12700">
              <a:solidFill>
                <a:srgbClr val="808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937" name="Line 633"/>
            <p:cNvSpPr>
              <a:spLocks noChangeShapeType="1"/>
            </p:cNvSpPr>
            <p:nvPr/>
          </p:nvSpPr>
          <p:spPr bwMode="auto">
            <a:xfrm flipH="1">
              <a:off x="3042" y="3369"/>
              <a:ext cx="17" cy="0"/>
            </a:xfrm>
            <a:prstGeom prst="line">
              <a:avLst/>
            </a:prstGeom>
            <a:noFill/>
            <a:ln w="12700">
              <a:solidFill>
                <a:srgbClr val="808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938" name="Oval 634"/>
            <p:cNvSpPr>
              <a:spLocks noChangeArrowheads="1"/>
            </p:cNvSpPr>
            <p:nvPr/>
          </p:nvSpPr>
          <p:spPr bwMode="auto">
            <a:xfrm>
              <a:off x="2981" y="3355"/>
              <a:ext cx="9" cy="10"/>
            </a:xfrm>
            <a:prstGeom prst="ellipse">
              <a:avLst/>
            </a:prstGeom>
            <a:solidFill>
              <a:srgbClr val="FF00FF"/>
            </a:solidFill>
            <a:ln w="12700">
              <a:solidFill>
                <a:srgbClr val="8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1" dirty="0"/>
            </a:p>
          </p:txBody>
        </p:sp>
        <p:sp>
          <p:nvSpPr>
            <p:cNvPr id="22939" name="Freeform 635"/>
            <p:cNvSpPr>
              <a:spLocks/>
            </p:cNvSpPr>
            <p:nvPr/>
          </p:nvSpPr>
          <p:spPr bwMode="auto">
            <a:xfrm>
              <a:off x="2972" y="3365"/>
              <a:ext cx="74" cy="32"/>
            </a:xfrm>
            <a:custGeom>
              <a:avLst/>
              <a:gdLst>
                <a:gd name="T0" fmla="*/ 14 w 74"/>
                <a:gd name="T1" fmla="*/ 0 h 32"/>
                <a:gd name="T2" fmla="*/ 12 w 74"/>
                <a:gd name="T3" fmla="*/ 0 h 32"/>
                <a:gd name="T4" fmla="*/ 12 w 74"/>
                <a:gd name="T5" fmla="*/ 2 h 32"/>
                <a:gd name="T6" fmla="*/ 8 w 74"/>
                <a:gd name="T7" fmla="*/ 2 h 32"/>
                <a:gd name="T8" fmla="*/ 8 w 74"/>
                <a:gd name="T9" fmla="*/ 4 h 32"/>
                <a:gd name="T10" fmla="*/ 4 w 74"/>
                <a:gd name="T11" fmla="*/ 4 h 32"/>
                <a:gd name="T12" fmla="*/ 4 w 74"/>
                <a:gd name="T13" fmla="*/ 6 h 32"/>
                <a:gd name="T14" fmla="*/ 2 w 74"/>
                <a:gd name="T15" fmla="*/ 6 h 32"/>
                <a:gd name="T16" fmla="*/ 2 w 74"/>
                <a:gd name="T17" fmla="*/ 8 h 32"/>
                <a:gd name="T18" fmla="*/ 0 w 74"/>
                <a:gd name="T19" fmla="*/ 8 h 32"/>
                <a:gd name="T20" fmla="*/ 0 w 74"/>
                <a:gd name="T21" fmla="*/ 11 h 32"/>
                <a:gd name="T22" fmla="*/ 4 w 74"/>
                <a:gd name="T23" fmla="*/ 13 h 32"/>
                <a:gd name="T24" fmla="*/ 6 w 74"/>
                <a:gd name="T25" fmla="*/ 15 h 32"/>
                <a:gd name="T26" fmla="*/ 8 w 74"/>
                <a:gd name="T27" fmla="*/ 15 h 32"/>
                <a:gd name="T28" fmla="*/ 10 w 74"/>
                <a:gd name="T29" fmla="*/ 17 h 32"/>
                <a:gd name="T30" fmla="*/ 12 w 74"/>
                <a:gd name="T31" fmla="*/ 17 h 32"/>
                <a:gd name="T32" fmla="*/ 12 w 74"/>
                <a:gd name="T33" fmla="*/ 19 h 32"/>
                <a:gd name="T34" fmla="*/ 15 w 74"/>
                <a:gd name="T35" fmla="*/ 19 h 32"/>
                <a:gd name="T36" fmla="*/ 17 w 74"/>
                <a:gd name="T37" fmla="*/ 21 h 32"/>
                <a:gd name="T38" fmla="*/ 23 w 74"/>
                <a:gd name="T39" fmla="*/ 21 h 32"/>
                <a:gd name="T40" fmla="*/ 25 w 74"/>
                <a:gd name="T41" fmla="*/ 23 h 32"/>
                <a:gd name="T42" fmla="*/ 29 w 74"/>
                <a:gd name="T43" fmla="*/ 23 h 32"/>
                <a:gd name="T44" fmla="*/ 31 w 74"/>
                <a:gd name="T45" fmla="*/ 25 h 32"/>
                <a:gd name="T46" fmla="*/ 35 w 74"/>
                <a:gd name="T47" fmla="*/ 25 h 32"/>
                <a:gd name="T48" fmla="*/ 37 w 74"/>
                <a:gd name="T49" fmla="*/ 27 h 32"/>
                <a:gd name="T50" fmla="*/ 40 w 74"/>
                <a:gd name="T51" fmla="*/ 27 h 32"/>
                <a:gd name="T52" fmla="*/ 40 w 74"/>
                <a:gd name="T53" fmla="*/ 29 h 32"/>
                <a:gd name="T54" fmla="*/ 50 w 74"/>
                <a:gd name="T55" fmla="*/ 29 h 32"/>
                <a:gd name="T56" fmla="*/ 52 w 74"/>
                <a:gd name="T57" fmla="*/ 31 h 32"/>
                <a:gd name="T58" fmla="*/ 71 w 74"/>
                <a:gd name="T59" fmla="*/ 31 h 32"/>
                <a:gd name="T60" fmla="*/ 73 w 74"/>
                <a:gd name="T61" fmla="*/ 29 h 3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74"/>
                <a:gd name="T94" fmla="*/ 0 h 32"/>
                <a:gd name="T95" fmla="*/ 74 w 74"/>
                <a:gd name="T96" fmla="*/ 32 h 3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74" h="32">
                  <a:moveTo>
                    <a:pt x="14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8" y="2"/>
                  </a:lnTo>
                  <a:lnTo>
                    <a:pt x="8" y="4"/>
                  </a:lnTo>
                  <a:lnTo>
                    <a:pt x="4" y="4"/>
                  </a:lnTo>
                  <a:lnTo>
                    <a:pt x="4" y="6"/>
                  </a:lnTo>
                  <a:lnTo>
                    <a:pt x="2" y="6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4" y="13"/>
                  </a:lnTo>
                  <a:lnTo>
                    <a:pt x="6" y="15"/>
                  </a:lnTo>
                  <a:lnTo>
                    <a:pt x="8" y="15"/>
                  </a:lnTo>
                  <a:lnTo>
                    <a:pt x="10" y="17"/>
                  </a:lnTo>
                  <a:lnTo>
                    <a:pt x="12" y="17"/>
                  </a:lnTo>
                  <a:lnTo>
                    <a:pt x="12" y="19"/>
                  </a:lnTo>
                  <a:lnTo>
                    <a:pt x="15" y="19"/>
                  </a:lnTo>
                  <a:lnTo>
                    <a:pt x="17" y="21"/>
                  </a:lnTo>
                  <a:lnTo>
                    <a:pt x="23" y="21"/>
                  </a:lnTo>
                  <a:lnTo>
                    <a:pt x="25" y="23"/>
                  </a:lnTo>
                  <a:lnTo>
                    <a:pt x="29" y="23"/>
                  </a:lnTo>
                  <a:lnTo>
                    <a:pt x="31" y="25"/>
                  </a:lnTo>
                  <a:lnTo>
                    <a:pt x="35" y="25"/>
                  </a:lnTo>
                  <a:lnTo>
                    <a:pt x="37" y="27"/>
                  </a:lnTo>
                  <a:lnTo>
                    <a:pt x="40" y="27"/>
                  </a:lnTo>
                  <a:lnTo>
                    <a:pt x="40" y="29"/>
                  </a:lnTo>
                  <a:lnTo>
                    <a:pt x="50" y="29"/>
                  </a:lnTo>
                  <a:lnTo>
                    <a:pt x="52" y="31"/>
                  </a:lnTo>
                  <a:lnTo>
                    <a:pt x="71" y="31"/>
                  </a:lnTo>
                  <a:lnTo>
                    <a:pt x="73" y="29"/>
                  </a:lnTo>
                </a:path>
              </a:pathLst>
            </a:custGeom>
            <a:solidFill>
              <a:srgbClr val="FF00FF"/>
            </a:solidFill>
            <a:ln w="12700" cap="rnd">
              <a:solidFill>
                <a:srgbClr val="808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940" name="Line 636"/>
            <p:cNvSpPr>
              <a:spLocks noChangeShapeType="1"/>
            </p:cNvSpPr>
            <p:nvPr/>
          </p:nvSpPr>
          <p:spPr bwMode="auto">
            <a:xfrm flipH="1">
              <a:off x="2996" y="3355"/>
              <a:ext cx="47" cy="0"/>
            </a:xfrm>
            <a:prstGeom prst="line">
              <a:avLst/>
            </a:prstGeom>
            <a:noFill/>
            <a:ln w="12700">
              <a:solidFill>
                <a:srgbClr val="808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941" name="Line 637"/>
            <p:cNvSpPr>
              <a:spLocks noChangeShapeType="1"/>
            </p:cNvSpPr>
            <p:nvPr/>
          </p:nvSpPr>
          <p:spPr bwMode="auto">
            <a:xfrm flipH="1">
              <a:off x="2996" y="3361"/>
              <a:ext cx="47" cy="0"/>
            </a:xfrm>
            <a:prstGeom prst="line">
              <a:avLst/>
            </a:prstGeom>
            <a:noFill/>
            <a:ln w="12700">
              <a:solidFill>
                <a:srgbClr val="808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942" name="Line 638"/>
            <p:cNvSpPr>
              <a:spLocks noChangeShapeType="1"/>
            </p:cNvSpPr>
            <p:nvPr/>
          </p:nvSpPr>
          <p:spPr bwMode="auto">
            <a:xfrm flipH="1">
              <a:off x="2996" y="3365"/>
              <a:ext cx="47" cy="0"/>
            </a:xfrm>
            <a:prstGeom prst="line">
              <a:avLst/>
            </a:prstGeom>
            <a:noFill/>
            <a:ln w="12700">
              <a:solidFill>
                <a:srgbClr val="808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943" name="Line 639"/>
            <p:cNvSpPr>
              <a:spLocks noChangeShapeType="1"/>
            </p:cNvSpPr>
            <p:nvPr/>
          </p:nvSpPr>
          <p:spPr bwMode="auto">
            <a:xfrm flipH="1">
              <a:off x="2996" y="3369"/>
              <a:ext cx="41" cy="0"/>
            </a:xfrm>
            <a:prstGeom prst="line">
              <a:avLst/>
            </a:prstGeom>
            <a:noFill/>
            <a:ln w="12700">
              <a:solidFill>
                <a:srgbClr val="808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944" name="Line 640"/>
            <p:cNvSpPr>
              <a:spLocks noChangeShapeType="1"/>
            </p:cNvSpPr>
            <p:nvPr/>
          </p:nvSpPr>
          <p:spPr bwMode="auto">
            <a:xfrm>
              <a:off x="2999" y="3374"/>
              <a:ext cx="0" cy="4"/>
            </a:xfrm>
            <a:prstGeom prst="line">
              <a:avLst/>
            </a:prstGeom>
            <a:noFill/>
            <a:ln w="12700">
              <a:solidFill>
                <a:srgbClr val="808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945" name="Freeform 641"/>
            <p:cNvSpPr>
              <a:spLocks/>
            </p:cNvSpPr>
            <p:nvPr/>
          </p:nvSpPr>
          <p:spPr bwMode="auto">
            <a:xfrm>
              <a:off x="3219" y="3422"/>
              <a:ext cx="22" cy="93"/>
            </a:xfrm>
            <a:custGeom>
              <a:avLst/>
              <a:gdLst>
                <a:gd name="T0" fmla="*/ 0 w 22"/>
                <a:gd name="T1" fmla="*/ 25 h 93"/>
                <a:gd name="T2" fmla="*/ 0 w 22"/>
                <a:gd name="T3" fmla="*/ 92 h 93"/>
                <a:gd name="T4" fmla="*/ 21 w 22"/>
                <a:gd name="T5" fmla="*/ 89 h 93"/>
                <a:gd name="T6" fmla="*/ 21 w 22"/>
                <a:gd name="T7" fmla="*/ 0 h 93"/>
                <a:gd name="T8" fmla="*/ 0 w 22"/>
                <a:gd name="T9" fmla="*/ 25 h 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93"/>
                <a:gd name="T17" fmla="*/ 22 w 22"/>
                <a:gd name="T18" fmla="*/ 93 h 9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93">
                  <a:moveTo>
                    <a:pt x="0" y="25"/>
                  </a:moveTo>
                  <a:lnTo>
                    <a:pt x="0" y="92"/>
                  </a:lnTo>
                  <a:lnTo>
                    <a:pt x="21" y="89"/>
                  </a:lnTo>
                  <a:lnTo>
                    <a:pt x="21" y="0"/>
                  </a:lnTo>
                  <a:lnTo>
                    <a:pt x="0" y="25"/>
                  </a:lnTo>
                </a:path>
              </a:pathLst>
            </a:custGeom>
            <a:solidFill>
              <a:srgbClr val="FF00FF"/>
            </a:solidFill>
            <a:ln w="12700" cap="rnd">
              <a:solidFill>
                <a:srgbClr val="808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946" name="Freeform 642"/>
            <p:cNvSpPr>
              <a:spLocks/>
            </p:cNvSpPr>
            <p:nvPr/>
          </p:nvSpPr>
          <p:spPr bwMode="auto">
            <a:xfrm>
              <a:off x="3231" y="3271"/>
              <a:ext cx="16" cy="22"/>
            </a:xfrm>
            <a:custGeom>
              <a:avLst/>
              <a:gdLst>
                <a:gd name="T0" fmla="*/ 0 w 16"/>
                <a:gd name="T1" fmla="*/ 6 h 22"/>
                <a:gd name="T2" fmla="*/ 0 w 16"/>
                <a:gd name="T3" fmla="*/ 0 h 22"/>
                <a:gd name="T4" fmla="*/ 13 w 16"/>
                <a:gd name="T5" fmla="*/ 0 h 22"/>
                <a:gd name="T6" fmla="*/ 13 w 16"/>
                <a:gd name="T7" fmla="*/ 2 h 22"/>
                <a:gd name="T8" fmla="*/ 15 w 16"/>
                <a:gd name="T9" fmla="*/ 4 h 22"/>
                <a:gd name="T10" fmla="*/ 15 w 16"/>
                <a:gd name="T11" fmla="*/ 19 h 22"/>
                <a:gd name="T12" fmla="*/ 13 w 16"/>
                <a:gd name="T13" fmla="*/ 21 h 22"/>
                <a:gd name="T14" fmla="*/ 2 w 16"/>
                <a:gd name="T15" fmla="*/ 21 h 22"/>
                <a:gd name="T16" fmla="*/ 2 w 16"/>
                <a:gd name="T17" fmla="*/ 17 h 22"/>
                <a:gd name="T18" fmla="*/ 0 w 16"/>
                <a:gd name="T19" fmla="*/ 17 h 22"/>
                <a:gd name="T20" fmla="*/ 0 w 16"/>
                <a:gd name="T21" fmla="*/ 10 h 22"/>
                <a:gd name="T22" fmla="*/ 9 w 16"/>
                <a:gd name="T23" fmla="*/ 10 h 22"/>
                <a:gd name="T24" fmla="*/ 9 w 16"/>
                <a:gd name="T25" fmla="*/ 14 h 22"/>
                <a:gd name="T26" fmla="*/ 6 w 16"/>
                <a:gd name="T27" fmla="*/ 14 h 22"/>
                <a:gd name="T28" fmla="*/ 6 w 16"/>
                <a:gd name="T29" fmla="*/ 17 h 22"/>
                <a:gd name="T30" fmla="*/ 13 w 16"/>
                <a:gd name="T31" fmla="*/ 17 h 22"/>
                <a:gd name="T32" fmla="*/ 13 w 16"/>
                <a:gd name="T33" fmla="*/ 6 h 22"/>
                <a:gd name="T34" fmla="*/ 0 w 16"/>
                <a:gd name="T35" fmla="*/ 6 h 2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6"/>
                <a:gd name="T55" fmla="*/ 0 h 22"/>
                <a:gd name="T56" fmla="*/ 16 w 16"/>
                <a:gd name="T57" fmla="*/ 22 h 2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6" h="22">
                  <a:moveTo>
                    <a:pt x="0" y="6"/>
                  </a:moveTo>
                  <a:lnTo>
                    <a:pt x="0" y="0"/>
                  </a:lnTo>
                  <a:lnTo>
                    <a:pt x="13" y="0"/>
                  </a:lnTo>
                  <a:lnTo>
                    <a:pt x="13" y="2"/>
                  </a:lnTo>
                  <a:lnTo>
                    <a:pt x="15" y="4"/>
                  </a:lnTo>
                  <a:lnTo>
                    <a:pt x="15" y="19"/>
                  </a:lnTo>
                  <a:lnTo>
                    <a:pt x="13" y="21"/>
                  </a:lnTo>
                  <a:lnTo>
                    <a:pt x="2" y="21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9" y="14"/>
                  </a:lnTo>
                  <a:lnTo>
                    <a:pt x="6" y="14"/>
                  </a:lnTo>
                  <a:lnTo>
                    <a:pt x="6" y="17"/>
                  </a:lnTo>
                  <a:lnTo>
                    <a:pt x="13" y="17"/>
                  </a:lnTo>
                  <a:lnTo>
                    <a:pt x="13" y="6"/>
                  </a:lnTo>
                  <a:lnTo>
                    <a:pt x="0" y="6"/>
                  </a:lnTo>
                </a:path>
              </a:pathLst>
            </a:custGeom>
            <a:solidFill>
              <a:srgbClr val="FF00FF"/>
            </a:solidFill>
            <a:ln w="12700" cap="rnd">
              <a:solidFill>
                <a:srgbClr val="808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947" name="Line 643"/>
            <p:cNvSpPr>
              <a:spLocks noChangeShapeType="1"/>
            </p:cNvSpPr>
            <p:nvPr/>
          </p:nvSpPr>
          <p:spPr bwMode="auto">
            <a:xfrm>
              <a:off x="3000" y="3381"/>
              <a:ext cx="5" cy="3"/>
            </a:xfrm>
            <a:prstGeom prst="line">
              <a:avLst/>
            </a:prstGeom>
            <a:noFill/>
            <a:ln w="12700">
              <a:solidFill>
                <a:srgbClr val="808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948" name="Line 644"/>
            <p:cNvSpPr>
              <a:spLocks noChangeShapeType="1"/>
            </p:cNvSpPr>
            <p:nvPr/>
          </p:nvSpPr>
          <p:spPr bwMode="auto">
            <a:xfrm>
              <a:off x="3167" y="3462"/>
              <a:ext cx="3" cy="1"/>
            </a:xfrm>
            <a:prstGeom prst="line">
              <a:avLst/>
            </a:prstGeom>
            <a:noFill/>
            <a:ln w="12700">
              <a:solidFill>
                <a:srgbClr val="808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949" name="Line 645"/>
            <p:cNvSpPr>
              <a:spLocks noChangeShapeType="1"/>
            </p:cNvSpPr>
            <p:nvPr/>
          </p:nvSpPr>
          <p:spPr bwMode="auto">
            <a:xfrm flipH="1">
              <a:off x="3027" y="3376"/>
              <a:ext cx="9" cy="0"/>
            </a:xfrm>
            <a:prstGeom prst="line">
              <a:avLst/>
            </a:prstGeom>
            <a:noFill/>
            <a:ln w="12700">
              <a:solidFill>
                <a:srgbClr val="808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950" name="Freeform 646"/>
            <p:cNvSpPr>
              <a:spLocks/>
            </p:cNvSpPr>
            <p:nvPr/>
          </p:nvSpPr>
          <p:spPr bwMode="auto">
            <a:xfrm>
              <a:off x="3160" y="3518"/>
              <a:ext cx="135" cy="26"/>
            </a:xfrm>
            <a:custGeom>
              <a:avLst/>
              <a:gdLst>
                <a:gd name="T0" fmla="*/ 134 w 135"/>
                <a:gd name="T1" fmla="*/ 2 h 26"/>
                <a:gd name="T2" fmla="*/ 134 w 135"/>
                <a:gd name="T3" fmla="*/ 8 h 26"/>
                <a:gd name="T4" fmla="*/ 132 w 135"/>
                <a:gd name="T5" fmla="*/ 8 h 26"/>
                <a:gd name="T6" fmla="*/ 132 w 135"/>
                <a:gd name="T7" fmla="*/ 10 h 26"/>
                <a:gd name="T8" fmla="*/ 130 w 135"/>
                <a:gd name="T9" fmla="*/ 12 h 26"/>
                <a:gd name="T10" fmla="*/ 126 w 135"/>
                <a:gd name="T11" fmla="*/ 12 h 26"/>
                <a:gd name="T12" fmla="*/ 126 w 135"/>
                <a:gd name="T13" fmla="*/ 14 h 26"/>
                <a:gd name="T14" fmla="*/ 125 w 135"/>
                <a:gd name="T15" fmla="*/ 14 h 26"/>
                <a:gd name="T16" fmla="*/ 125 w 135"/>
                <a:gd name="T17" fmla="*/ 16 h 26"/>
                <a:gd name="T18" fmla="*/ 119 w 135"/>
                <a:gd name="T19" fmla="*/ 16 h 26"/>
                <a:gd name="T20" fmla="*/ 119 w 135"/>
                <a:gd name="T21" fmla="*/ 17 h 26"/>
                <a:gd name="T22" fmla="*/ 117 w 135"/>
                <a:gd name="T23" fmla="*/ 17 h 26"/>
                <a:gd name="T24" fmla="*/ 115 w 135"/>
                <a:gd name="T25" fmla="*/ 19 h 26"/>
                <a:gd name="T26" fmla="*/ 113 w 135"/>
                <a:gd name="T27" fmla="*/ 19 h 26"/>
                <a:gd name="T28" fmla="*/ 113 w 135"/>
                <a:gd name="T29" fmla="*/ 21 h 26"/>
                <a:gd name="T30" fmla="*/ 105 w 135"/>
                <a:gd name="T31" fmla="*/ 21 h 26"/>
                <a:gd name="T32" fmla="*/ 105 w 135"/>
                <a:gd name="T33" fmla="*/ 23 h 26"/>
                <a:gd name="T34" fmla="*/ 84 w 135"/>
                <a:gd name="T35" fmla="*/ 23 h 26"/>
                <a:gd name="T36" fmla="*/ 84 w 135"/>
                <a:gd name="T37" fmla="*/ 25 h 26"/>
                <a:gd name="T38" fmla="*/ 52 w 135"/>
                <a:gd name="T39" fmla="*/ 25 h 26"/>
                <a:gd name="T40" fmla="*/ 50 w 135"/>
                <a:gd name="T41" fmla="*/ 23 h 26"/>
                <a:gd name="T42" fmla="*/ 25 w 135"/>
                <a:gd name="T43" fmla="*/ 23 h 26"/>
                <a:gd name="T44" fmla="*/ 25 w 135"/>
                <a:gd name="T45" fmla="*/ 21 h 26"/>
                <a:gd name="T46" fmla="*/ 19 w 135"/>
                <a:gd name="T47" fmla="*/ 21 h 26"/>
                <a:gd name="T48" fmla="*/ 19 w 135"/>
                <a:gd name="T49" fmla="*/ 19 h 26"/>
                <a:gd name="T50" fmla="*/ 15 w 135"/>
                <a:gd name="T51" fmla="*/ 19 h 26"/>
                <a:gd name="T52" fmla="*/ 15 w 135"/>
                <a:gd name="T53" fmla="*/ 17 h 26"/>
                <a:gd name="T54" fmla="*/ 11 w 135"/>
                <a:gd name="T55" fmla="*/ 17 h 26"/>
                <a:gd name="T56" fmla="*/ 11 w 135"/>
                <a:gd name="T57" fmla="*/ 16 h 26"/>
                <a:gd name="T58" fmla="*/ 10 w 135"/>
                <a:gd name="T59" fmla="*/ 16 h 26"/>
                <a:gd name="T60" fmla="*/ 4 w 135"/>
                <a:gd name="T61" fmla="*/ 10 h 26"/>
                <a:gd name="T62" fmla="*/ 4 w 135"/>
                <a:gd name="T63" fmla="*/ 8 h 26"/>
                <a:gd name="T64" fmla="*/ 2 w 135"/>
                <a:gd name="T65" fmla="*/ 8 h 26"/>
                <a:gd name="T66" fmla="*/ 2 w 135"/>
                <a:gd name="T67" fmla="*/ 2 h 26"/>
                <a:gd name="T68" fmla="*/ 0 w 135"/>
                <a:gd name="T69" fmla="*/ 2 h 26"/>
                <a:gd name="T70" fmla="*/ 0 w 135"/>
                <a:gd name="T71" fmla="*/ 0 h 2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35"/>
                <a:gd name="T109" fmla="*/ 0 h 26"/>
                <a:gd name="T110" fmla="*/ 135 w 135"/>
                <a:gd name="T111" fmla="*/ 26 h 2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35" h="26">
                  <a:moveTo>
                    <a:pt x="134" y="2"/>
                  </a:moveTo>
                  <a:lnTo>
                    <a:pt x="134" y="8"/>
                  </a:lnTo>
                  <a:lnTo>
                    <a:pt x="132" y="8"/>
                  </a:lnTo>
                  <a:lnTo>
                    <a:pt x="132" y="10"/>
                  </a:lnTo>
                  <a:lnTo>
                    <a:pt x="130" y="12"/>
                  </a:lnTo>
                  <a:lnTo>
                    <a:pt x="126" y="12"/>
                  </a:lnTo>
                  <a:lnTo>
                    <a:pt x="126" y="14"/>
                  </a:lnTo>
                  <a:lnTo>
                    <a:pt x="125" y="14"/>
                  </a:lnTo>
                  <a:lnTo>
                    <a:pt x="125" y="16"/>
                  </a:lnTo>
                  <a:lnTo>
                    <a:pt x="119" y="16"/>
                  </a:lnTo>
                  <a:lnTo>
                    <a:pt x="119" y="17"/>
                  </a:lnTo>
                  <a:lnTo>
                    <a:pt x="117" y="17"/>
                  </a:lnTo>
                  <a:lnTo>
                    <a:pt x="115" y="19"/>
                  </a:lnTo>
                  <a:lnTo>
                    <a:pt x="113" y="19"/>
                  </a:lnTo>
                  <a:lnTo>
                    <a:pt x="113" y="21"/>
                  </a:lnTo>
                  <a:lnTo>
                    <a:pt x="105" y="21"/>
                  </a:lnTo>
                  <a:lnTo>
                    <a:pt x="105" y="23"/>
                  </a:lnTo>
                  <a:lnTo>
                    <a:pt x="84" y="23"/>
                  </a:lnTo>
                  <a:lnTo>
                    <a:pt x="84" y="25"/>
                  </a:lnTo>
                  <a:lnTo>
                    <a:pt x="52" y="25"/>
                  </a:lnTo>
                  <a:lnTo>
                    <a:pt x="50" y="23"/>
                  </a:lnTo>
                  <a:lnTo>
                    <a:pt x="25" y="23"/>
                  </a:lnTo>
                  <a:lnTo>
                    <a:pt x="25" y="21"/>
                  </a:lnTo>
                  <a:lnTo>
                    <a:pt x="19" y="21"/>
                  </a:lnTo>
                  <a:lnTo>
                    <a:pt x="19" y="19"/>
                  </a:lnTo>
                  <a:lnTo>
                    <a:pt x="15" y="19"/>
                  </a:lnTo>
                  <a:lnTo>
                    <a:pt x="15" y="17"/>
                  </a:lnTo>
                  <a:lnTo>
                    <a:pt x="11" y="17"/>
                  </a:lnTo>
                  <a:lnTo>
                    <a:pt x="11" y="16"/>
                  </a:lnTo>
                  <a:lnTo>
                    <a:pt x="10" y="16"/>
                  </a:lnTo>
                  <a:lnTo>
                    <a:pt x="4" y="10"/>
                  </a:lnTo>
                  <a:lnTo>
                    <a:pt x="4" y="8"/>
                  </a:lnTo>
                  <a:lnTo>
                    <a:pt x="2" y="8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rgbClr val="FF00FF"/>
            </a:solidFill>
            <a:ln w="12700" cap="rnd">
              <a:solidFill>
                <a:srgbClr val="808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951" name="Freeform 647"/>
            <p:cNvSpPr>
              <a:spLocks/>
            </p:cNvSpPr>
            <p:nvPr/>
          </p:nvSpPr>
          <p:spPr bwMode="auto">
            <a:xfrm>
              <a:off x="3196" y="3265"/>
              <a:ext cx="44" cy="47"/>
            </a:xfrm>
            <a:custGeom>
              <a:avLst/>
              <a:gdLst>
                <a:gd name="T0" fmla="*/ 0 w 44"/>
                <a:gd name="T1" fmla="*/ 41 h 47"/>
                <a:gd name="T2" fmla="*/ 0 w 44"/>
                <a:gd name="T3" fmla="*/ 44 h 47"/>
                <a:gd name="T4" fmla="*/ 2 w 44"/>
                <a:gd name="T5" fmla="*/ 44 h 47"/>
                <a:gd name="T6" fmla="*/ 0 w 44"/>
                <a:gd name="T7" fmla="*/ 44 h 47"/>
                <a:gd name="T8" fmla="*/ 2 w 44"/>
                <a:gd name="T9" fmla="*/ 44 h 47"/>
                <a:gd name="T10" fmla="*/ 0 w 44"/>
                <a:gd name="T11" fmla="*/ 46 h 47"/>
                <a:gd name="T12" fmla="*/ 2 w 44"/>
                <a:gd name="T13" fmla="*/ 44 h 47"/>
                <a:gd name="T14" fmla="*/ 4 w 44"/>
                <a:gd name="T15" fmla="*/ 46 h 47"/>
                <a:gd name="T16" fmla="*/ 4 w 44"/>
                <a:gd name="T17" fmla="*/ 44 h 47"/>
                <a:gd name="T18" fmla="*/ 6 w 44"/>
                <a:gd name="T19" fmla="*/ 44 h 47"/>
                <a:gd name="T20" fmla="*/ 35 w 44"/>
                <a:gd name="T21" fmla="*/ 25 h 47"/>
                <a:gd name="T22" fmla="*/ 39 w 44"/>
                <a:gd name="T23" fmla="*/ 23 h 47"/>
                <a:gd name="T24" fmla="*/ 41 w 44"/>
                <a:gd name="T25" fmla="*/ 21 h 47"/>
                <a:gd name="T26" fmla="*/ 39 w 44"/>
                <a:gd name="T27" fmla="*/ 20 h 47"/>
                <a:gd name="T28" fmla="*/ 41 w 44"/>
                <a:gd name="T29" fmla="*/ 20 h 47"/>
                <a:gd name="T30" fmla="*/ 41 w 44"/>
                <a:gd name="T31" fmla="*/ 2 h 47"/>
                <a:gd name="T32" fmla="*/ 43 w 44"/>
                <a:gd name="T33" fmla="*/ 2 h 47"/>
                <a:gd name="T34" fmla="*/ 41 w 44"/>
                <a:gd name="T35" fmla="*/ 2 h 47"/>
                <a:gd name="T36" fmla="*/ 39 w 44"/>
                <a:gd name="T37" fmla="*/ 0 h 47"/>
                <a:gd name="T38" fmla="*/ 37 w 44"/>
                <a:gd name="T39" fmla="*/ 0 h 47"/>
                <a:gd name="T40" fmla="*/ 4 w 44"/>
                <a:gd name="T41" fmla="*/ 20 h 47"/>
                <a:gd name="T42" fmla="*/ 2 w 44"/>
                <a:gd name="T43" fmla="*/ 20 h 47"/>
                <a:gd name="T44" fmla="*/ 2 w 44"/>
                <a:gd name="T45" fmla="*/ 23 h 47"/>
                <a:gd name="T46" fmla="*/ 2 w 44"/>
                <a:gd name="T47" fmla="*/ 20 h 47"/>
                <a:gd name="T48" fmla="*/ 2 w 44"/>
                <a:gd name="T49" fmla="*/ 27 h 47"/>
                <a:gd name="T50" fmla="*/ 2 w 44"/>
                <a:gd name="T51" fmla="*/ 25 h 47"/>
                <a:gd name="T52" fmla="*/ 0 w 44"/>
                <a:gd name="T53" fmla="*/ 27 h 47"/>
                <a:gd name="T54" fmla="*/ 0 w 44"/>
                <a:gd name="T55" fmla="*/ 44 h 47"/>
                <a:gd name="T56" fmla="*/ 0 w 44"/>
                <a:gd name="T57" fmla="*/ 41 h 4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4"/>
                <a:gd name="T88" fmla="*/ 0 h 47"/>
                <a:gd name="T89" fmla="*/ 44 w 44"/>
                <a:gd name="T90" fmla="*/ 47 h 4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4" h="47">
                  <a:moveTo>
                    <a:pt x="0" y="41"/>
                  </a:moveTo>
                  <a:lnTo>
                    <a:pt x="0" y="44"/>
                  </a:lnTo>
                  <a:lnTo>
                    <a:pt x="2" y="44"/>
                  </a:lnTo>
                  <a:lnTo>
                    <a:pt x="0" y="44"/>
                  </a:lnTo>
                  <a:lnTo>
                    <a:pt x="2" y="44"/>
                  </a:lnTo>
                  <a:lnTo>
                    <a:pt x="0" y="46"/>
                  </a:lnTo>
                  <a:lnTo>
                    <a:pt x="2" y="44"/>
                  </a:lnTo>
                  <a:lnTo>
                    <a:pt x="4" y="46"/>
                  </a:lnTo>
                  <a:lnTo>
                    <a:pt x="4" y="44"/>
                  </a:lnTo>
                  <a:lnTo>
                    <a:pt x="6" y="44"/>
                  </a:lnTo>
                  <a:lnTo>
                    <a:pt x="35" y="25"/>
                  </a:lnTo>
                  <a:lnTo>
                    <a:pt x="39" y="23"/>
                  </a:lnTo>
                  <a:lnTo>
                    <a:pt x="41" y="21"/>
                  </a:lnTo>
                  <a:lnTo>
                    <a:pt x="39" y="20"/>
                  </a:lnTo>
                  <a:lnTo>
                    <a:pt x="41" y="20"/>
                  </a:lnTo>
                  <a:lnTo>
                    <a:pt x="41" y="2"/>
                  </a:lnTo>
                  <a:lnTo>
                    <a:pt x="43" y="2"/>
                  </a:lnTo>
                  <a:lnTo>
                    <a:pt x="41" y="2"/>
                  </a:lnTo>
                  <a:lnTo>
                    <a:pt x="39" y="0"/>
                  </a:lnTo>
                  <a:lnTo>
                    <a:pt x="37" y="0"/>
                  </a:lnTo>
                  <a:lnTo>
                    <a:pt x="4" y="20"/>
                  </a:lnTo>
                  <a:lnTo>
                    <a:pt x="2" y="20"/>
                  </a:lnTo>
                  <a:lnTo>
                    <a:pt x="2" y="23"/>
                  </a:lnTo>
                  <a:lnTo>
                    <a:pt x="2" y="20"/>
                  </a:lnTo>
                  <a:lnTo>
                    <a:pt x="2" y="27"/>
                  </a:lnTo>
                  <a:lnTo>
                    <a:pt x="2" y="25"/>
                  </a:lnTo>
                  <a:lnTo>
                    <a:pt x="0" y="27"/>
                  </a:lnTo>
                  <a:lnTo>
                    <a:pt x="0" y="44"/>
                  </a:lnTo>
                  <a:lnTo>
                    <a:pt x="0" y="41"/>
                  </a:lnTo>
                </a:path>
              </a:pathLst>
            </a:custGeom>
            <a:solidFill>
              <a:srgbClr val="FF00FF"/>
            </a:solidFill>
            <a:ln w="12700" cap="rnd">
              <a:solidFill>
                <a:srgbClr val="808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952" name="Freeform 648"/>
            <p:cNvSpPr>
              <a:spLocks/>
            </p:cNvSpPr>
            <p:nvPr/>
          </p:nvSpPr>
          <p:spPr bwMode="auto">
            <a:xfrm>
              <a:off x="3200" y="3283"/>
              <a:ext cx="13" cy="26"/>
            </a:xfrm>
            <a:custGeom>
              <a:avLst/>
              <a:gdLst>
                <a:gd name="T0" fmla="*/ 10 w 13"/>
                <a:gd name="T1" fmla="*/ 3 h 26"/>
                <a:gd name="T2" fmla="*/ 8 w 13"/>
                <a:gd name="T3" fmla="*/ 2 h 26"/>
                <a:gd name="T4" fmla="*/ 8 w 13"/>
                <a:gd name="T5" fmla="*/ 0 h 26"/>
                <a:gd name="T6" fmla="*/ 0 w 13"/>
                <a:gd name="T7" fmla="*/ 5 h 26"/>
                <a:gd name="T8" fmla="*/ 0 w 13"/>
                <a:gd name="T9" fmla="*/ 3 h 26"/>
                <a:gd name="T10" fmla="*/ 2 w 13"/>
                <a:gd name="T11" fmla="*/ 5 h 26"/>
                <a:gd name="T12" fmla="*/ 0 w 13"/>
                <a:gd name="T13" fmla="*/ 7 h 26"/>
                <a:gd name="T14" fmla="*/ 2 w 13"/>
                <a:gd name="T15" fmla="*/ 9 h 26"/>
                <a:gd name="T16" fmla="*/ 0 w 13"/>
                <a:gd name="T17" fmla="*/ 9 h 26"/>
                <a:gd name="T18" fmla="*/ 0 w 13"/>
                <a:gd name="T19" fmla="*/ 7 h 26"/>
                <a:gd name="T20" fmla="*/ 0 w 13"/>
                <a:gd name="T21" fmla="*/ 23 h 26"/>
                <a:gd name="T22" fmla="*/ 2 w 13"/>
                <a:gd name="T23" fmla="*/ 25 h 26"/>
                <a:gd name="T24" fmla="*/ 2 w 13"/>
                <a:gd name="T25" fmla="*/ 23 h 26"/>
                <a:gd name="T26" fmla="*/ 4 w 13"/>
                <a:gd name="T27" fmla="*/ 23 h 26"/>
                <a:gd name="T28" fmla="*/ 8 w 13"/>
                <a:gd name="T29" fmla="*/ 19 h 26"/>
                <a:gd name="T30" fmla="*/ 12 w 13"/>
                <a:gd name="T31" fmla="*/ 19 h 26"/>
                <a:gd name="T32" fmla="*/ 10 w 13"/>
                <a:gd name="T33" fmla="*/ 17 h 26"/>
                <a:gd name="T34" fmla="*/ 12 w 13"/>
                <a:gd name="T35" fmla="*/ 17 h 26"/>
                <a:gd name="T36" fmla="*/ 10 w 13"/>
                <a:gd name="T37" fmla="*/ 17 h 26"/>
                <a:gd name="T38" fmla="*/ 12 w 13"/>
                <a:gd name="T39" fmla="*/ 13 h 26"/>
                <a:gd name="T40" fmla="*/ 12 w 13"/>
                <a:gd name="T41" fmla="*/ 9 h 26"/>
                <a:gd name="T42" fmla="*/ 4 w 13"/>
                <a:gd name="T43" fmla="*/ 9 h 26"/>
                <a:gd name="T44" fmla="*/ 6 w 13"/>
                <a:gd name="T45" fmla="*/ 11 h 26"/>
                <a:gd name="T46" fmla="*/ 4 w 13"/>
                <a:gd name="T47" fmla="*/ 15 h 26"/>
                <a:gd name="T48" fmla="*/ 8 w 13"/>
                <a:gd name="T49" fmla="*/ 13 h 26"/>
                <a:gd name="T50" fmla="*/ 8 w 13"/>
                <a:gd name="T51" fmla="*/ 15 h 26"/>
                <a:gd name="T52" fmla="*/ 6 w 13"/>
                <a:gd name="T53" fmla="*/ 19 h 26"/>
                <a:gd name="T54" fmla="*/ 8 w 13"/>
                <a:gd name="T55" fmla="*/ 17 h 26"/>
                <a:gd name="T56" fmla="*/ 8 w 13"/>
                <a:gd name="T57" fmla="*/ 19 h 26"/>
                <a:gd name="T58" fmla="*/ 4 w 13"/>
                <a:gd name="T59" fmla="*/ 19 h 26"/>
                <a:gd name="T60" fmla="*/ 4 w 13"/>
                <a:gd name="T61" fmla="*/ 5 h 26"/>
                <a:gd name="T62" fmla="*/ 4 w 13"/>
                <a:gd name="T63" fmla="*/ 9 h 26"/>
                <a:gd name="T64" fmla="*/ 4 w 13"/>
                <a:gd name="T65" fmla="*/ 5 h 26"/>
                <a:gd name="T66" fmla="*/ 6 w 13"/>
                <a:gd name="T67" fmla="*/ 7 h 26"/>
                <a:gd name="T68" fmla="*/ 12 w 13"/>
                <a:gd name="T69" fmla="*/ 5 h 26"/>
                <a:gd name="T70" fmla="*/ 10 w 13"/>
                <a:gd name="T71" fmla="*/ 3 h 2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3"/>
                <a:gd name="T109" fmla="*/ 0 h 26"/>
                <a:gd name="T110" fmla="*/ 13 w 13"/>
                <a:gd name="T111" fmla="*/ 26 h 2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3" h="26">
                  <a:moveTo>
                    <a:pt x="10" y="3"/>
                  </a:moveTo>
                  <a:lnTo>
                    <a:pt x="8" y="2"/>
                  </a:lnTo>
                  <a:lnTo>
                    <a:pt x="8" y="0"/>
                  </a:lnTo>
                  <a:lnTo>
                    <a:pt x="0" y="5"/>
                  </a:lnTo>
                  <a:lnTo>
                    <a:pt x="0" y="3"/>
                  </a:lnTo>
                  <a:lnTo>
                    <a:pt x="2" y="5"/>
                  </a:lnTo>
                  <a:lnTo>
                    <a:pt x="0" y="7"/>
                  </a:lnTo>
                  <a:lnTo>
                    <a:pt x="2" y="9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23"/>
                  </a:lnTo>
                  <a:lnTo>
                    <a:pt x="2" y="25"/>
                  </a:lnTo>
                  <a:lnTo>
                    <a:pt x="2" y="23"/>
                  </a:lnTo>
                  <a:lnTo>
                    <a:pt x="4" y="23"/>
                  </a:lnTo>
                  <a:lnTo>
                    <a:pt x="8" y="19"/>
                  </a:lnTo>
                  <a:lnTo>
                    <a:pt x="12" y="19"/>
                  </a:lnTo>
                  <a:lnTo>
                    <a:pt x="10" y="17"/>
                  </a:lnTo>
                  <a:lnTo>
                    <a:pt x="12" y="17"/>
                  </a:lnTo>
                  <a:lnTo>
                    <a:pt x="10" y="17"/>
                  </a:lnTo>
                  <a:lnTo>
                    <a:pt x="12" y="13"/>
                  </a:lnTo>
                  <a:lnTo>
                    <a:pt x="12" y="9"/>
                  </a:lnTo>
                  <a:lnTo>
                    <a:pt x="4" y="9"/>
                  </a:lnTo>
                  <a:lnTo>
                    <a:pt x="6" y="11"/>
                  </a:lnTo>
                  <a:lnTo>
                    <a:pt x="4" y="15"/>
                  </a:lnTo>
                  <a:lnTo>
                    <a:pt x="8" y="13"/>
                  </a:lnTo>
                  <a:lnTo>
                    <a:pt x="8" y="15"/>
                  </a:lnTo>
                  <a:lnTo>
                    <a:pt x="6" y="19"/>
                  </a:lnTo>
                  <a:lnTo>
                    <a:pt x="8" y="17"/>
                  </a:lnTo>
                  <a:lnTo>
                    <a:pt x="8" y="19"/>
                  </a:lnTo>
                  <a:lnTo>
                    <a:pt x="4" y="19"/>
                  </a:lnTo>
                  <a:lnTo>
                    <a:pt x="4" y="5"/>
                  </a:lnTo>
                  <a:lnTo>
                    <a:pt x="4" y="9"/>
                  </a:lnTo>
                  <a:lnTo>
                    <a:pt x="4" y="5"/>
                  </a:lnTo>
                  <a:lnTo>
                    <a:pt x="6" y="7"/>
                  </a:lnTo>
                  <a:lnTo>
                    <a:pt x="12" y="5"/>
                  </a:lnTo>
                  <a:lnTo>
                    <a:pt x="10" y="3"/>
                  </a:lnTo>
                </a:path>
              </a:pathLst>
            </a:custGeom>
            <a:solidFill>
              <a:srgbClr val="FF00FF"/>
            </a:solidFill>
            <a:ln w="12700" cap="rnd">
              <a:solidFill>
                <a:srgbClr val="808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953" name="Freeform 649"/>
            <p:cNvSpPr>
              <a:spLocks/>
            </p:cNvSpPr>
            <p:nvPr/>
          </p:nvSpPr>
          <p:spPr bwMode="auto">
            <a:xfrm>
              <a:off x="3212" y="3275"/>
              <a:ext cx="14" cy="26"/>
            </a:xfrm>
            <a:custGeom>
              <a:avLst/>
              <a:gdLst>
                <a:gd name="T0" fmla="*/ 7 w 14"/>
                <a:gd name="T1" fmla="*/ 21 h 26"/>
                <a:gd name="T2" fmla="*/ 4 w 14"/>
                <a:gd name="T3" fmla="*/ 23 h 26"/>
                <a:gd name="T4" fmla="*/ 4 w 14"/>
                <a:gd name="T5" fmla="*/ 25 h 26"/>
                <a:gd name="T6" fmla="*/ 5 w 14"/>
                <a:gd name="T7" fmla="*/ 10 h 26"/>
                <a:gd name="T8" fmla="*/ 4 w 14"/>
                <a:gd name="T9" fmla="*/ 8 h 26"/>
                <a:gd name="T10" fmla="*/ 5 w 14"/>
                <a:gd name="T11" fmla="*/ 10 h 26"/>
                <a:gd name="T12" fmla="*/ 0 w 14"/>
                <a:gd name="T13" fmla="*/ 10 h 26"/>
                <a:gd name="T14" fmla="*/ 2 w 14"/>
                <a:gd name="T15" fmla="*/ 8 h 26"/>
                <a:gd name="T16" fmla="*/ 0 w 14"/>
                <a:gd name="T17" fmla="*/ 10 h 26"/>
                <a:gd name="T18" fmla="*/ 2 w 14"/>
                <a:gd name="T19" fmla="*/ 8 h 26"/>
                <a:gd name="T20" fmla="*/ 11 w 14"/>
                <a:gd name="T21" fmla="*/ 0 h 26"/>
                <a:gd name="T22" fmla="*/ 13 w 14"/>
                <a:gd name="T23" fmla="*/ 2 h 26"/>
                <a:gd name="T24" fmla="*/ 11 w 14"/>
                <a:gd name="T25" fmla="*/ 2 h 26"/>
                <a:gd name="T26" fmla="*/ 13 w 14"/>
                <a:gd name="T27" fmla="*/ 2 h 26"/>
                <a:gd name="T28" fmla="*/ 7 w 14"/>
                <a:gd name="T29" fmla="*/ 6 h 26"/>
                <a:gd name="T30" fmla="*/ 9 w 14"/>
                <a:gd name="T31" fmla="*/ 8 h 26"/>
                <a:gd name="T32" fmla="*/ 9 w 14"/>
                <a:gd name="T33" fmla="*/ 23 h 26"/>
                <a:gd name="T34" fmla="*/ 7 w 14"/>
                <a:gd name="T35" fmla="*/ 21 h 26"/>
                <a:gd name="T36" fmla="*/ 7 w 14"/>
                <a:gd name="T37" fmla="*/ 23 h 26"/>
                <a:gd name="T38" fmla="*/ 7 w 14"/>
                <a:gd name="T39" fmla="*/ 21 h 2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"/>
                <a:gd name="T61" fmla="*/ 0 h 26"/>
                <a:gd name="T62" fmla="*/ 14 w 14"/>
                <a:gd name="T63" fmla="*/ 26 h 2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" h="26">
                  <a:moveTo>
                    <a:pt x="7" y="21"/>
                  </a:moveTo>
                  <a:lnTo>
                    <a:pt x="4" y="23"/>
                  </a:lnTo>
                  <a:lnTo>
                    <a:pt x="4" y="25"/>
                  </a:lnTo>
                  <a:lnTo>
                    <a:pt x="5" y="10"/>
                  </a:lnTo>
                  <a:lnTo>
                    <a:pt x="4" y="8"/>
                  </a:lnTo>
                  <a:lnTo>
                    <a:pt x="5" y="10"/>
                  </a:lnTo>
                  <a:lnTo>
                    <a:pt x="0" y="10"/>
                  </a:lnTo>
                  <a:lnTo>
                    <a:pt x="2" y="8"/>
                  </a:lnTo>
                  <a:lnTo>
                    <a:pt x="0" y="10"/>
                  </a:lnTo>
                  <a:lnTo>
                    <a:pt x="2" y="8"/>
                  </a:lnTo>
                  <a:lnTo>
                    <a:pt x="11" y="0"/>
                  </a:lnTo>
                  <a:lnTo>
                    <a:pt x="13" y="2"/>
                  </a:lnTo>
                  <a:lnTo>
                    <a:pt x="11" y="2"/>
                  </a:lnTo>
                  <a:lnTo>
                    <a:pt x="13" y="2"/>
                  </a:lnTo>
                  <a:lnTo>
                    <a:pt x="7" y="6"/>
                  </a:lnTo>
                  <a:lnTo>
                    <a:pt x="9" y="8"/>
                  </a:lnTo>
                  <a:lnTo>
                    <a:pt x="9" y="23"/>
                  </a:lnTo>
                  <a:lnTo>
                    <a:pt x="7" y="21"/>
                  </a:lnTo>
                  <a:lnTo>
                    <a:pt x="7" y="23"/>
                  </a:lnTo>
                  <a:lnTo>
                    <a:pt x="7" y="21"/>
                  </a:lnTo>
                </a:path>
              </a:pathLst>
            </a:custGeom>
            <a:solidFill>
              <a:srgbClr val="FF00FF"/>
            </a:solidFill>
            <a:ln w="12700" cap="rnd">
              <a:solidFill>
                <a:srgbClr val="808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954" name="Freeform 650"/>
            <p:cNvSpPr>
              <a:spLocks/>
            </p:cNvSpPr>
            <p:nvPr/>
          </p:nvSpPr>
          <p:spPr bwMode="auto">
            <a:xfrm>
              <a:off x="3225" y="3267"/>
              <a:ext cx="13" cy="26"/>
            </a:xfrm>
            <a:custGeom>
              <a:avLst/>
              <a:gdLst>
                <a:gd name="T0" fmla="*/ 8 w 13"/>
                <a:gd name="T1" fmla="*/ 21 h 26"/>
                <a:gd name="T2" fmla="*/ 10 w 13"/>
                <a:gd name="T3" fmla="*/ 21 h 26"/>
                <a:gd name="T4" fmla="*/ 8 w 13"/>
                <a:gd name="T5" fmla="*/ 19 h 26"/>
                <a:gd name="T6" fmla="*/ 10 w 13"/>
                <a:gd name="T7" fmla="*/ 18 h 26"/>
                <a:gd name="T8" fmla="*/ 2 w 13"/>
                <a:gd name="T9" fmla="*/ 21 h 26"/>
                <a:gd name="T10" fmla="*/ 0 w 13"/>
                <a:gd name="T11" fmla="*/ 21 h 26"/>
                <a:gd name="T12" fmla="*/ 2 w 13"/>
                <a:gd name="T13" fmla="*/ 21 h 26"/>
                <a:gd name="T14" fmla="*/ 2 w 13"/>
                <a:gd name="T15" fmla="*/ 18 h 26"/>
                <a:gd name="T16" fmla="*/ 10 w 13"/>
                <a:gd name="T17" fmla="*/ 12 h 26"/>
                <a:gd name="T18" fmla="*/ 12 w 13"/>
                <a:gd name="T19" fmla="*/ 10 h 26"/>
                <a:gd name="T20" fmla="*/ 10 w 13"/>
                <a:gd name="T21" fmla="*/ 10 h 26"/>
                <a:gd name="T22" fmla="*/ 2 w 13"/>
                <a:gd name="T23" fmla="*/ 14 h 26"/>
                <a:gd name="T24" fmla="*/ 2 w 13"/>
                <a:gd name="T25" fmla="*/ 6 h 26"/>
                <a:gd name="T26" fmla="*/ 10 w 13"/>
                <a:gd name="T27" fmla="*/ 4 h 26"/>
                <a:gd name="T28" fmla="*/ 10 w 13"/>
                <a:gd name="T29" fmla="*/ 0 h 26"/>
                <a:gd name="T30" fmla="*/ 8 w 13"/>
                <a:gd name="T31" fmla="*/ 2 h 26"/>
                <a:gd name="T32" fmla="*/ 10 w 13"/>
                <a:gd name="T33" fmla="*/ 0 h 26"/>
                <a:gd name="T34" fmla="*/ 0 w 13"/>
                <a:gd name="T35" fmla="*/ 10 h 26"/>
                <a:gd name="T36" fmla="*/ 0 w 13"/>
                <a:gd name="T37" fmla="*/ 23 h 26"/>
                <a:gd name="T38" fmla="*/ 2 w 13"/>
                <a:gd name="T39" fmla="*/ 23 h 26"/>
                <a:gd name="T40" fmla="*/ 0 w 13"/>
                <a:gd name="T41" fmla="*/ 25 h 26"/>
                <a:gd name="T42" fmla="*/ 2 w 13"/>
                <a:gd name="T43" fmla="*/ 25 h 26"/>
                <a:gd name="T44" fmla="*/ 8 w 13"/>
                <a:gd name="T45" fmla="*/ 21 h 26"/>
                <a:gd name="T46" fmla="*/ 2 w 13"/>
                <a:gd name="T47" fmla="*/ 25 h 26"/>
                <a:gd name="T48" fmla="*/ 8 w 13"/>
                <a:gd name="T49" fmla="*/ 21 h 2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3"/>
                <a:gd name="T76" fmla="*/ 0 h 26"/>
                <a:gd name="T77" fmla="*/ 13 w 13"/>
                <a:gd name="T78" fmla="*/ 26 h 2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3" h="26">
                  <a:moveTo>
                    <a:pt x="8" y="21"/>
                  </a:moveTo>
                  <a:lnTo>
                    <a:pt x="10" y="21"/>
                  </a:lnTo>
                  <a:lnTo>
                    <a:pt x="8" y="19"/>
                  </a:lnTo>
                  <a:lnTo>
                    <a:pt x="10" y="18"/>
                  </a:lnTo>
                  <a:lnTo>
                    <a:pt x="2" y="21"/>
                  </a:lnTo>
                  <a:lnTo>
                    <a:pt x="0" y="21"/>
                  </a:lnTo>
                  <a:lnTo>
                    <a:pt x="2" y="21"/>
                  </a:lnTo>
                  <a:lnTo>
                    <a:pt x="2" y="18"/>
                  </a:lnTo>
                  <a:lnTo>
                    <a:pt x="10" y="12"/>
                  </a:lnTo>
                  <a:lnTo>
                    <a:pt x="12" y="10"/>
                  </a:lnTo>
                  <a:lnTo>
                    <a:pt x="10" y="10"/>
                  </a:lnTo>
                  <a:lnTo>
                    <a:pt x="2" y="14"/>
                  </a:lnTo>
                  <a:lnTo>
                    <a:pt x="2" y="6"/>
                  </a:lnTo>
                  <a:lnTo>
                    <a:pt x="10" y="4"/>
                  </a:lnTo>
                  <a:lnTo>
                    <a:pt x="10" y="0"/>
                  </a:lnTo>
                  <a:lnTo>
                    <a:pt x="8" y="2"/>
                  </a:lnTo>
                  <a:lnTo>
                    <a:pt x="10" y="0"/>
                  </a:lnTo>
                  <a:lnTo>
                    <a:pt x="0" y="10"/>
                  </a:lnTo>
                  <a:lnTo>
                    <a:pt x="0" y="23"/>
                  </a:lnTo>
                  <a:lnTo>
                    <a:pt x="2" y="23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8" y="21"/>
                  </a:lnTo>
                  <a:lnTo>
                    <a:pt x="2" y="25"/>
                  </a:lnTo>
                  <a:lnTo>
                    <a:pt x="8" y="21"/>
                  </a:lnTo>
                </a:path>
              </a:pathLst>
            </a:custGeom>
            <a:solidFill>
              <a:srgbClr val="FF00FF"/>
            </a:solidFill>
            <a:ln w="12700" cap="rnd">
              <a:solidFill>
                <a:srgbClr val="8080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955" name="Line 651"/>
            <p:cNvSpPr>
              <a:spLocks noChangeShapeType="1"/>
            </p:cNvSpPr>
            <p:nvPr/>
          </p:nvSpPr>
          <p:spPr bwMode="auto">
            <a:xfrm flipH="1">
              <a:off x="3123" y="3472"/>
              <a:ext cx="9" cy="0"/>
            </a:xfrm>
            <a:prstGeom prst="line">
              <a:avLst/>
            </a:prstGeom>
            <a:noFill/>
            <a:ln w="12700">
              <a:solidFill>
                <a:srgbClr val="808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22706" name="Text Box 652"/>
          <p:cNvSpPr txBox="1">
            <a:spLocks noChangeArrowheads="1"/>
          </p:cNvSpPr>
          <p:nvPr/>
        </p:nvSpPr>
        <p:spPr bwMode="auto">
          <a:xfrm>
            <a:off x="5900739" y="2570164"/>
            <a:ext cx="667148" cy="246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r>
              <a:rPr lang="en-US" sz="1000" b="1" dirty="0"/>
              <a:t>TMK-TRZ</a:t>
            </a:r>
            <a:endParaRPr lang="en-GB" sz="1000" b="1" dirty="0"/>
          </a:p>
        </p:txBody>
      </p:sp>
      <p:sp>
        <p:nvSpPr>
          <p:cNvPr id="22707" name="Line 653"/>
          <p:cNvSpPr>
            <a:spLocks noChangeShapeType="1"/>
          </p:cNvSpPr>
          <p:nvPr/>
        </p:nvSpPr>
        <p:spPr bwMode="auto">
          <a:xfrm>
            <a:off x="5322888" y="1706563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1429" tIns="45715" rIns="91429" bIns="45715"/>
          <a:lstStyle/>
          <a:p>
            <a:endParaRPr lang="en-US" dirty="0"/>
          </a:p>
        </p:txBody>
      </p:sp>
      <p:sp>
        <p:nvSpPr>
          <p:cNvPr id="22708" name="Line 654"/>
          <p:cNvSpPr>
            <a:spLocks noChangeShapeType="1"/>
          </p:cNvSpPr>
          <p:nvPr/>
        </p:nvSpPr>
        <p:spPr bwMode="auto">
          <a:xfrm>
            <a:off x="5383213" y="1644650"/>
            <a:ext cx="481012" cy="627063"/>
          </a:xfrm>
          <a:prstGeom prst="line">
            <a:avLst/>
          </a:prstGeom>
          <a:noFill/>
          <a:ln w="9525">
            <a:solidFill>
              <a:srgbClr val="800000"/>
            </a:solidFill>
            <a:round/>
            <a:headEnd/>
            <a:tailEnd/>
          </a:ln>
        </p:spPr>
        <p:txBody>
          <a:bodyPr wrap="none" lIns="91429" tIns="45715" rIns="91429" bIns="45715"/>
          <a:lstStyle/>
          <a:p>
            <a:endParaRPr lang="en-US" dirty="0"/>
          </a:p>
        </p:txBody>
      </p:sp>
      <p:grpSp>
        <p:nvGrpSpPr>
          <p:cNvPr id="15" name="Group 655"/>
          <p:cNvGrpSpPr>
            <a:grpSpLocks/>
          </p:cNvGrpSpPr>
          <p:nvPr/>
        </p:nvGrpSpPr>
        <p:grpSpPr bwMode="auto">
          <a:xfrm>
            <a:off x="7977188" y="2146300"/>
            <a:ext cx="444500" cy="387350"/>
            <a:chOff x="2972" y="3246"/>
            <a:chExt cx="323" cy="298"/>
          </a:xfrm>
        </p:grpSpPr>
        <p:sp>
          <p:nvSpPr>
            <p:cNvPr id="22894" name="Line 656"/>
            <p:cNvSpPr>
              <a:spLocks noChangeShapeType="1"/>
            </p:cNvSpPr>
            <p:nvPr/>
          </p:nvSpPr>
          <p:spPr bwMode="auto">
            <a:xfrm>
              <a:off x="3031" y="3389"/>
              <a:ext cx="131" cy="68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895" name="Oval 657"/>
            <p:cNvSpPr>
              <a:spLocks noChangeArrowheads="1"/>
            </p:cNvSpPr>
            <p:nvPr/>
          </p:nvSpPr>
          <p:spPr bwMode="auto">
            <a:xfrm>
              <a:off x="3166" y="3501"/>
              <a:ext cx="118" cy="28"/>
            </a:xfrm>
            <a:prstGeom prst="ellipse">
              <a:avLst/>
            </a:prstGeom>
            <a:solidFill>
              <a:srgbClr val="66FF66"/>
            </a:solidFill>
            <a:ln w="12700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1" dirty="0"/>
            </a:p>
          </p:txBody>
        </p:sp>
        <p:sp>
          <p:nvSpPr>
            <p:cNvPr id="22896" name="Freeform 658"/>
            <p:cNvSpPr>
              <a:spLocks/>
            </p:cNvSpPr>
            <p:nvPr/>
          </p:nvSpPr>
          <p:spPr bwMode="auto">
            <a:xfrm>
              <a:off x="3148" y="3246"/>
              <a:ext cx="109" cy="216"/>
            </a:xfrm>
            <a:custGeom>
              <a:avLst/>
              <a:gdLst>
                <a:gd name="T0" fmla="*/ 71 w 109"/>
                <a:gd name="T1" fmla="*/ 2 h 216"/>
                <a:gd name="T2" fmla="*/ 56 w 109"/>
                <a:gd name="T3" fmla="*/ 8 h 216"/>
                <a:gd name="T4" fmla="*/ 50 w 109"/>
                <a:gd name="T5" fmla="*/ 14 h 216"/>
                <a:gd name="T6" fmla="*/ 43 w 109"/>
                <a:gd name="T7" fmla="*/ 19 h 216"/>
                <a:gd name="T8" fmla="*/ 37 w 109"/>
                <a:gd name="T9" fmla="*/ 31 h 216"/>
                <a:gd name="T10" fmla="*/ 29 w 109"/>
                <a:gd name="T11" fmla="*/ 42 h 216"/>
                <a:gd name="T12" fmla="*/ 25 w 109"/>
                <a:gd name="T13" fmla="*/ 50 h 216"/>
                <a:gd name="T14" fmla="*/ 22 w 109"/>
                <a:gd name="T15" fmla="*/ 58 h 216"/>
                <a:gd name="T16" fmla="*/ 18 w 109"/>
                <a:gd name="T17" fmla="*/ 67 h 216"/>
                <a:gd name="T18" fmla="*/ 14 w 109"/>
                <a:gd name="T19" fmla="*/ 75 h 216"/>
                <a:gd name="T20" fmla="*/ 12 w 109"/>
                <a:gd name="T21" fmla="*/ 86 h 216"/>
                <a:gd name="T22" fmla="*/ 8 w 109"/>
                <a:gd name="T23" fmla="*/ 100 h 216"/>
                <a:gd name="T24" fmla="*/ 4 w 109"/>
                <a:gd name="T25" fmla="*/ 107 h 216"/>
                <a:gd name="T26" fmla="*/ 2 w 109"/>
                <a:gd name="T27" fmla="*/ 132 h 216"/>
                <a:gd name="T28" fmla="*/ 2 w 109"/>
                <a:gd name="T29" fmla="*/ 175 h 216"/>
                <a:gd name="T30" fmla="*/ 4 w 109"/>
                <a:gd name="T31" fmla="*/ 192 h 216"/>
                <a:gd name="T32" fmla="*/ 8 w 109"/>
                <a:gd name="T33" fmla="*/ 196 h 216"/>
                <a:gd name="T34" fmla="*/ 10 w 109"/>
                <a:gd name="T35" fmla="*/ 203 h 216"/>
                <a:gd name="T36" fmla="*/ 14 w 109"/>
                <a:gd name="T37" fmla="*/ 207 h 216"/>
                <a:gd name="T38" fmla="*/ 22 w 109"/>
                <a:gd name="T39" fmla="*/ 211 h 216"/>
                <a:gd name="T40" fmla="*/ 25 w 109"/>
                <a:gd name="T41" fmla="*/ 215 h 216"/>
                <a:gd name="T42" fmla="*/ 39 w 109"/>
                <a:gd name="T43" fmla="*/ 213 h 216"/>
                <a:gd name="T44" fmla="*/ 46 w 109"/>
                <a:gd name="T45" fmla="*/ 209 h 216"/>
                <a:gd name="T46" fmla="*/ 52 w 109"/>
                <a:gd name="T47" fmla="*/ 203 h 216"/>
                <a:gd name="T48" fmla="*/ 64 w 109"/>
                <a:gd name="T49" fmla="*/ 196 h 216"/>
                <a:gd name="T50" fmla="*/ 71 w 109"/>
                <a:gd name="T51" fmla="*/ 182 h 216"/>
                <a:gd name="T52" fmla="*/ 79 w 109"/>
                <a:gd name="T53" fmla="*/ 173 h 216"/>
                <a:gd name="T54" fmla="*/ 81 w 109"/>
                <a:gd name="T55" fmla="*/ 163 h 216"/>
                <a:gd name="T56" fmla="*/ 89 w 109"/>
                <a:gd name="T57" fmla="*/ 153 h 216"/>
                <a:gd name="T58" fmla="*/ 92 w 109"/>
                <a:gd name="T59" fmla="*/ 144 h 216"/>
                <a:gd name="T60" fmla="*/ 94 w 109"/>
                <a:gd name="T61" fmla="*/ 129 h 216"/>
                <a:gd name="T62" fmla="*/ 98 w 109"/>
                <a:gd name="T63" fmla="*/ 123 h 216"/>
                <a:gd name="T64" fmla="*/ 100 w 109"/>
                <a:gd name="T65" fmla="*/ 107 h 216"/>
                <a:gd name="T66" fmla="*/ 104 w 109"/>
                <a:gd name="T67" fmla="*/ 100 h 216"/>
                <a:gd name="T68" fmla="*/ 106 w 109"/>
                <a:gd name="T69" fmla="*/ 83 h 216"/>
                <a:gd name="T70" fmla="*/ 106 w 109"/>
                <a:gd name="T71" fmla="*/ 40 h 216"/>
                <a:gd name="T72" fmla="*/ 104 w 109"/>
                <a:gd name="T73" fmla="*/ 27 h 216"/>
                <a:gd name="T74" fmla="*/ 100 w 109"/>
                <a:gd name="T75" fmla="*/ 21 h 216"/>
                <a:gd name="T76" fmla="*/ 96 w 109"/>
                <a:gd name="T77" fmla="*/ 14 h 216"/>
                <a:gd name="T78" fmla="*/ 94 w 109"/>
                <a:gd name="T79" fmla="*/ 8 h 216"/>
                <a:gd name="T80" fmla="*/ 91 w 109"/>
                <a:gd name="T81" fmla="*/ 6 h 216"/>
                <a:gd name="T82" fmla="*/ 89 w 109"/>
                <a:gd name="T83" fmla="*/ 2 h 21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09"/>
                <a:gd name="T127" fmla="*/ 0 h 216"/>
                <a:gd name="T128" fmla="*/ 109 w 109"/>
                <a:gd name="T129" fmla="*/ 216 h 21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09" h="216">
                  <a:moveTo>
                    <a:pt x="81" y="0"/>
                  </a:moveTo>
                  <a:lnTo>
                    <a:pt x="71" y="0"/>
                  </a:lnTo>
                  <a:lnTo>
                    <a:pt x="71" y="2"/>
                  </a:lnTo>
                  <a:lnTo>
                    <a:pt x="64" y="2"/>
                  </a:lnTo>
                  <a:lnTo>
                    <a:pt x="58" y="8"/>
                  </a:lnTo>
                  <a:lnTo>
                    <a:pt x="56" y="8"/>
                  </a:lnTo>
                  <a:lnTo>
                    <a:pt x="54" y="10"/>
                  </a:lnTo>
                  <a:lnTo>
                    <a:pt x="52" y="10"/>
                  </a:lnTo>
                  <a:lnTo>
                    <a:pt x="50" y="14"/>
                  </a:lnTo>
                  <a:lnTo>
                    <a:pt x="48" y="17"/>
                  </a:lnTo>
                  <a:lnTo>
                    <a:pt x="46" y="17"/>
                  </a:lnTo>
                  <a:lnTo>
                    <a:pt x="43" y="19"/>
                  </a:lnTo>
                  <a:lnTo>
                    <a:pt x="43" y="21"/>
                  </a:lnTo>
                  <a:lnTo>
                    <a:pt x="37" y="29"/>
                  </a:lnTo>
                  <a:lnTo>
                    <a:pt x="37" y="31"/>
                  </a:lnTo>
                  <a:lnTo>
                    <a:pt x="31" y="37"/>
                  </a:lnTo>
                  <a:lnTo>
                    <a:pt x="31" y="40"/>
                  </a:lnTo>
                  <a:lnTo>
                    <a:pt x="29" y="42"/>
                  </a:lnTo>
                  <a:lnTo>
                    <a:pt x="27" y="42"/>
                  </a:lnTo>
                  <a:lnTo>
                    <a:pt x="27" y="46"/>
                  </a:lnTo>
                  <a:lnTo>
                    <a:pt x="25" y="50"/>
                  </a:lnTo>
                  <a:lnTo>
                    <a:pt x="25" y="52"/>
                  </a:lnTo>
                  <a:lnTo>
                    <a:pt x="23" y="56"/>
                  </a:lnTo>
                  <a:lnTo>
                    <a:pt x="22" y="58"/>
                  </a:lnTo>
                  <a:lnTo>
                    <a:pt x="22" y="62"/>
                  </a:lnTo>
                  <a:lnTo>
                    <a:pt x="20" y="63"/>
                  </a:lnTo>
                  <a:lnTo>
                    <a:pt x="18" y="67"/>
                  </a:lnTo>
                  <a:lnTo>
                    <a:pt x="16" y="69"/>
                  </a:lnTo>
                  <a:lnTo>
                    <a:pt x="16" y="73"/>
                  </a:lnTo>
                  <a:lnTo>
                    <a:pt x="14" y="75"/>
                  </a:lnTo>
                  <a:lnTo>
                    <a:pt x="14" y="79"/>
                  </a:lnTo>
                  <a:lnTo>
                    <a:pt x="12" y="79"/>
                  </a:lnTo>
                  <a:lnTo>
                    <a:pt x="12" y="86"/>
                  </a:lnTo>
                  <a:lnTo>
                    <a:pt x="10" y="86"/>
                  </a:lnTo>
                  <a:lnTo>
                    <a:pt x="10" y="96"/>
                  </a:lnTo>
                  <a:lnTo>
                    <a:pt x="8" y="100"/>
                  </a:lnTo>
                  <a:lnTo>
                    <a:pt x="6" y="102"/>
                  </a:lnTo>
                  <a:lnTo>
                    <a:pt x="6" y="107"/>
                  </a:lnTo>
                  <a:lnTo>
                    <a:pt x="4" y="107"/>
                  </a:lnTo>
                  <a:lnTo>
                    <a:pt x="4" y="117"/>
                  </a:lnTo>
                  <a:lnTo>
                    <a:pt x="2" y="119"/>
                  </a:lnTo>
                  <a:lnTo>
                    <a:pt x="2" y="132"/>
                  </a:lnTo>
                  <a:lnTo>
                    <a:pt x="0" y="136"/>
                  </a:lnTo>
                  <a:lnTo>
                    <a:pt x="0" y="173"/>
                  </a:lnTo>
                  <a:lnTo>
                    <a:pt x="2" y="175"/>
                  </a:lnTo>
                  <a:lnTo>
                    <a:pt x="2" y="182"/>
                  </a:lnTo>
                  <a:lnTo>
                    <a:pt x="4" y="186"/>
                  </a:lnTo>
                  <a:lnTo>
                    <a:pt x="4" y="192"/>
                  </a:lnTo>
                  <a:lnTo>
                    <a:pt x="6" y="192"/>
                  </a:lnTo>
                  <a:lnTo>
                    <a:pt x="6" y="194"/>
                  </a:lnTo>
                  <a:lnTo>
                    <a:pt x="8" y="196"/>
                  </a:lnTo>
                  <a:lnTo>
                    <a:pt x="8" y="198"/>
                  </a:lnTo>
                  <a:lnTo>
                    <a:pt x="10" y="199"/>
                  </a:lnTo>
                  <a:lnTo>
                    <a:pt x="10" y="203"/>
                  </a:lnTo>
                  <a:lnTo>
                    <a:pt x="12" y="203"/>
                  </a:lnTo>
                  <a:lnTo>
                    <a:pt x="14" y="205"/>
                  </a:lnTo>
                  <a:lnTo>
                    <a:pt x="14" y="207"/>
                  </a:lnTo>
                  <a:lnTo>
                    <a:pt x="16" y="209"/>
                  </a:lnTo>
                  <a:lnTo>
                    <a:pt x="16" y="211"/>
                  </a:lnTo>
                  <a:lnTo>
                    <a:pt x="22" y="211"/>
                  </a:lnTo>
                  <a:lnTo>
                    <a:pt x="22" y="213"/>
                  </a:lnTo>
                  <a:lnTo>
                    <a:pt x="25" y="213"/>
                  </a:lnTo>
                  <a:lnTo>
                    <a:pt x="25" y="215"/>
                  </a:lnTo>
                  <a:lnTo>
                    <a:pt x="37" y="215"/>
                  </a:lnTo>
                  <a:lnTo>
                    <a:pt x="37" y="213"/>
                  </a:lnTo>
                  <a:lnTo>
                    <a:pt x="39" y="213"/>
                  </a:lnTo>
                  <a:lnTo>
                    <a:pt x="41" y="211"/>
                  </a:lnTo>
                  <a:lnTo>
                    <a:pt x="43" y="211"/>
                  </a:lnTo>
                  <a:lnTo>
                    <a:pt x="46" y="209"/>
                  </a:lnTo>
                  <a:lnTo>
                    <a:pt x="48" y="209"/>
                  </a:lnTo>
                  <a:lnTo>
                    <a:pt x="50" y="207"/>
                  </a:lnTo>
                  <a:lnTo>
                    <a:pt x="52" y="203"/>
                  </a:lnTo>
                  <a:lnTo>
                    <a:pt x="54" y="203"/>
                  </a:lnTo>
                  <a:lnTo>
                    <a:pt x="60" y="198"/>
                  </a:lnTo>
                  <a:lnTo>
                    <a:pt x="64" y="196"/>
                  </a:lnTo>
                  <a:lnTo>
                    <a:pt x="64" y="192"/>
                  </a:lnTo>
                  <a:lnTo>
                    <a:pt x="71" y="186"/>
                  </a:lnTo>
                  <a:lnTo>
                    <a:pt x="71" y="182"/>
                  </a:lnTo>
                  <a:lnTo>
                    <a:pt x="75" y="178"/>
                  </a:lnTo>
                  <a:lnTo>
                    <a:pt x="75" y="176"/>
                  </a:lnTo>
                  <a:lnTo>
                    <a:pt x="79" y="173"/>
                  </a:lnTo>
                  <a:lnTo>
                    <a:pt x="79" y="167"/>
                  </a:lnTo>
                  <a:lnTo>
                    <a:pt x="81" y="165"/>
                  </a:lnTo>
                  <a:lnTo>
                    <a:pt x="81" y="163"/>
                  </a:lnTo>
                  <a:lnTo>
                    <a:pt x="83" y="163"/>
                  </a:lnTo>
                  <a:lnTo>
                    <a:pt x="83" y="159"/>
                  </a:lnTo>
                  <a:lnTo>
                    <a:pt x="89" y="153"/>
                  </a:lnTo>
                  <a:lnTo>
                    <a:pt x="89" y="146"/>
                  </a:lnTo>
                  <a:lnTo>
                    <a:pt x="91" y="146"/>
                  </a:lnTo>
                  <a:lnTo>
                    <a:pt x="92" y="144"/>
                  </a:lnTo>
                  <a:lnTo>
                    <a:pt x="92" y="138"/>
                  </a:lnTo>
                  <a:lnTo>
                    <a:pt x="94" y="136"/>
                  </a:lnTo>
                  <a:lnTo>
                    <a:pt x="94" y="129"/>
                  </a:lnTo>
                  <a:lnTo>
                    <a:pt x="96" y="127"/>
                  </a:lnTo>
                  <a:lnTo>
                    <a:pt x="96" y="125"/>
                  </a:lnTo>
                  <a:lnTo>
                    <a:pt x="98" y="123"/>
                  </a:lnTo>
                  <a:lnTo>
                    <a:pt x="98" y="121"/>
                  </a:lnTo>
                  <a:lnTo>
                    <a:pt x="100" y="119"/>
                  </a:lnTo>
                  <a:lnTo>
                    <a:pt x="100" y="107"/>
                  </a:lnTo>
                  <a:lnTo>
                    <a:pt x="102" y="107"/>
                  </a:lnTo>
                  <a:lnTo>
                    <a:pt x="102" y="102"/>
                  </a:lnTo>
                  <a:lnTo>
                    <a:pt x="104" y="100"/>
                  </a:lnTo>
                  <a:lnTo>
                    <a:pt x="104" y="90"/>
                  </a:lnTo>
                  <a:lnTo>
                    <a:pt x="106" y="88"/>
                  </a:lnTo>
                  <a:lnTo>
                    <a:pt x="106" y="83"/>
                  </a:lnTo>
                  <a:lnTo>
                    <a:pt x="108" y="79"/>
                  </a:lnTo>
                  <a:lnTo>
                    <a:pt x="108" y="42"/>
                  </a:lnTo>
                  <a:lnTo>
                    <a:pt x="106" y="40"/>
                  </a:lnTo>
                  <a:lnTo>
                    <a:pt x="106" y="37"/>
                  </a:lnTo>
                  <a:lnTo>
                    <a:pt x="104" y="35"/>
                  </a:lnTo>
                  <a:lnTo>
                    <a:pt x="104" y="27"/>
                  </a:lnTo>
                  <a:lnTo>
                    <a:pt x="102" y="27"/>
                  </a:lnTo>
                  <a:lnTo>
                    <a:pt x="102" y="23"/>
                  </a:lnTo>
                  <a:lnTo>
                    <a:pt x="100" y="21"/>
                  </a:lnTo>
                  <a:lnTo>
                    <a:pt x="100" y="17"/>
                  </a:lnTo>
                  <a:lnTo>
                    <a:pt x="98" y="14"/>
                  </a:lnTo>
                  <a:lnTo>
                    <a:pt x="96" y="14"/>
                  </a:lnTo>
                  <a:lnTo>
                    <a:pt x="96" y="12"/>
                  </a:lnTo>
                  <a:lnTo>
                    <a:pt x="94" y="10"/>
                  </a:lnTo>
                  <a:lnTo>
                    <a:pt x="94" y="8"/>
                  </a:lnTo>
                  <a:lnTo>
                    <a:pt x="92" y="8"/>
                  </a:lnTo>
                  <a:lnTo>
                    <a:pt x="92" y="6"/>
                  </a:lnTo>
                  <a:lnTo>
                    <a:pt x="91" y="6"/>
                  </a:lnTo>
                  <a:lnTo>
                    <a:pt x="91" y="4"/>
                  </a:lnTo>
                  <a:lnTo>
                    <a:pt x="89" y="4"/>
                  </a:lnTo>
                  <a:lnTo>
                    <a:pt x="89" y="2"/>
                  </a:lnTo>
                  <a:lnTo>
                    <a:pt x="83" y="2"/>
                  </a:lnTo>
                  <a:lnTo>
                    <a:pt x="81" y="0"/>
                  </a:lnTo>
                </a:path>
              </a:pathLst>
            </a:custGeom>
            <a:solidFill>
              <a:srgbClr val="66FF66"/>
            </a:solidFill>
            <a:ln w="12700" cap="rnd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897" name="Freeform 659"/>
            <p:cNvSpPr>
              <a:spLocks/>
            </p:cNvSpPr>
            <p:nvPr/>
          </p:nvSpPr>
          <p:spPr bwMode="auto">
            <a:xfrm>
              <a:off x="3026" y="3375"/>
              <a:ext cx="146" cy="89"/>
            </a:xfrm>
            <a:custGeom>
              <a:avLst/>
              <a:gdLst>
                <a:gd name="T0" fmla="*/ 145 w 146"/>
                <a:gd name="T1" fmla="*/ 82 h 89"/>
                <a:gd name="T2" fmla="*/ 4 w 146"/>
                <a:gd name="T3" fmla="*/ 0 h 89"/>
                <a:gd name="T4" fmla="*/ 0 w 146"/>
                <a:gd name="T5" fmla="*/ 5 h 89"/>
                <a:gd name="T6" fmla="*/ 142 w 146"/>
                <a:gd name="T7" fmla="*/ 88 h 89"/>
                <a:gd name="T8" fmla="*/ 145 w 146"/>
                <a:gd name="T9" fmla="*/ 82 h 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6"/>
                <a:gd name="T16" fmla="*/ 0 h 89"/>
                <a:gd name="T17" fmla="*/ 146 w 146"/>
                <a:gd name="T18" fmla="*/ 89 h 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6" h="89">
                  <a:moveTo>
                    <a:pt x="145" y="82"/>
                  </a:moveTo>
                  <a:lnTo>
                    <a:pt x="4" y="0"/>
                  </a:lnTo>
                  <a:lnTo>
                    <a:pt x="0" y="5"/>
                  </a:lnTo>
                  <a:lnTo>
                    <a:pt x="142" y="88"/>
                  </a:lnTo>
                  <a:lnTo>
                    <a:pt x="145" y="82"/>
                  </a:lnTo>
                </a:path>
              </a:pathLst>
            </a:custGeom>
            <a:solidFill>
              <a:srgbClr val="66FF66"/>
            </a:solidFill>
            <a:ln w="12700" cap="rnd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898" name="Freeform 660"/>
            <p:cNvSpPr>
              <a:spLocks/>
            </p:cNvSpPr>
            <p:nvPr/>
          </p:nvSpPr>
          <p:spPr bwMode="auto">
            <a:xfrm>
              <a:off x="3171" y="3248"/>
              <a:ext cx="95" cy="220"/>
            </a:xfrm>
            <a:custGeom>
              <a:avLst/>
              <a:gdLst>
                <a:gd name="T0" fmla="*/ 73 w 95"/>
                <a:gd name="T1" fmla="*/ 0 h 220"/>
                <a:gd name="T2" fmla="*/ 77 w 95"/>
                <a:gd name="T3" fmla="*/ 2 h 220"/>
                <a:gd name="T4" fmla="*/ 81 w 95"/>
                <a:gd name="T5" fmla="*/ 8 h 220"/>
                <a:gd name="T6" fmla="*/ 83 w 95"/>
                <a:gd name="T7" fmla="*/ 10 h 220"/>
                <a:gd name="T8" fmla="*/ 85 w 95"/>
                <a:gd name="T9" fmla="*/ 14 h 220"/>
                <a:gd name="T10" fmla="*/ 87 w 95"/>
                <a:gd name="T11" fmla="*/ 19 h 220"/>
                <a:gd name="T12" fmla="*/ 89 w 95"/>
                <a:gd name="T13" fmla="*/ 23 h 220"/>
                <a:gd name="T14" fmla="*/ 91 w 95"/>
                <a:gd name="T15" fmla="*/ 29 h 220"/>
                <a:gd name="T16" fmla="*/ 92 w 95"/>
                <a:gd name="T17" fmla="*/ 35 h 220"/>
                <a:gd name="T18" fmla="*/ 94 w 95"/>
                <a:gd name="T19" fmla="*/ 50 h 220"/>
                <a:gd name="T20" fmla="*/ 92 w 95"/>
                <a:gd name="T21" fmla="*/ 83 h 220"/>
                <a:gd name="T22" fmla="*/ 91 w 95"/>
                <a:gd name="T23" fmla="*/ 98 h 220"/>
                <a:gd name="T24" fmla="*/ 89 w 95"/>
                <a:gd name="T25" fmla="*/ 107 h 220"/>
                <a:gd name="T26" fmla="*/ 87 w 95"/>
                <a:gd name="T27" fmla="*/ 113 h 220"/>
                <a:gd name="T28" fmla="*/ 85 w 95"/>
                <a:gd name="T29" fmla="*/ 119 h 220"/>
                <a:gd name="T30" fmla="*/ 83 w 95"/>
                <a:gd name="T31" fmla="*/ 128 h 220"/>
                <a:gd name="T32" fmla="*/ 81 w 95"/>
                <a:gd name="T33" fmla="*/ 134 h 220"/>
                <a:gd name="T34" fmla="*/ 79 w 95"/>
                <a:gd name="T35" fmla="*/ 140 h 220"/>
                <a:gd name="T36" fmla="*/ 77 w 95"/>
                <a:gd name="T37" fmla="*/ 148 h 220"/>
                <a:gd name="T38" fmla="*/ 75 w 95"/>
                <a:gd name="T39" fmla="*/ 153 h 220"/>
                <a:gd name="T40" fmla="*/ 73 w 95"/>
                <a:gd name="T41" fmla="*/ 161 h 220"/>
                <a:gd name="T42" fmla="*/ 69 w 95"/>
                <a:gd name="T43" fmla="*/ 169 h 220"/>
                <a:gd name="T44" fmla="*/ 66 w 95"/>
                <a:gd name="T45" fmla="*/ 174 h 220"/>
                <a:gd name="T46" fmla="*/ 64 w 95"/>
                <a:gd name="T47" fmla="*/ 180 h 220"/>
                <a:gd name="T48" fmla="*/ 56 w 95"/>
                <a:gd name="T49" fmla="*/ 188 h 220"/>
                <a:gd name="T50" fmla="*/ 54 w 95"/>
                <a:gd name="T51" fmla="*/ 192 h 220"/>
                <a:gd name="T52" fmla="*/ 37 w 95"/>
                <a:gd name="T53" fmla="*/ 205 h 220"/>
                <a:gd name="T54" fmla="*/ 33 w 95"/>
                <a:gd name="T55" fmla="*/ 207 h 220"/>
                <a:gd name="T56" fmla="*/ 29 w 95"/>
                <a:gd name="T57" fmla="*/ 213 h 220"/>
                <a:gd name="T58" fmla="*/ 27 w 95"/>
                <a:gd name="T59" fmla="*/ 215 h 220"/>
                <a:gd name="T60" fmla="*/ 22 w 95"/>
                <a:gd name="T61" fmla="*/ 217 h 220"/>
                <a:gd name="T62" fmla="*/ 18 w 95"/>
                <a:gd name="T63" fmla="*/ 219 h 220"/>
                <a:gd name="T64" fmla="*/ 8 w 95"/>
                <a:gd name="T65" fmla="*/ 217 h 220"/>
                <a:gd name="T66" fmla="*/ 4 w 95"/>
                <a:gd name="T67" fmla="*/ 215 h 220"/>
                <a:gd name="T68" fmla="*/ 0 w 95"/>
                <a:gd name="T69" fmla="*/ 213 h 22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95"/>
                <a:gd name="T106" fmla="*/ 0 h 220"/>
                <a:gd name="T107" fmla="*/ 95 w 95"/>
                <a:gd name="T108" fmla="*/ 220 h 22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95" h="220">
                  <a:moveTo>
                    <a:pt x="69" y="0"/>
                  </a:moveTo>
                  <a:lnTo>
                    <a:pt x="73" y="0"/>
                  </a:lnTo>
                  <a:lnTo>
                    <a:pt x="75" y="2"/>
                  </a:lnTo>
                  <a:lnTo>
                    <a:pt x="77" y="2"/>
                  </a:lnTo>
                  <a:lnTo>
                    <a:pt x="77" y="4"/>
                  </a:lnTo>
                  <a:lnTo>
                    <a:pt x="81" y="8"/>
                  </a:lnTo>
                  <a:lnTo>
                    <a:pt x="81" y="10"/>
                  </a:lnTo>
                  <a:lnTo>
                    <a:pt x="83" y="10"/>
                  </a:lnTo>
                  <a:lnTo>
                    <a:pt x="83" y="12"/>
                  </a:lnTo>
                  <a:lnTo>
                    <a:pt x="85" y="14"/>
                  </a:lnTo>
                  <a:lnTo>
                    <a:pt x="85" y="17"/>
                  </a:lnTo>
                  <a:lnTo>
                    <a:pt x="87" y="19"/>
                  </a:lnTo>
                  <a:lnTo>
                    <a:pt x="87" y="21"/>
                  </a:lnTo>
                  <a:lnTo>
                    <a:pt x="89" y="23"/>
                  </a:lnTo>
                  <a:lnTo>
                    <a:pt x="89" y="27"/>
                  </a:lnTo>
                  <a:lnTo>
                    <a:pt x="91" y="29"/>
                  </a:lnTo>
                  <a:lnTo>
                    <a:pt x="91" y="33"/>
                  </a:lnTo>
                  <a:lnTo>
                    <a:pt x="92" y="35"/>
                  </a:lnTo>
                  <a:lnTo>
                    <a:pt x="92" y="48"/>
                  </a:lnTo>
                  <a:lnTo>
                    <a:pt x="94" y="50"/>
                  </a:lnTo>
                  <a:lnTo>
                    <a:pt x="94" y="81"/>
                  </a:lnTo>
                  <a:lnTo>
                    <a:pt x="92" y="83"/>
                  </a:lnTo>
                  <a:lnTo>
                    <a:pt x="92" y="96"/>
                  </a:lnTo>
                  <a:lnTo>
                    <a:pt x="91" y="98"/>
                  </a:lnTo>
                  <a:lnTo>
                    <a:pt x="91" y="104"/>
                  </a:lnTo>
                  <a:lnTo>
                    <a:pt x="89" y="107"/>
                  </a:lnTo>
                  <a:lnTo>
                    <a:pt x="89" y="109"/>
                  </a:lnTo>
                  <a:lnTo>
                    <a:pt x="87" y="113"/>
                  </a:lnTo>
                  <a:lnTo>
                    <a:pt x="87" y="115"/>
                  </a:lnTo>
                  <a:lnTo>
                    <a:pt x="85" y="119"/>
                  </a:lnTo>
                  <a:lnTo>
                    <a:pt x="85" y="127"/>
                  </a:lnTo>
                  <a:lnTo>
                    <a:pt x="83" y="128"/>
                  </a:lnTo>
                  <a:lnTo>
                    <a:pt x="83" y="130"/>
                  </a:lnTo>
                  <a:lnTo>
                    <a:pt x="81" y="134"/>
                  </a:lnTo>
                  <a:lnTo>
                    <a:pt x="81" y="136"/>
                  </a:lnTo>
                  <a:lnTo>
                    <a:pt x="79" y="140"/>
                  </a:lnTo>
                  <a:lnTo>
                    <a:pt x="79" y="146"/>
                  </a:lnTo>
                  <a:lnTo>
                    <a:pt x="77" y="148"/>
                  </a:lnTo>
                  <a:lnTo>
                    <a:pt x="75" y="151"/>
                  </a:lnTo>
                  <a:lnTo>
                    <a:pt x="75" y="153"/>
                  </a:lnTo>
                  <a:lnTo>
                    <a:pt x="73" y="155"/>
                  </a:lnTo>
                  <a:lnTo>
                    <a:pt x="73" y="161"/>
                  </a:lnTo>
                  <a:lnTo>
                    <a:pt x="69" y="165"/>
                  </a:lnTo>
                  <a:lnTo>
                    <a:pt x="69" y="169"/>
                  </a:lnTo>
                  <a:lnTo>
                    <a:pt x="66" y="171"/>
                  </a:lnTo>
                  <a:lnTo>
                    <a:pt x="66" y="174"/>
                  </a:lnTo>
                  <a:lnTo>
                    <a:pt x="64" y="176"/>
                  </a:lnTo>
                  <a:lnTo>
                    <a:pt x="64" y="180"/>
                  </a:lnTo>
                  <a:lnTo>
                    <a:pt x="56" y="186"/>
                  </a:lnTo>
                  <a:lnTo>
                    <a:pt x="56" y="188"/>
                  </a:lnTo>
                  <a:lnTo>
                    <a:pt x="54" y="190"/>
                  </a:lnTo>
                  <a:lnTo>
                    <a:pt x="54" y="192"/>
                  </a:lnTo>
                  <a:lnTo>
                    <a:pt x="45" y="199"/>
                  </a:lnTo>
                  <a:lnTo>
                    <a:pt x="37" y="205"/>
                  </a:lnTo>
                  <a:lnTo>
                    <a:pt x="35" y="207"/>
                  </a:lnTo>
                  <a:lnTo>
                    <a:pt x="33" y="207"/>
                  </a:lnTo>
                  <a:lnTo>
                    <a:pt x="29" y="211"/>
                  </a:lnTo>
                  <a:lnTo>
                    <a:pt x="29" y="213"/>
                  </a:lnTo>
                  <a:lnTo>
                    <a:pt x="27" y="213"/>
                  </a:lnTo>
                  <a:lnTo>
                    <a:pt x="27" y="215"/>
                  </a:lnTo>
                  <a:lnTo>
                    <a:pt x="23" y="215"/>
                  </a:lnTo>
                  <a:lnTo>
                    <a:pt x="22" y="217"/>
                  </a:lnTo>
                  <a:lnTo>
                    <a:pt x="18" y="217"/>
                  </a:lnTo>
                  <a:lnTo>
                    <a:pt x="18" y="219"/>
                  </a:lnTo>
                  <a:lnTo>
                    <a:pt x="10" y="219"/>
                  </a:lnTo>
                  <a:lnTo>
                    <a:pt x="8" y="217"/>
                  </a:lnTo>
                  <a:lnTo>
                    <a:pt x="6" y="217"/>
                  </a:lnTo>
                  <a:lnTo>
                    <a:pt x="4" y="215"/>
                  </a:lnTo>
                  <a:lnTo>
                    <a:pt x="0" y="215"/>
                  </a:lnTo>
                  <a:lnTo>
                    <a:pt x="0" y="213"/>
                  </a:lnTo>
                </a:path>
              </a:pathLst>
            </a:custGeom>
            <a:solidFill>
              <a:srgbClr val="66FF66"/>
            </a:solidFill>
            <a:ln w="12700" cap="rnd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899" name="Freeform 661"/>
            <p:cNvSpPr>
              <a:spLocks/>
            </p:cNvSpPr>
            <p:nvPr/>
          </p:nvSpPr>
          <p:spPr bwMode="auto">
            <a:xfrm>
              <a:off x="3005" y="3373"/>
              <a:ext cx="26" cy="12"/>
            </a:xfrm>
            <a:custGeom>
              <a:avLst/>
              <a:gdLst>
                <a:gd name="T0" fmla="*/ 0 w 26"/>
                <a:gd name="T1" fmla="*/ 0 h 12"/>
                <a:gd name="T2" fmla="*/ 0 w 26"/>
                <a:gd name="T3" fmla="*/ 11 h 12"/>
                <a:gd name="T4" fmla="*/ 25 w 26"/>
                <a:gd name="T5" fmla="*/ 11 h 12"/>
                <a:gd name="T6" fmla="*/ 25 w 26"/>
                <a:gd name="T7" fmla="*/ 0 h 12"/>
                <a:gd name="T8" fmla="*/ 0 w 26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12"/>
                <a:gd name="T17" fmla="*/ 26 w 26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12">
                  <a:moveTo>
                    <a:pt x="0" y="0"/>
                  </a:moveTo>
                  <a:lnTo>
                    <a:pt x="0" y="11"/>
                  </a:lnTo>
                  <a:lnTo>
                    <a:pt x="25" y="11"/>
                  </a:lnTo>
                  <a:lnTo>
                    <a:pt x="25" y="0"/>
                  </a:lnTo>
                  <a:lnTo>
                    <a:pt x="0" y="0"/>
                  </a:lnTo>
                </a:path>
              </a:pathLst>
            </a:custGeom>
            <a:solidFill>
              <a:srgbClr val="66FF66"/>
            </a:solidFill>
            <a:ln w="12700" cap="rnd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900" name="Line 662"/>
            <p:cNvSpPr>
              <a:spLocks noChangeShapeType="1"/>
            </p:cNvSpPr>
            <p:nvPr/>
          </p:nvSpPr>
          <p:spPr bwMode="auto">
            <a:xfrm flipH="1">
              <a:off x="2992" y="3373"/>
              <a:ext cx="51" cy="0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901" name="Line 663"/>
            <p:cNvSpPr>
              <a:spLocks noChangeShapeType="1"/>
            </p:cNvSpPr>
            <p:nvPr/>
          </p:nvSpPr>
          <p:spPr bwMode="auto">
            <a:xfrm flipH="1">
              <a:off x="2992" y="3348"/>
              <a:ext cx="51" cy="0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902" name="Freeform 664"/>
            <p:cNvSpPr>
              <a:spLocks/>
            </p:cNvSpPr>
            <p:nvPr/>
          </p:nvSpPr>
          <p:spPr bwMode="auto">
            <a:xfrm>
              <a:off x="3039" y="3348"/>
              <a:ext cx="7" cy="26"/>
            </a:xfrm>
            <a:custGeom>
              <a:avLst/>
              <a:gdLst>
                <a:gd name="T0" fmla="*/ 0 w 7"/>
                <a:gd name="T1" fmla="*/ 0 h 26"/>
                <a:gd name="T2" fmla="*/ 2 w 7"/>
                <a:gd name="T3" fmla="*/ 0 h 26"/>
                <a:gd name="T4" fmla="*/ 2 w 7"/>
                <a:gd name="T5" fmla="*/ 2 h 26"/>
                <a:gd name="T6" fmla="*/ 4 w 7"/>
                <a:gd name="T7" fmla="*/ 2 h 26"/>
                <a:gd name="T8" fmla="*/ 4 w 7"/>
                <a:gd name="T9" fmla="*/ 4 h 26"/>
                <a:gd name="T10" fmla="*/ 6 w 7"/>
                <a:gd name="T11" fmla="*/ 5 h 26"/>
                <a:gd name="T12" fmla="*/ 6 w 7"/>
                <a:gd name="T13" fmla="*/ 19 h 26"/>
                <a:gd name="T14" fmla="*/ 4 w 7"/>
                <a:gd name="T15" fmla="*/ 19 h 26"/>
                <a:gd name="T16" fmla="*/ 4 w 7"/>
                <a:gd name="T17" fmla="*/ 21 h 26"/>
                <a:gd name="T18" fmla="*/ 2 w 7"/>
                <a:gd name="T19" fmla="*/ 21 h 26"/>
                <a:gd name="T20" fmla="*/ 2 w 7"/>
                <a:gd name="T21" fmla="*/ 23 h 26"/>
                <a:gd name="T22" fmla="*/ 0 w 7"/>
                <a:gd name="T23" fmla="*/ 23 h 26"/>
                <a:gd name="T24" fmla="*/ 0 w 7"/>
                <a:gd name="T25" fmla="*/ 25 h 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"/>
                <a:gd name="T40" fmla="*/ 0 h 26"/>
                <a:gd name="T41" fmla="*/ 7 w 7"/>
                <a:gd name="T42" fmla="*/ 26 h 2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" h="26">
                  <a:moveTo>
                    <a:pt x="0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4"/>
                  </a:lnTo>
                  <a:lnTo>
                    <a:pt x="6" y="5"/>
                  </a:lnTo>
                  <a:lnTo>
                    <a:pt x="6" y="19"/>
                  </a:lnTo>
                  <a:lnTo>
                    <a:pt x="4" y="19"/>
                  </a:lnTo>
                  <a:lnTo>
                    <a:pt x="4" y="21"/>
                  </a:lnTo>
                  <a:lnTo>
                    <a:pt x="2" y="21"/>
                  </a:lnTo>
                  <a:lnTo>
                    <a:pt x="2" y="23"/>
                  </a:lnTo>
                  <a:lnTo>
                    <a:pt x="0" y="23"/>
                  </a:lnTo>
                  <a:lnTo>
                    <a:pt x="0" y="25"/>
                  </a:lnTo>
                </a:path>
              </a:pathLst>
            </a:custGeom>
            <a:solidFill>
              <a:srgbClr val="66FF66"/>
            </a:solidFill>
            <a:ln w="12700" cap="rnd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903" name="Oval 665"/>
            <p:cNvSpPr>
              <a:spLocks noChangeArrowheads="1"/>
            </p:cNvSpPr>
            <p:nvPr/>
          </p:nvSpPr>
          <p:spPr bwMode="auto">
            <a:xfrm>
              <a:off x="2986" y="3352"/>
              <a:ext cx="3" cy="11"/>
            </a:xfrm>
            <a:prstGeom prst="ellipse">
              <a:avLst/>
            </a:prstGeom>
            <a:solidFill>
              <a:srgbClr val="66FF66"/>
            </a:solidFill>
            <a:ln w="12700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1" dirty="0"/>
            </a:p>
          </p:txBody>
        </p:sp>
        <p:sp>
          <p:nvSpPr>
            <p:cNvPr id="22904" name="Line 666"/>
            <p:cNvSpPr>
              <a:spLocks noChangeShapeType="1"/>
            </p:cNvSpPr>
            <p:nvPr/>
          </p:nvSpPr>
          <p:spPr bwMode="auto">
            <a:xfrm>
              <a:off x="3050" y="3361"/>
              <a:ext cx="1" cy="0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905" name="Line 667"/>
            <p:cNvSpPr>
              <a:spLocks noChangeShapeType="1"/>
            </p:cNvSpPr>
            <p:nvPr/>
          </p:nvSpPr>
          <p:spPr bwMode="auto">
            <a:xfrm>
              <a:off x="3055" y="3365"/>
              <a:ext cx="0" cy="0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906" name="Line 668"/>
            <p:cNvSpPr>
              <a:spLocks noChangeShapeType="1"/>
            </p:cNvSpPr>
            <p:nvPr/>
          </p:nvSpPr>
          <p:spPr bwMode="auto">
            <a:xfrm flipH="1">
              <a:off x="3042" y="3369"/>
              <a:ext cx="17" cy="0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907" name="Oval 669"/>
            <p:cNvSpPr>
              <a:spLocks noChangeArrowheads="1"/>
            </p:cNvSpPr>
            <p:nvPr/>
          </p:nvSpPr>
          <p:spPr bwMode="auto">
            <a:xfrm>
              <a:off x="2981" y="3355"/>
              <a:ext cx="9" cy="10"/>
            </a:xfrm>
            <a:prstGeom prst="ellipse">
              <a:avLst/>
            </a:prstGeom>
            <a:solidFill>
              <a:srgbClr val="66FF66"/>
            </a:solidFill>
            <a:ln w="12700">
              <a:solidFill>
                <a:srgbClr val="FF66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1" dirty="0"/>
            </a:p>
          </p:txBody>
        </p:sp>
        <p:sp>
          <p:nvSpPr>
            <p:cNvPr id="22908" name="Freeform 670"/>
            <p:cNvSpPr>
              <a:spLocks/>
            </p:cNvSpPr>
            <p:nvPr/>
          </p:nvSpPr>
          <p:spPr bwMode="auto">
            <a:xfrm>
              <a:off x="2972" y="3365"/>
              <a:ext cx="74" cy="32"/>
            </a:xfrm>
            <a:custGeom>
              <a:avLst/>
              <a:gdLst>
                <a:gd name="T0" fmla="*/ 14 w 74"/>
                <a:gd name="T1" fmla="*/ 0 h 32"/>
                <a:gd name="T2" fmla="*/ 12 w 74"/>
                <a:gd name="T3" fmla="*/ 0 h 32"/>
                <a:gd name="T4" fmla="*/ 12 w 74"/>
                <a:gd name="T5" fmla="*/ 2 h 32"/>
                <a:gd name="T6" fmla="*/ 8 w 74"/>
                <a:gd name="T7" fmla="*/ 2 h 32"/>
                <a:gd name="T8" fmla="*/ 8 w 74"/>
                <a:gd name="T9" fmla="*/ 4 h 32"/>
                <a:gd name="T10" fmla="*/ 4 w 74"/>
                <a:gd name="T11" fmla="*/ 4 h 32"/>
                <a:gd name="T12" fmla="*/ 4 w 74"/>
                <a:gd name="T13" fmla="*/ 6 h 32"/>
                <a:gd name="T14" fmla="*/ 2 w 74"/>
                <a:gd name="T15" fmla="*/ 6 h 32"/>
                <a:gd name="T16" fmla="*/ 2 w 74"/>
                <a:gd name="T17" fmla="*/ 8 h 32"/>
                <a:gd name="T18" fmla="*/ 0 w 74"/>
                <a:gd name="T19" fmla="*/ 8 h 32"/>
                <a:gd name="T20" fmla="*/ 0 w 74"/>
                <a:gd name="T21" fmla="*/ 11 h 32"/>
                <a:gd name="T22" fmla="*/ 4 w 74"/>
                <a:gd name="T23" fmla="*/ 13 h 32"/>
                <a:gd name="T24" fmla="*/ 6 w 74"/>
                <a:gd name="T25" fmla="*/ 15 h 32"/>
                <a:gd name="T26" fmla="*/ 8 w 74"/>
                <a:gd name="T27" fmla="*/ 15 h 32"/>
                <a:gd name="T28" fmla="*/ 10 w 74"/>
                <a:gd name="T29" fmla="*/ 17 h 32"/>
                <a:gd name="T30" fmla="*/ 12 w 74"/>
                <a:gd name="T31" fmla="*/ 17 h 32"/>
                <a:gd name="T32" fmla="*/ 12 w 74"/>
                <a:gd name="T33" fmla="*/ 19 h 32"/>
                <a:gd name="T34" fmla="*/ 15 w 74"/>
                <a:gd name="T35" fmla="*/ 19 h 32"/>
                <a:gd name="T36" fmla="*/ 17 w 74"/>
                <a:gd name="T37" fmla="*/ 21 h 32"/>
                <a:gd name="T38" fmla="*/ 23 w 74"/>
                <a:gd name="T39" fmla="*/ 21 h 32"/>
                <a:gd name="T40" fmla="*/ 25 w 74"/>
                <a:gd name="T41" fmla="*/ 23 h 32"/>
                <a:gd name="T42" fmla="*/ 29 w 74"/>
                <a:gd name="T43" fmla="*/ 23 h 32"/>
                <a:gd name="T44" fmla="*/ 31 w 74"/>
                <a:gd name="T45" fmla="*/ 25 h 32"/>
                <a:gd name="T46" fmla="*/ 35 w 74"/>
                <a:gd name="T47" fmla="*/ 25 h 32"/>
                <a:gd name="T48" fmla="*/ 37 w 74"/>
                <a:gd name="T49" fmla="*/ 27 h 32"/>
                <a:gd name="T50" fmla="*/ 40 w 74"/>
                <a:gd name="T51" fmla="*/ 27 h 32"/>
                <a:gd name="T52" fmla="*/ 40 w 74"/>
                <a:gd name="T53" fmla="*/ 29 h 32"/>
                <a:gd name="T54" fmla="*/ 50 w 74"/>
                <a:gd name="T55" fmla="*/ 29 h 32"/>
                <a:gd name="T56" fmla="*/ 52 w 74"/>
                <a:gd name="T57" fmla="*/ 31 h 32"/>
                <a:gd name="T58" fmla="*/ 71 w 74"/>
                <a:gd name="T59" fmla="*/ 31 h 32"/>
                <a:gd name="T60" fmla="*/ 73 w 74"/>
                <a:gd name="T61" fmla="*/ 29 h 3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74"/>
                <a:gd name="T94" fmla="*/ 0 h 32"/>
                <a:gd name="T95" fmla="*/ 74 w 74"/>
                <a:gd name="T96" fmla="*/ 32 h 3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74" h="32">
                  <a:moveTo>
                    <a:pt x="14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8" y="2"/>
                  </a:lnTo>
                  <a:lnTo>
                    <a:pt x="8" y="4"/>
                  </a:lnTo>
                  <a:lnTo>
                    <a:pt x="4" y="4"/>
                  </a:lnTo>
                  <a:lnTo>
                    <a:pt x="4" y="6"/>
                  </a:lnTo>
                  <a:lnTo>
                    <a:pt x="2" y="6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4" y="13"/>
                  </a:lnTo>
                  <a:lnTo>
                    <a:pt x="6" y="15"/>
                  </a:lnTo>
                  <a:lnTo>
                    <a:pt x="8" y="15"/>
                  </a:lnTo>
                  <a:lnTo>
                    <a:pt x="10" y="17"/>
                  </a:lnTo>
                  <a:lnTo>
                    <a:pt x="12" y="17"/>
                  </a:lnTo>
                  <a:lnTo>
                    <a:pt x="12" y="19"/>
                  </a:lnTo>
                  <a:lnTo>
                    <a:pt x="15" y="19"/>
                  </a:lnTo>
                  <a:lnTo>
                    <a:pt x="17" y="21"/>
                  </a:lnTo>
                  <a:lnTo>
                    <a:pt x="23" y="21"/>
                  </a:lnTo>
                  <a:lnTo>
                    <a:pt x="25" y="23"/>
                  </a:lnTo>
                  <a:lnTo>
                    <a:pt x="29" y="23"/>
                  </a:lnTo>
                  <a:lnTo>
                    <a:pt x="31" y="25"/>
                  </a:lnTo>
                  <a:lnTo>
                    <a:pt x="35" y="25"/>
                  </a:lnTo>
                  <a:lnTo>
                    <a:pt x="37" y="27"/>
                  </a:lnTo>
                  <a:lnTo>
                    <a:pt x="40" y="27"/>
                  </a:lnTo>
                  <a:lnTo>
                    <a:pt x="40" y="29"/>
                  </a:lnTo>
                  <a:lnTo>
                    <a:pt x="50" y="29"/>
                  </a:lnTo>
                  <a:lnTo>
                    <a:pt x="52" y="31"/>
                  </a:lnTo>
                  <a:lnTo>
                    <a:pt x="71" y="31"/>
                  </a:lnTo>
                  <a:lnTo>
                    <a:pt x="73" y="29"/>
                  </a:lnTo>
                </a:path>
              </a:pathLst>
            </a:custGeom>
            <a:solidFill>
              <a:srgbClr val="66FF66"/>
            </a:solidFill>
            <a:ln w="12700" cap="rnd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909" name="Line 671"/>
            <p:cNvSpPr>
              <a:spLocks noChangeShapeType="1"/>
            </p:cNvSpPr>
            <p:nvPr/>
          </p:nvSpPr>
          <p:spPr bwMode="auto">
            <a:xfrm flipH="1">
              <a:off x="2996" y="3355"/>
              <a:ext cx="47" cy="0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910" name="Line 672"/>
            <p:cNvSpPr>
              <a:spLocks noChangeShapeType="1"/>
            </p:cNvSpPr>
            <p:nvPr/>
          </p:nvSpPr>
          <p:spPr bwMode="auto">
            <a:xfrm flipH="1">
              <a:off x="2996" y="3361"/>
              <a:ext cx="47" cy="0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911" name="Line 673"/>
            <p:cNvSpPr>
              <a:spLocks noChangeShapeType="1"/>
            </p:cNvSpPr>
            <p:nvPr/>
          </p:nvSpPr>
          <p:spPr bwMode="auto">
            <a:xfrm flipH="1">
              <a:off x="2996" y="3365"/>
              <a:ext cx="47" cy="0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912" name="Line 674"/>
            <p:cNvSpPr>
              <a:spLocks noChangeShapeType="1"/>
            </p:cNvSpPr>
            <p:nvPr/>
          </p:nvSpPr>
          <p:spPr bwMode="auto">
            <a:xfrm flipH="1">
              <a:off x="2996" y="3369"/>
              <a:ext cx="41" cy="0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913" name="Line 675"/>
            <p:cNvSpPr>
              <a:spLocks noChangeShapeType="1"/>
            </p:cNvSpPr>
            <p:nvPr/>
          </p:nvSpPr>
          <p:spPr bwMode="auto">
            <a:xfrm>
              <a:off x="2999" y="3374"/>
              <a:ext cx="0" cy="4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914" name="Freeform 676"/>
            <p:cNvSpPr>
              <a:spLocks/>
            </p:cNvSpPr>
            <p:nvPr/>
          </p:nvSpPr>
          <p:spPr bwMode="auto">
            <a:xfrm>
              <a:off x="3219" y="3422"/>
              <a:ext cx="22" cy="93"/>
            </a:xfrm>
            <a:custGeom>
              <a:avLst/>
              <a:gdLst>
                <a:gd name="T0" fmla="*/ 0 w 22"/>
                <a:gd name="T1" fmla="*/ 25 h 93"/>
                <a:gd name="T2" fmla="*/ 0 w 22"/>
                <a:gd name="T3" fmla="*/ 92 h 93"/>
                <a:gd name="T4" fmla="*/ 21 w 22"/>
                <a:gd name="T5" fmla="*/ 89 h 93"/>
                <a:gd name="T6" fmla="*/ 21 w 22"/>
                <a:gd name="T7" fmla="*/ 0 h 93"/>
                <a:gd name="T8" fmla="*/ 0 w 22"/>
                <a:gd name="T9" fmla="*/ 25 h 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93"/>
                <a:gd name="T17" fmla="*/ 22 w 22"/>
                <a:gd name="T18" fmla="*/ 93 h 9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93">
                  <a:moveTo>
                    <a:pt x="0" y="25"/>
                  </a:moveTo>
                  <a:lnTo>
                    <a:pt x="0" y="92"/>
                  </a:lnTo>
                  <a:lnTo>
                    <a:pt x="21" y="89"/>
                  </a:lnTo>
                  <a:lnTo>
                    <a:pt x="21" y="0"/>
                  </a:lnTo>
                  <a:lnTo>
                    <a:pt x="0" y="25"/>
                  </a:lnTo>
                </a:path>
              </a:pathLst>
            </a:custGeom>
            <a:solidFill>
              <a:srgbClr val="66FF66"/>
            </a:solidFill>
            <a:ln w="12700" cap="rnd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915" name="Freeform 677"/>
            <p:cNvSpPr>
              <a:spLocks/>
            </p:cNvSpPr>
            <p:nvPr/>
          </p:nvSpPr>
          <p:spPr bwMode="auto">
            <a:xfrm>
              <a:off x="3231" y="3271"/>
              <a:ext cx="16" cy="22"/>
            </a:xfrm>
            <a:custGeom>
              <a:avLst/>
              <a:gdLst>
                <a:gd name="T0" fmla="*/ 0 w 16"/>
                <a:gd name="T1" fmla="*/ 6 h 22"/>
                <a:gd name="T2" fmla="*/ 0 w 16"/>
                <a:gd name="T3" fmla="*/ 0 h 22"/>
                <a:gd name="T4" fmla="*/ 13 w 16"/>
                <a:gd name="T5" fmla="*/ 0 h 22"/>
                <a:gd name="T6" fmla="*/ 13 w 16"/>
                <a:gd name="T7" fmla="*/ 2 h 22"/>
                <a:gd name="T8" fmla="*/ 15 w 16"/>
                <a:gd name="T9" fmla="*/ 4 h 22"/>
                <a:gd name="T10" fmla="*/ 15 w 16"/>
                <a:gd name="T11" fmla="*/ 19 h 22"/>
                <a:gd name="T12" fmla="*/ 13 w 16"/>
                <a:gd name="T13" fmla="*/ 21 h 22"/>
                <a:gd name="T14" fmla="*/ 2 w 16"/>
                <a:gd name="T15" fmla="*/ 21 h 22"/>
                <a:gd name="T16" fmla="*/ 2 w 16"/>
                <a:gd name="T17" fmla="*/ 17 h 22"/>
                <a:gd name="T18" fmla="*/ 0 w 16"/>
                <a:gd name="T19" fmla="*/ 17 h 22"/>
                <a:gd name="T20" fmla="*/ 0 w 16"/>
                <a:gd name="T21" fmla="*/ 10 h 22"/>
                <a:gd name="T22" fmla="*/ 9 w 16"/>
                <a:gd name="T23" fmla="*/ 10 h 22"/>
                <a:gd name="T24" fmla="*/ 9 w 16"/>
                <a:gd name="T25" fmla="*/ 14 h 22"/>
                <a:gd name="T26" fmla="*/ 6 w 16"/>
                <a:gd name="T27" fmla="*/ 14 h 22"/>
                <a:gd name="T28" fmla="*/ 6 w 16"/>
                <a:gd name="T29" fmla="*/ 17 h 22"/>
                <a:gd name="T30" fmla="*/ 13 w 16"/>
                <a:gd name="T31" fmla="*/ 17 h 22"/>
                <a:gd name="T32" fmla="*/ 13 w 16"/>
                <a:gd name="T33" fmla="*/ 6 h 22"/>
                <a:gd name="T34" fmla="*/ 0 w 16"/>
                <a:gd name="T35" fmla="*/ 6 h 2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6"/>
                <a:gd name="T55" fmla="*/ 0 h 22"/>
                <a:gd name="T56" fmla="*/ 16 w 16"/>
                <a:gd name="T57" fmla="*/ 22 h 2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6" h="22">
                  <a:moveTo>
                    <a:pt x="0" y="6"/>
                  </a:moveTo>
                  <a:lnTo>
                    <a:pt x="0" y="0"/>
                  </a:lnTo>
                  <a:lnTo>
                    <a:pt x="13" y="0"/>
                  </a:lnTo>
                  <a:lnTo>
                    <a:pt x="13" y="2"/>
                  </a:lnTo>
                  <a:lnTo>
                    <a:pt x="15" y="4"/>
                  </a:lnTo>
                  <a:lnTo>
                    <a:pt x="15" y="19"/>
                  </a:lnTo>
                  <a:lnTo>
                    <a:pt x="13" y="21"/>
                  </a:lnTo>
                  <a:lnTo>
                    <a:pt x="2" y="21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9" y="14"/>
                  </a:lnTo>
                  <a:lnTo>
                    <a:pt x="6" y="14"/>
                  </a:lnTo>
                  <a:lnTo>
                    <a:pt x="6" y="17"/>
                  </a:lnTo>
                  <a:lnTo>
                    <a:pt x="13" y="17"/>
                  </a:lnTo>
                  <a:lnTo>
                    <a:pt x="13" y="6"/>
                  </a:lnTo>
                  <a:lnTo>
                    <a:pt x="0" y="6"/>
                  </a:lnTo>
                </a:path>
              </a:pathLst>
            </a:custGeom>
            <a:solidFill>
              <a:srgbClr val="66FF66"/>
            </a:solidFill>
            <a:ln w="12700" cap="rnd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916" name="Line 678"/>
            <p:cNvSpPr>
              <a:spLocks noChangeShapeType="1"/>
            </p:cNvSpPr>
            <p:nvPr/>
          </p:nvSpPr>
          <p:spPr bwMode="auto">
            <a:xfrm>
              <a:off x="3000" y="3381"/>
              <a:ext cx="5" cy="3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917" name="Line 679"/>
            <p:cNvSpPr>
              <a:spLocks noChangeShapeType="1"/>
            </p:cNvSpPr>
            <p:nvPr/>
          </p:nvSpPr>
          <p:spPr bwMode="auto">
            <a:xfrm>
              <a:off x="3167" y="3462"/>
              <a:ext cx="3" cy="1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918" name="Line 680"/>
            <p:cNvSpPr>
              <a:spLocks noChangeShapeType="1"/>
            </p:cNvSpPr>
            <p:nvPr/>
          </p:nvSpPr>
          <p:spPr bwMode="auto">
            <a:xfrm flipH="1">
              <a:off x="3027" y="3376"/>
              <a:ext cx="9" cy="0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919" name="Freeform 681"/>
            <p:cNvSpPr>
              <a:spLocks/>
            </p:cNvSpPr>
            <p:nvPr/>
          </p:nvSpPr>
          <p:spPr bwMode="auto">
            <a:xfrm>
              <a:off x="3160" y="3518"/>
              <a:ext cx="135" cy="26"/>
            </a:xfrm>
            <a:custGeom>
              <a:avLst/>
              <a:gdLst>
                <a:gd name="T0" fmla="*/ 134 w 135"/>
                <a:gd name="T1" fmla="*/ 2 h 26"/>
                <a:gd name="T2" fmla="*/ 134 w 135"/>
                <a:gd name="T3" fmla="*/ 8 h 26"/>
                <a:gd name="T4" fmla="*/ 132 w 135"/>
                <a:gd name="T5" fmla="*/ 8 h 26"/>
                <a:gd name="T6" fmla="*/ 132 w 135"/>
                <a:gd name="T7" fmla="*/ 10 h 26"/>
                <a:gd name="T8" fmla="*/ 130 w 135"/>
                <a:gd name="T9" fmla="*/ 12 h 26"/>
                <a:gd name="T10" fmla="*/ 126 w 135"/>
                <a:gd name="T11" fmla="*/ 12 h 26"/>
                <a:gd name="T12" fmla="*/ 126 w 135"/>
                <a:gd name="T13" fmla="*/ 14 h 26"/>
                <a:gd name="T14" fmla="*/ 125 w 135"/>
                <a:gd name="T15" fmla="*/ 14 h 26"/>
                <a:gd name="T16" fmla="*/ 125 w 135"/>
                <a:gd name="T17" fmla="*/ 16 h 26"/>
                <a:gd name="T18" fmla="*/ 119 w 135"/>
                <a:gd name="T19" fmla="*/ 16 h 26"/>
                <a:gd name="T20" fmla="*/ 119 w 135"/>
                <a:gd name="T21" fmla="*/ 17 h 26"/>
                <a:gd name="T22" fmla="*/ 117 w 135"/>
                <a:gd name="T23" fmla="*/ 17 h 26"/>
                <a:gd name="T24" fmla="*/ 115 w 135"/>
                <a:gd name="T25" fmla="*/ 19 h 26"/>
                <a:gd name="T26" fmla="*/ 113 w 135"/>
                <a:gd name="T27" fmla="*/ 19 h 26"/>
                <a:gd name="T28" fmla="*/ 113 w 135"/>
                <a:gd name="T29" fmla="*/ 21 h 26"/>
                <a:gd name="T30" fmla="*/ 105 w 135"/>
                <a:gd name="T31" fmla="*/ 21 h 26"/>
                <a:gd name="T32" fmla="*/ 105 w 135"/>
                <a:gd name="T33" fmla="*/ 23 h 26"/>
                <a:gd name="T34" fmla="*/ 84 w 135"/>
                <a:gd name="T35" fmla="*/ 23 h 26"/>
                <a:gd name="T36" fmla="*/ 84 w 135"/>
                <a:gd name="T37" fmla="*/ 25 h 26"/>
                <a:gd name="T38" fmla="*/ 52 w 135"/>
                <a:gd name="T39" fmla="*/ 25 h 26"/>
                <a:gd name="T40" fmla="*/ 50 w 135"/>
                <a:gd name="T41" fmla="*/ 23 h 26"/>
                <a:gd name="T42" fmla="*/ 25 w 135"/>
                <a:gd name="T43" fmla="*/ 23 h 26"/>
                <a:gd name="T44" fmla="*/ 25 w 135"/>
                <a:gd name="T45" fmla="*/ 21 h 26"/>
                <a:gd name="T46" fmla="*/ 19 w 135"/>
                <a:gd name="T47" fmla="*/ 21 h 26"/>
                <a:gd name="T48" fmla="*/ 19 w 135"/>
                <a:gd name="T49" fmla="*/ 19 h 26"/>
                <a:gd name="T50" fmla="*/ 15 w 135"/>
                <a:gd name="T51" fmla="*/ 19 h 26"/>
                <a:gd name="T52" fmla="*/ 15 w 135"/>
                <a:gd name="T53" fmla="*/ 17 h 26"/>
                <a:gd name="T54" fmla="*/ 11 w 135"/>
                <a:gd name="T55" fmla="*/ 17 h 26"/>
                <a:gd name="T56" fmla="*/ 11 w 135"/>
                <a:gd name="T57" fmla="*/ 16 h 26"/>
                <a:gd name="T58" fmla="*/ 10 w 135"/>
                <a:gd name="T59" fmla="*/ 16 h 26"/>
                <a:gd name="T60" fmla="*/ 4 w 135"/>
                <a:gd name="T61" fmla="*/ 10 h 26"/>
                <a:gd name="T62" fmla="*/ 4 w 135"/>
                <a:gd name="T63" fmla="*/ 8 h 26"/>
                <a:gd name="T64" fmla="*/ 2 w 135"/>
                <a:gd name="T65" fmla="*/ 8 h 26"/>
                <a:gd name="T66" fmla="*/ 2 w 135"/>
                <a:gd name="T67" fmla="*/ 2 h 26"/>
                <a:gd name="T68" fmla="*/ 0 w 135"/>
                <a:gd name="T69" fmla="*/ 2 h 26"/>
                <a:gd name="T70" fmla="*/ 0 w 135"/>
                <a:gd name="T71" fmla="*/ 0 h 2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35"/>
                <a:gd name="T109" fmla="*/ 0 h 26"/>
                <a:gd name="T110" fmla="*/ 135 w 135"/>
                <a:gd name="T111" fmla="*/ 26 h 2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35" h="26">
                  <a:moveTo>
                    <a:pt x="134" y="2"/>
                  </a:moveTo>
                  <a:lnTo>
                    <a:pt x="134" y="8"/>
                  </a:lnTo>
                  <a:lnTo>
                    <a:pt x="132" y="8"/>
                  </a:lnTo>
                  <a:lnTo>
                    <a:pt x="132" y="10"/>
                  </a:lnTo>
                  <a:lnTo>
                    <a:pt x="130" y="12"/>
                  </a:lnTo>
                  <a:lnTo>
                    <a:pt x="126" y="12"/>
                  </a:lnTo>
                  <a:lnTo>
                    <a:pt x="126" y="14"/>
                  </a:lnTo>
                  <a:lnTo>
                    <a:pt x="125" y="14"/>
                  </a:lnTo>
                  <a:lnTo>
                    <a:pt x="125" y="16"/>
                  </a:lnTo>
                  <a:lnTo>
                    <a:pt x="119" y="16"/>
                  </a:lnTo>
                  <a:lnTo>
                    <a:pt x="119" y="17"/>
                  </a:lnTo>
                  <a:lnTo>
                    <a:pt x="117" y="17"/>
                  </a:lnTo>
                  <a:lnTo>
                    <a:pt x="115" y="19"/>
                  </a:lnTo>
                  <a:lnTo>
                    <a:pt x="113" y="19"/>
                  </a:lnTo>
                  <a:lnTo>
                    <a:pt x="113" y="21"/>
                  </a:lnTo>
                  <a:lnTo>
                    <a:pt x="105" y="21"/>
                  </a:lnTo>
                  <a:lnTo>
                    <a:pt x="105" y="23"/>
                  </a:lnTo>
                  <a:lnTo>
                    <a:pt x="84" y="23"/>
                  </a:lnTo>
                  <a:lnTo>
                    <a:pt x="84" y="25"/>
                  </a:lnTo>
                  <a:lnTo>
                    <a:pt x="52" y="25"/>
                  </a:lnTo>
                  <a:lnTo>
                    <a:pt x="50" y="23"/>
                  </a:lnTo>
                  <a:lnTo>
                    <a:pt x="25" y="23"/>
                  </a:lnTo>
                  <a:lnTo>
                    <a:pt x="25" y="21"/>
                  </a:lnTo>
                  <a:lnTo>
                    <a:pt x="19" y="21"/>
                  </a:lnTo>
                  <a:lnTo>
                    <a:pt x="19" y="19"/>
                  </a:lnTo>
                  <a:lnTo>
                    <a:pt x="15" y="19"/>
                  </a:lnTo>
                  <a:lnTo>
                    <a:pt x="15" y="17"/>
                  </a:lnTo>
                  <a:lnTo>
                    <a:pt x="11" y="17"/>
                  </a:lnTo>
                  <a:lnTo>
                    <a:pt x="11" y="16"/>
                  </a:lnTo>
                  <a:lnTo>
                    <a:pt x="10" y="16"/>
                  </a:lnTo>
                  <a:lnTo>
                    <a:pt x="4" y="10"/>
                  </a:lnTo>
                  <a:lnTo>
                    <a:pt x="4" y="8"/>
                  </a:lnTo>
                  <a:lnTo>
                    <a:pt x="2" y="8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rgbClr val="66FF66"/>
            </a:solidFill>
            <a:ln w="12700" cap="rnd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920" name="Freeform 682"/>
            <p:cNvSpPr>
              <a:spLocks/>
            </p:cNvSpPr>
            <p:nvPr/>
          </p:nvSpPr>
          <p:spPr bwMode="auto">
            <a:xfrm>
              <a:off x="3196" y="3265"/>
              <a:ext cx="44" cy="47"/>
            </a:xfrm>
            <a:custGeom>
              <a:avLst/>
              <a:gdLst>
                <a:gd name="T0" fmla="*/ 0 w 44"/>
                <a:gd name="T1" fmla="*/ 41 h 47"/>
                <a:gd name="T2" fmla="*/ 0 w 44"/>
                <a:gd name="T3" fmla="*/ 44 h 47"/>
                <a:gd name="T4" fmla="*/ 2 w 44"/>
                <a:gd name="T5" fmla="*/ 44 h 47"/>
                <a:gd name="T6" fmla="*/ 0 w 44"/>
                <a:gd name="T7" fmla="*/ 44 h 47"/>
                <a:gd name="T8" fmla="*/ 2 w 44"/>
                <a:gd name="T9" fmla="*/ 44 h 47"/>
                <a:gd name="T10" fmla="*/ 0 w 44"/>
                <a:gd name="T11" fmla="*/ 46 h 47"/>
                <a:gd name="T12" fmla="*/ 2 w 44"/>
                <a:gd name="T13" fmla="*/ 44 h 47"/>
                <a:gd name="T14" fmla="*/ 4 w 44"/>
                <a:gd name="T15" fmla="*/ 46 h 47"/>
                <a:gd name="T16" fmla="*/ 4 w 44"/>
                <a:gd name="T17" fmla="*/ 44 h 47"/>
                <a:gd name="T18" fmla="*/ 6 w 44"/>
                <a:gd name="T19" fmla="*/ 44 h 47"/>
                <a:gd name="T20" fmla="*/ 35 w 44"/>
                <a:gd name="T21" fmla="*/ 25 h 47"/>
                <a:gd name="T22" fmla="*/ 39 w 44"/>
                <a:gd name="T23" fmla="*/ 23 h 47"/>
                <a:gd name="T24" fmla="*/ 41 w 44"/>
                <a:gd name="T25" fmla="*/ 21 h 47"/>
                <a:gd name="T26" fmla="*/ 39 w 44"/>
                <a:gd name="T27" fmla="*/ 20 h 47"/>
                <a:gd name="T28" fmla="*/ 41 w 44"/>
                <a:gd name="T29" fmla="*/ 20 h 47"/>
                <a:gd name="T30" fmla="*/ 41 w 44"/>
                <a:gd name="T31" fmla="*/ 2 h 47"/>
                <a:gd name="T32" fmla="*/ 43 w 44"/>
                <a:gd name="T33" fmla="*/ 2 h 47"/>
                <a:gd name="T34" fmla="*/ 41 w 44"/>
                <a:gd name="T35" fmla="*/ 2 h 47"/>
                <a:gd name="T36" fmla="*/ 39 w 44"/>
                <a:gd name="T37" fmla="*/ 0 h 47"/>
                <a:gd name="T38" fmla="*/ 37 w 44"/>
                <a:gd name="T39" fmla="*/ 0 h 47"/>
                <a:gd name="T40" fmla="*/ 4 w 44"/>
                <a:gd name="T41" fmla="*/ 20 h 47"/>
                <a:gd name="T42" fmla="*/ 2 w 44"/>
                <a:gd name="T43" fmla="*/ 20 h 47"/>
                <a:gd name="T44" fmla="*/ 2 w 44"/>
                <a:gd name="T45" fmla="*/ 23 h 47"/>
                <a:gd name="T46" fmla="*/ 2 w 44"/>
                <a:gd name="T47" fmla="*/ 20 h 47"/>
                <a:gd name="T48" fmla="*/ 2 w 44"/>
                <a:gd name="T49" fmla="*/ 27 h 47"/>
                <a:gd name="T50" fmla="*/ 2 w 44"/>
                <a:gd name="T51" fmla="*/ 25 h 47"/>
                <a:gd name="T52" fmla="*/ 0 w 44"/>
                <a:gd name="T53" fmla="*/ 27 h 47"/>
                <a:gd name="T54" fmla="*/ 0 w 44"/>
                <a:gd name="T55" fmla="*/ 44 h 47"/>
                <a:gd name="T56" fmla="*/ 0 w 44"/>
                <a:gd name="T57" fmla="*/ 41 h 4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4"/>
                <a:gd name="T88" fmla="*/ 0 h 47"/>
                <a:gd name="T89" fmla="*/ 44 w 44"/>
                <a:gd name="T90" fmla="*/ 47 h 4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4" h="47">
                  <a:moveTo>
                    <a:pt x="0" y="41"/>
                  </a:moveTo>
                  <a:lnTo>
                    <a:pt x="0" y="44"/>
                  </a:lnTo>
                  <a:lnTo>
                    <a:pt x="2" y="44"/>
                  </a:lnTo>
                  <a:lnTo>
                    <a:pt x="0" y="44"/>
                  </a:lnTo>
                  <a:lnTo>
                    <a:pt x="2" y="44"/>
                  </a:lnTo>
                  <a:lnTo>
                    <a:pt x="0" y="46"/>
                  </a:lnTo>
                  <a:lnTo>
                    <a:pt x="2" y="44"/>
                  </a:lnTo>
                  <a:lnTo>
                    <a:pt x="4" y="46"/>
                  </a:lnTo>
                  <a:lnTo>
                    <a:pt x="4" y="44"/>
                  </a:lnTo>
                  <a:lnTo>
                    <a:pt x="6" y="44"/>
                  </a:lnTo>
                  <a:lnTo>
                    <a:pt x="35" y="25"/>
                  </a:lnTo>
                  <a:lnTo>
                    <a:pt x="39" y="23"/>
                  </a:lnTo>
                  <a:lnTo>
                    <a:pt x="41" y="21"/>
                  </a:lnTo>
                  <a:lnTo>
                    <a:pt x="39" y="20"/>
                  </a:lnTo>
                  <a:lnTo>
                    <a:pt x="41" y="20"/>
                  </a:lnTo>
                  <a:lnTo>
                    <a:pt x="41" y="2"/>
                  </a:lnTo>
                  <a:lnTo>
                    <a:pt x="43" y="2"/>
                  </a:lnTo>
                  <a:lnTo>
                    <a:pt x="41" y="2"/>
                  </a:lnTo>
                  <a:lnTo>
                    <a:pt x="39" y="0"/>
                  </a:lnTo>
                  <a:lnTo>
                    <a:pt x="37" y="0"/>
                  </a:lnTo>
                  <a:lnTo>
                    <a:pt x="4" y="20"/>
                  </a:lnTo>
                  <a:lnTo>
                    <a:pt x="2" y="20"/>
                  </a:lnTo>
                  <a:lnTo>
                    <a:pt x="2" y="23"/>
                  </a:lnTo>
                  <a:lnTo>
                    <a:pt x="2" y="20"/>
                  </a:lnTo>
                  <a:lnTo>
                    <a:pt x="2" y="27"/>
                  </a:lnTo>
                  <a:lnTo>
                    <a:pt x="2" y="25"/>
                  </a:lnTo>
                  <a:lnTo>
                    <a:pt x="0" y="27"/>
                  </a:lnTo>
                  <a:lnTo>
                    <a:pt x="0" y="44"/>
                  </a:lnTo>
                  <a:lnTo>
                    <a:pt x="0" y="41"/>
                  </a:lnTo>
                </a:path>
              </a:pathLst>
            </a:custGeom>
            <a:solidFill>
              <a:srgbClr val="66FF66"/>
            </a:solidFill>
            <a:ln w="12700" cap="rnd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921" name="Freeform 683"/>
            <p:cNvSpPr>
              <a:spLocks/>
            </p:cNvSpPr>
            <p:nvPr/>
          </p:nvSpPr>
          <p:spPr bwMode="auto">
            <a:xfrm>
              <a:off x="3200" y="3283"/>
              <a:ext cx="13" cy="26"/>
            </a:xfrm>
            <a:custGeom>
              <a:avLst/>
              <a:gdLst>
                <a:gd name="T0" fmla="*/ 10 w 13"/>
                <a:gd name="T1" fmla="*/ 3 h 26"/>
                <a:gd name="T2" fmla="*/ 8 w 13"/>
                <a:gd name="T3" fmla="*/ 2 h 26"/>
                <a:gd name="T4" fmla="*/ 8 w 13"/>
                <a:gd name="T5" fmla="*/ 0 h 26"/>
                <a:gd name="T6" fmla="*/ 0 w 13"/>
                <a:gd name="T7" fmla="*/ 5 h 26"/>
                <a:gd name="T8" fmla="*/ 0 w 13"/>
                <a:gd name="T9" fmla="*/ 3 h 26"/>
                <a:gd name="T10" fmla="*/ 2 w 13"/>
                <a:gd name="T11" fmla="*/ 5 h 26"/>
                <a:gd name="T12" fmla="*/ 0 w 13"/>
                <a:gd name="T13" fmla="*/ 7 h 26"/>
                <a:gd name="T14" fmla="*/ 2 w 13"/>
                <a:gd name="T15" fmla="*/ 9 h 26"/>
                <a:gd name="T16" fmla="*/ 0 w 13"/>
                <a:gd name="T17" fmla="*/ 9 h 26"/>
                <a:gd name="T18" fmla="*/ 0 w 13"/>
                <a:gd name="T19" fmla="*/ 7 h 26"/>
                <a:gd name="T20" fmla="*/ 0 w 13"/>
                <a:gd name="T21" fmla="*/ 23 h 26"/>
                <a:gd name="T22" fmla="*/ 2 w 13"/>
                <a:gd name="T23" fmla="*/ 25 h 26"/>
                <a:gd name="T24" fmla="*/ 2 w 13"/>
                <a:gd name="T25" fmla="*/ 23 h 26"/>
                <a:gd name="T26" fmla="*/ 4 w 13"/>
                <a:gd name="T27" fmla="*/ 23 h 26"/>
                <a:gd name="T28" fmla="*/ 8 w 13"/>
                <a:gd name="T29" fmla="*/ 19 h 26"/>
                <a:gd name="T30" fmla="*/ 12 w 13"/>
                <a:gd name="T31" fmla="*/ 19 h 26"/>
                <a:gd name="T32" fmla="*/ 10 w 13"/>
                <a:gd name="T33" fmla="*/ 17 h 26"/>
                <a:gd name="T34" fmla="*/ 12 w 13"/>
                <a:gd name="T35" fmla="*/ 17 h 26"/>
                <a:gd name="T36" fmla="*/ 10 w 13"/>
                <a:gd name="T37" fmla="*/ 17 h 26"/>
                <a:gd name="T38" fmla="*/ 12 w 13"/>
                <a:gd name="T39" fmla="*/ 13 h 26"/>
                <a:gd name="T40" fmla="*/ 12 w 13"/>
                <a:gd name="T41" fmla="*/ 9 h 26"/>
                <a:gd name="T42" fmla="*/ 4 w 13"/>
                <a:gd name="T43" fmla="*/ 9 h 26"/>
                <a:gd name="T44" fmla="*/ 6 w 13"/>
                <a:gd name="T45" fmla="*/ 11 h 26"/>
                <a:gd name="T46" fmla="*/ 4 w 13"/>
                <a:gd name="T47" fmla="*/ 15 h 26"/>
                <a:gd name="T48" fmla="*/ 8 w 13"/>
                <a:gd name="T49" fmla="*/ 13 h 26"/>
                <a:gd name="T50" fmla="*/ 8 w 13"/>
                <a:gd name="T51" fmla="*/ 15 h 26"/>
                <a:gd name="T52" fmla="*/ 6 w 13"/>
                <a:gd name="T53" fmla="*/ 19 h 26"/>
                <a:gd name="T54" fmla="*/ 8 w 13"/>
                <a:gd name="T55" fmla="*/ 17 h 26"/>
                <a:gd name="T56" fmla="*/ 8 w 13"/>
                <a:gd name="T57" fmla="*/ 19 h 26"/>
                <a:gd name="T58" fmla="*/ 4 w 13"/>
                <a:gd name="T59" fmla="*/ 19 h 26"/>
                <a:gd name="T60" fmla="*/ 4 w 13"/>
                <a:gd name="T61" fmla="*/ 5 h 26"/>
                <a:gd name="T62" fmla="*/ 4 w 13"/>
                <a:gd name="T63" fmla="*/ 9 h 26"/>
                <a:gd name="T64" fmla="*/ 4 w 13"/>
                <a:gd name="T65" fmla="*/ 5 h 26"/>
                <a:gd name="T66" fmla="*/ 6 w 13"/>
                <a:gd name="T67" fmla="*/ 7 h 26"/>
                <a:gd name="T68" fmla="*/ 12 w 13"/>
                <a:gd name="T69" fmla="*/ 5 h 26"/>
                <a:gd name="T70" fmla="*/ 10 w 13"/>
                <a:gd name="T71" fmla="*/ 3 h 2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3"/>
                <a:gd name="T109" fmla="*/ 0 h 26"/>
                <a:gd name="T110" fmla="*/ 13 w 13"/>
                <a:gd name="T111" fmla="*/ 26 h 2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3" h="26">
                  <a:moveTo>
                    <a:pt x="10" y="3"/>
                  </a:moveTo>
                  <a:lnTo>
                    <a:pt x="8" y="2"/>
                  </a:lnTo>
                  <a:lnTo>
                    <a:pt x="8" y="0"/>
                  </a:lnTo>
                  <a:lnTo>
                    <a:pt x="0" y="5"/>
                  </a:lnTo>
                  <a:lnTo>
                    <a:pt x="0" y="3"/>
                  </a:lnTo>
                  <a:lnTo>
                    <a:pt x="2" y="5"/>
                  </a:lnTo>
                  <a:lnTo>
                    <a:pt x="0" y="7"/>
                  </a:lnTo>
                  <a:lnTo>
                    <a:pt x="2" y="9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23"/>
                  </a:lnTo>
                  <a:lnTo>
                    <a:pt x="2" y="25"/>
                  </a:lnTo>
                  <a:lnTo>
                    <a:pt x="2" y="23"/>
                  </a:lnTo>
                  <a:lnTo>
                    <a:pt x="4" y="23"/>
                  </a:lnTo>
                  <a:lnTo>
                    <a:pt x="8" y="19"/>
                  </a:lnTo>
                  <a:lnTo>
                    <a:pt x="12" y="19"/>
                  </a:lnTo>
                  <a:lnTo>
                    <a:pt x="10" y="17"/>
                  </a:lnTo>
                  <a:lnTo>
                    <a:pt x="12" y="17"/>
                  </a:lnTo>
                  <a:lnTo>
                    <a:pt x="10" y="17"/>
                  </a:lnTo>
                  <a:lnTo>
                    <a:pt x="12" y="13"/>
                  </a:lnTo>
                  <a:lnTo>
                    <a:pt x="12" y="9"/>
                  </a:lnTo>
                  <a:lnTo>
                    <a:pt x="4" y="9"/>
                  </a:lnTo>
                  <a:lnTo>
                    <a:pt x="6" y="11"/>
                  </a:lnTo>
                  <a:lnTo>
                    <a:pt x="4" y="15"/>
                  </a:lnTo>
                  <a:lnTo>
                    <a:pt x="8" y="13"/>
                  </a:lnTo>
                  <a:lnTo>
                    <a:pt x="8" y="15"/>
                  </a:lnTo>
                  <a:lnTo>
                    <a:pt x="6" y="19"/>
                  </a:lnTo>
                  <a:lnTo>
                    <a:pt x="8" y="17"/>
                  </a:lnTo>
                  <a:lnTo>
                    <a:pt x="8" y="19"/>
                  </a:lnTo>
                  <a:lnTo>
                    <a:pt x="4" y="19"/>
                  </a:lnTo>
                  <a:lnTo>
                    <a:pt x="4" y="5"/>
                  </a:lnTo>
                  <a:lnTo>
                    <a:pt x="4" y="9"/>
                  </a:lnTo>
                  <a:lnTo>
                    <a:pt x="4" y="5"/>
                  </a:lnTo>
                  <a:lnTo>
                    <a:pt x="6" y="7"/>
                  </a:lnTo>
                  <a:lnTo>
                    <a:pt x="12" y="5"/>
                  </a:lnTo>
                  <a:lnTo>
                    <a:pt x="10" y="3"/>
                  </a:lnTo>
                </a:path>
              </a:pathLst>
            </a:custGeom>
            <a:solidFill>
              <a:srgbClr val="66FF66"/>
            </a:solidFill>
            <a:ln w="12700" cap="rnd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922" name="Freeform 684"/>
            <p:cNvSpPr>
              <a:spLocks/>
            </p:cNvSpPr>
            <p:nvPr/>
          </p:nvSpPr>
          <p:spPr bwMode="auto">
            <a:xfrm>
              <a:off x="3212" y="3275"/>
              <a:ext cx="14" cy="26"/>
            </a:xfrm>
            <a:custGeom>
              <a:avLst/>
              <a:gdLst>
                <a:gd name="T0" fmla="*/ 7 w 14"/>
                <a:gd name="T1" fmla="*/ 21 h 26"/>
                <a:gd name="T2" fmla="*/ 4 w 14"/>
                <a:gd name="T3" fmla="*/ 23 h 26"/>
                <a:gd name="T4" fmla="*/ 4 w 14"/>
                <a:gd name="T5" fmla="*/ 25 h 26"/>
                <a:gd name="T6" fmla="*/ 5 w 14"/>
                <a:gd name="T7" fmla="*/ 10 h 26"/>
                <a:gd name="T8" fmla="*/ 4 w 14"/>
                <a:gd name="T9" fmla="*/ 8 h 26"/>
                <a:gd name="T10" fmla="*/ 5 w 14"/>
                <a:gd name="T11" fmla="*/ 10 h 26"/>
                <a:gd name="T12" fmla="*/ 0 w 14"/>
                <a:gd name="T13" fmla="*/ 10 h 26"/>
                <a:gd name="T14" fmla="*/ 2 w 14"/>
                <a:gd name="T15" fmla="*/ 8 h 26"/>
                <a:gd name="T16" fmla="*/ 0 w 14"/>
                <a:gd name="T17" fmla="*/ 10 h 26"/>
                <a:gd name="T18" fmla="*/ 2 w 14"/>
                <a:gd name="T19" fmla="*/ 8 h 26"/>
                <a:gd name="T20" fmla="*/ 11 w 14"/>
                <a:gd name="T21" fmla="*/ 0 h 26"/>
                <a:gd name="T22" fmla="*/ 13 w 14"/>
                <a:gd name="T23" fmla="*/ 2 h 26"/>
                <a:gd name="T24" fmla="*/ 11 w 14"/>
                <a:gd name="T25" fmla="*/ 2 h 26"/>
                <a:gd name="T26" fmla="*/ 13 w 14"/>
                <a:gd name="T27" fmla="*/ 2 h 26"/>
                <a:gd name="T28" fmla="*/ 7 w 14"/>
                <a:gd name="T29" fmla="*/ 6 h 26"/>
                <a:gd name="T30" fmla="*/ 9 w 14"/>
                <a:gd name="T31" fmla="*/ 8 h 26"/>
                <a:gd name="T32" fmla="*/ 9 w 14"/>
                <a:gd name="T33" fmla="*/ 23 h 26"/>
                <a:gd name="T34" fmla="*/ 7 w 14"/>
                <a:gd name="T35" fmla="*/ 21 h 26"/>
                <a:gd name="T36" fmla="*/ 7 w 14"/>
                <a:gd name="T37" fmla="*/ 23 h 26"/>
                <a:gd name="T38" fmla="*/ 7 w 14"/>
                <a:gd name="T39" fmla="*/ 21 h 2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"/>
                <a:gd name="T61" fmla="*/ 0 h 26"/>
                <a:gd name="T62" fmla="*/ 14 w 14"/>
                <a:gd name="T63" fmla="*/ 26 h 2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" h="26">
                  <a:moveTo>
                    <a:pt x="7" y="21"/>
                  </a:moveTo>
                  <a:lnTo>
                    <a:pt x="4" y="23"/>
                  </a:lnTo>
                  <a:lnTo>
                    <a:pt x="4" y="25"/>
                  </a:lnTo>
                  <a:lnTo>
                    <a:pt x="5" y="10"/>
                  </a:lnTo>
                  <a:lnTo>
                    <a:pt x="4" y="8"/>
                  </a:lnTo>
                  <a:lnTo>
                    <a:pt x="5" y="10"/>
                  </a:lnTo>
                  <a:lnTo>
                    <a:pt x="0" y="10"/>
                  </a:lnTo>
                  <a:lnTo>
                    <a:pt x="2" y="8"/>
                  </a:lnTo>
                  <a:lnTo>
                    <a:pt x="0" y="10"/>
                  </a:lnTo>
                  <a:lnTo>
                    <a:pt x="2" y="8"/>
                  </a:lnTo>
                  <a:lnTo>
                    <a:pt x="11" y="0"/>
                  </a:lnTo>
                  <a:lnTo>
                    <a:pt x="13" y="2"/>
                  </a:lnTo>
                  <a:lnTo>
                    <a:pt x="11" y="2"/>
                  </a:lnTo>
                  <a:lnTo>
                    <a:pt x="13" y="2"/>
                  </a:lnTo>
                  <a:lnTo>
                    <a:pt x="7" y="6"/>
                  </a:lnTo>
                  <a:lnTo>
                    <a:pt x="9" y="8"/>
                  </a:lnTo>
                  <a:lnTo>
                    <a:pt x="9" y="23"/>
                  </a:lnTo>
                  <a:lnTo>
                    <a:pt x="7" y="21"/>
                  </a:lnTo>
                  <a:lnTo>
                    <a:pt x="7" y="23"/>
                  </a:lnTo>
                  <a:lnTo>
                    <a:pt x="7" y="21"/>
                  </a:lnTo>
                </a:path>
              </a:pathLst>
            </a:custGeom>
            <a:solidFill>
              <a:srgbClr val="66FF66"/>
            </a:solidFill>
            <a:ln w="12700" cap="rnd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923" name="Freeform 685"/>
            <p:cNvSpPr>
              <a:spLocks/>
            </p:cNvSpPr>
            <p:nvPr/>
          </p:nvSpPr>
          <p:spPr bwMode="auto">
            <a:xfrm>
              <a:off x="3225" y="3267"/>
              <a:ext cx="13" cy="26"/>
            </a:xfrm>
            <a:custGeom>
              <a:avLst/>
              <a:gdLst>
                <a:gd name="T0" fmla="*/ 8 w 13"/>
                <a:gd name="T1" fmla="*/ 21 h 26"/>
                <a:gd name="T2" fmla="*/ 10 w 13"/>
                <a:gd name="T3" fmla="*/ 21 h 26"/>
                <a:gd name="T4" fmla="*/ 8 w 13"/>
                <a:gd name="T5" fmla="*/ 19 h 26"/>
                <a:gd name="T6" fmla="*/ 10 w 13"/>
                <a:gd name="T7" fmla="*/ 18 h 26"/>
                <a:gd name="T8" fmla="*/ 2 w 13"/>
                <a:gd name="T9" fmla="*/ 21 h 26"/>
                <a:gd name="T10" fmla="*/ 0 w 13"/>
                <a:gd name="T11" fmla="*/ 21 h 26"/>
                <a:gd name="T12" fmla="*/ 2 w 13"/>
                <a:gd name="T13" fmla="*/ 21 h 26"/>
                <a:gd name="T14" fmla="*/ 2 w 13"/>
                <a:gd name="T15" fmla="*/ 18 h 26"/>
                <a:gd name="T16" fmla="*/ 10 w 13"/>
                <a:gd name="T17" fmla="*/ 12 h 26"/>
                <a:gd name="T18" fmla="*/ 12 w 13"/>
                <a:gd name="T19" fmla="*/ 10 h 26"/>
                <a:gd name="T20" fmla="*/ 10 w 13"/>
                <a:gd name="T21" fmla="*/ 10 h 26"/>
                <a:gd name="T22" fmla="*/ 2 w 13"/>
                <a:gd name="T23" fmla="*/ 14 h 26"/>
                <a:gd name="T24" fmla="*/ 2 w 13"/>
                <a:gd name="T25" fmla="*/ 6 h 26"/>
                <a:gd name="T26" fmla="*/ 10 w 13"/>
                <a:gd name="T27" fmla="*/ 4 h 26"/>
                <a:gd name="T28" fmla="*/ 10 w 13"/>
                <a:gd name="T29" fmla="*/ 0 h 26"/>
                <a:gd name="T30" fmla="*/ 8 w 13"/>
                <a:gd name="T31" fmla="*/ 2 h 26"/>
                <a:gd name="T32" fmla="*/ 10 w 13"/>
                <a:gd name="T33" fmla="*/ 0 h 26"/>
                <a:gd name="T34" fmla="*/ 0 w 13"/>
                <a:gd name="T35" fmla="*/ 10 h 26"/>
                <a:gd name="T36" fmla="*/ 0 w 13"/>
                <a:gd name="T37" fmla="*/ 23 h 26"/>
                <a:gd name="T38" fmla="*/ 2 w 13"/>
                <a:gd name="T39" fmla="*/ 23 h 26"/>
                <a:gd name="T40" fmla="*/ 0 w 13"/>
                <a:gd name="T41" fmla="*/ 25 h 26"/>
                <a:gd name="T42" fmla="*/ 2 w 13"/>
                <a:gd name="T43" fmla="*/ 25 h 26"/>
                <a:gd name="T44" fmla="*/ 8 w 13"/>
                <a:gd name="T45" fmla="*/ 21 h 26"/>
                <a:gd name="T46" fmla="*/ 2 w 13"/>
                <a:gd name="T47" fmla="*/ 25 h 26"/>
                <a:gd name="T48" fmla="*/ 8 w 13"/>
                <a:gd name="T49" fmla="*/ 21 h 2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3"/>
                <a:gd name="T76" fmla="*/ 0 h 26"/>
                <a:gd name="T77" fmla="*/ 13 w 13"/>
                <a:gd name="T78" fmla="*/ 26 h 2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3" h="26">
                  <a:moveTo>
                    <a:pt x="8" y="21"/>
                  </a:moveTo>
                  <a:lnTo>
                    <a:pt x="10" y="21"/>
                  </a:lnTo>
                  <a:lnTo>
                    <a:pt x="8" y="19"/>
                  </a:lnTo>
                  <a:lnTo>
                    <a:pt x="10" y="18"/>
                  </a:lnTo>
                  <a:lnTo>
                    <a:pt x="2" y="21"/>
                  </a:lnTo>
                  <a:lnTo>
                    <a:pt x="0" y="21"/>
                  </a:lnTo>
                  <a:lnTo>
                    <a:pt x="2" y="21"/>
                  </a:lnTo>
                  <a:lnTo>
                    <a:pt x="2" y="18"/>
                  </a:lnTo>
                  <a:lnTo>
                    <a:pt x="10" y="12"/>
                  </a:lnTo>
                  <a:lnTo>
                    <a:pt x="12" y="10"/>
                  </a:lnTo>
                  <a:lnTo>
                    <a:pt x="10" y="10"/>
                  </a:lnTo>
                  <a:lnTo>
                    <a:pt x="2" y="14"/>
                  </a:lnTo>
                  <a:lnTo>
                    <a:pt x="2" y="6"/>
                  </a:lnTo>
                  <a:lnTo>
                    <a:pt x="10" y="4"/>
                  </a:lnTo>
                  <a:lnTo>
                    <a:pt x="10" y="0"/>
                  </a:lnTo>
                  <a:lnTo>
                    <a:pt x="8" y="2"/>
                  </a:lnTo>
                  <a:lnTo>
                    <a:pt x="10" y="0"/>
                  </a:lnTo>
                  <a:lnTo>
                    <a:pt x="0" y="10"/>
                  </a:lnTo>
                  <a:lnTo>
                    <a:pt x="0" y="23"/>
                  </a:lnTo>
                  <a:lnTo>
                    <a:pt x="2" y="23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8" y="21"/>
                  </a:lnTo>
                  <a:lnTo>
                    <a:pt x="2" y="25"/>
                  </a:lnTo>
                  <a:lnTo>
                    <a:pt x="8" y="21"/>
                  </a:lnTo>
                </a:path>
              </a:pathLst>
            </a:custGeom>
            <a:solidFill>
              <a:srgbClr val="66FF66"/>
            </a:solidFill>
            <a:ln w="12700" cap="rnd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924" name="Line 686"/>
            <p:cNvSpPr>
              <a:spLocks noChangeShapeType="1"/>
            </p:cNvSpPr>
            <p:nvPr/>
          </p:nvSpPr>
          <p:spPr bwMode="auto">
            <a:xfrm flipH="1">
              <a:off x="3123" y="3472"/>
              <a:ext cx="9" cy="0"/>
            </a:xfrm>
            <a:prstGeom prst="line">
              <a:avLst/>
            </a:prstGeom>
            <a:noFill/>
            <a:ln w="12700">
              <a:solidFill>
                <a:srgbClr val="FF66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22710" name="Text Box 687"/>
          <p:cNvSpPr txBox="1">
            <a:spLocks noChangeArrowheads="1"/>
          </p:cNvSpPr>
          <p:nvPr/>
        </p:nvSpPr>
        <p:spPr bwMode="auto">
          <a:xfrm>
            <a:off x="8035926" y="2570164"/>
            <a:ext cx="628676" cy="246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r>
              <a:rPr lang="en-US" sz="1000" b="1" dirty="0"/>
              <a:t>GLB-TRZ</a:t>
            </a:r>
            <a:endParaRPr lang="en-GB" sz="1000" b="1" dirty="0"/>
          </a:p>
        </p:txBody>
      </p:sp>
      <p:sp>
        <p:nvSpPr>
          <p:cNvPr id="22711" name="Line 688"/>
          <p:cNvSpPr>
            <a:spLocks noChangeShapeType="1"/>
          </p:cNvSpPr>
          <p:nvPr/>
        </p:nvSpPr>
        <p:spPr bwMode="auto">
          <a:xfrm>
            <a:off x="5383213" y="1644651"/>
            <a:ext cx="2644775" cy="688975"/>
          </a:xfrm>
          <a:prstGeom prst="line">
            <a:avLst/>
          </a:prstGeom>
          <a:noFill/>
          <a:ln w="9525">
            <a:solidFill>
              <a:srgbClr val="66FF66"/>
            </a:solidFill>
            <a:round/>
            <a:headEnd/>
            <a:tailEnd/>
          </a:ln>
        </p:spPr>
        <p:txBody>
          <a:bodyPr wrap="none" lIns="91429" tIns="45715" rIns="91429" bIns="45715"/>
          <a:lstStyle/>
          <a:p>
            <a:endParaRPr lang="en-US" dirty="0"/>
          </a:p>
        </p:txBody>
      </p:sp>
      <p:sp>
        <p:nvSpPr>
          <p:cNvPr id="22712" name="AutoShape 689"/>
          <p:cNvSpPr>
            <a:spLocks noChangeArrowheads="1"/>
          </p:cNvSpPr>
          <p:nvPr/>
        </p:nvSpPr>
        <p:spPr bwMode="auto">
          <a:xfrm>
            <a:off x="6543676" y="3841751"/>
            <a:ext cx="341313" cy="250825"/>
          </a:xfrm>
          <a:prstGeom prst="bevel">
            <a:avLst>
              <a:gd name="adj" fmla="val 12500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29" tIns="45715" rIns="91429" bIns="45715" anchor="ctr"/>
          <a:lstStyle/>
          <a:p>
            <a:endParaRPr lang="en-US" b="1" dirty="0"/>
          </a:p>
        </p:txBody>
      </p:sp>
      <p:sp>
        <p:nvSpPr>
          <p:cNvPr id="22713" name="Text Box 690"/>
          <p:cNvSpPr txBox="1">
            <a:spLocks noChangeArrowheads="1"/>
          </p:cNvSpPr>
          <p:nvPr/>
        </p:nvSpPr>
        <p:spPr bwMode="auto">
          <a:xfrm>
            <a:off x="6842125" y="3832225"/>
            <a:ext cx="619058" cy="230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r>
              <a:rPr lang="en-US" sz="900" b="1" dirty="0">
                <a:solidFill>
                  <a:srgbClr val="454545"/>
                </a:solidFill>
              </a:rPr>
              <a:t>TMK-TRZ</a:t>
            </a:r>
            <a:endParaRPr lang="en-GB" sz="900" b="1" dirty="0">
              <a:solidFill>
                <a:srgbClr val="454545"/>
              </a:solidFill>
            </a:endParaRPr>
          </a:p>
        </p:txBody>
      </p:sp>
      <p:sp>
        <p:nvSpPr>
          <p:cNvPr id="22714" name="Line 691"/>
          <p:cNvSpPr>
            <a:spLocks noChangeShapeType="1"/>
          </p:cNvSpPr>
          <p:nvPr/>
        </p:nvSpPr>
        <p:spPr bwMode="auto">
          <a:xfrm flipV="1">
            <a:off x="6224588" y="3646488"/>
            <a:ext cx="0" cy="1627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1429" tIns="45715" rIns="91429" bIns="45715"/>
          <a:lstStyle/>
          <a:p>
            <a:endParaRPr lang="en-US" dirty="0"/>
          </a:p>
        </p:txBody>
      </p:sp>
      <p:sp>
        <p:nvSpPr>
          <p:cNvPr id="22715" name="Line 692"/>
          <p:cNvSpPr>
            <a:spLocks noChangeShapeType="1"/>
          </p:cNvSpPr>
          <p:nvPr/>
        </p:nvSpPr>
        <p:spPr bwMode="auto">
          <a:xfrm flipH="1">
            <a:off x="6224588" y="3978275"/>
            <a:ext cx="360362" cy="0"/>
          </a:xfrm>
          <a:prstGeom prst="line">
            <a:avLst/>
          </a:prstGeom>
          <a:noFill/>
          <a:ln w="9525">
            <a:solidFill>
              <a:srgbClr val="FF00FF"/>
            </a:solidFill>
            <a:round/>
            <a:headEnd/>
            <a:tailEnd/>
          </a:ln>
        </p:spPr>
        <p:txBody>
          <a:bodyPr wrap="none" lIns="91429" tIns="45715" rIns="91429" bIns="45715"/>
          <a:lstStyle/>
          <a:p>
            <a:endParaRPr lang="en-US" dirty="0"/>
          </a:p>
        </p:txBody>
      </p:sp>
      <p:sp>
        <p:nvSpPr>
          <p:cNvPr id="22716" name="AutoShape 693"/>
          <p:cNvSpPr>
            <a:spLocks noChangeArrowheads="1"/>
          </p:cNvSpPr>
          <p:nvPr/>
        </p:nvSpPr>
        <p:spPr bwMode="auto">
          <a:xfrm>
            <a:off x="6532563" y="5086350"/>
            <a:ext cx="330200" cy="249238"/>
          </a:xfrm>
          <a:prstGeom prst="bevel">
            <a:avLst>
              <a:gd name="adj" fmla="val 12500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29" tIns="45715" rIns="91429" bIns="45715" anchor="ctr"/>
          <a:lstStyle/>
          <a:p>
            <a:endParaRPr lang="en-US" b="1" dirty="0"/>
          </a:p>
        </p:txBody>
      </p:sp>
      <p:sp>
        <p:nvSpPr>
          <p:cNvPr id="22717" name="Line 694"/>
          <p:cNvSpPr>
            <a:spLocks noChangeShapeType="1"/>
          </p:cNvSpPr>
          <p:nvPr/>
        </p:nvSpPr>
        <p:spPr bwMode="auto">
          <a:xfrm>
            <a:off x="6224588" y="5211763"/>
            <a:ext cx="330200" cy="0"/>
          </a:xfrm>
          <a:prstGeom prst="line">
            <a:avLst/>
          </a:prstGeom>
          <a:noFill/>
          <a:ln w="9525">
            <a:solidFill>
              <a:srgbClr val="66FF66"/>
            </a:solidFill>
            <a:round/>
            <a:headEnd/>
            <a:tailEnd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718" name="Text Box 695"/>
          <p:cNvSpPr txBox="1">
            <a:spLocks noChangeArrowheads="1"/>
          </p:cNvSpPr>
          <p:nvPr/>
        </p:nvSpPr>
        <p:spPr bwMode="auto">
          <a:xfrm>
            <a:off x="6856414" y="5086350"/>
            <a:ext cx="583792" cy="230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r>
              <a:rPr lang="en-US" sz="900" b="1" dirty="0">
                <a:solidFill>
                  <a:srgbClr val="454545"/>
                </a:solidFill>
              </a:rPr>
              <a:t>GLB-TRZ</a:t>
            </a:r>
            <a:endParaRPr lang="en-GB" sz="900" b="1" dirty="0">
              <a:solidFill>
                <a:srgbClr val="454545"/>
              </a:solidFill>
            </a:endParaRPr>
          </a:p>
        </p:txBody>
      </p:sp>
      <p:sp>
        <p:nvSpPr>
          <p:cNvPr id="171704" name="Oval 696"/>
          <p:cNvSpPr>
            <a:spLocks noChangeArrowheads="1"/>
          </p:cNvSpPr>
          <p:nvPr/>
        </p:nvSpPr>
        <p:spPr bwMode="auto">
          <a:xfrm>
            <a:off x="2257426" y="1290638"/>
            <a:ext cx="722313" cy="687387"/>
          </a:xfrm>
          <a:prstGeom prst="ellipse">
            <a:avLst/>
          </a:prstGeom>
          <a:solidFill>
            <a:srgbClr val="66CCFF"/>
          </a:solidFill>
          <a:ln w="12700">
            <a:solidFill>
              <a:srgbClr val="BC3700"/>
            </a:solidFill>
            <a:round/>
            <a:headEnd/>
            <a:tailEnd/>
          </a:ln>
          <a:effectLst/>
        </p:spPr>
        <p:txBody>
          <a:bodyPr wrap="none" lIns="91429" tIns="45715" rIns="91429" bIns="45715" anchor="ctr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endParaRPr lang="en-GB" sz="16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2720" name="Arc 697"/>
          <p:cNvSpPr>
            <a:spLocks/>
          </p:cNvSpPr>
          <p:nvPr/>
        </p:nvSpPr>
        <p:spPr bwMode="auto">
          <a:xfrm flipH="1" flipV="1">
            <a:off x="2422526" y="1382713"/>
            <a:ext cx="144463" cy="227012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 rot="10800000" lIns="91429" tIns="45715" rIns="91429" bIns="45715"/>
          <a:lstStyle/>
          <a:p>
            <a:endParaRPr lang="en-US" dirty="0"/>
          </a:p>
        </p:txBody>
      </p:sp>
      <p:sp>
        <p:nvSpPr>
          <p:cNvPr id="22721" name="Arc 698"/>
          <p:cNvSpPr>
            <a:spLocks/>
          </p:cNvSpPr>
          <p:nvPr/>
        </p:nvSpPr>
        <p:spPr bwMode="auto">
          <a:xfrm flipH="1" flipV="1">
            <a:off x="2433639" y="1679575"/>
            <a:ext cx="144462" cy="227013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 rot="10800000" lIns="91429" tIns="45715" rIns="91429" bIns="45715"/>
          <a:lstStyle/>
          <a:p>
            <a:endParaRPr lang="en-US" dirty="0"/>
          </a:p>
        </p:txBody>
      </p:sp>
      <p:sp>
        <p:nvSpPr>
          <p:cNvPr id="22722" name="Arc 699"/>
          <p:cNvSpPr>
            <a:spLocks/>
          </p:cNvSpPr>
          <p:nvPr/>
        </p:nvSpPr>
        <p:spPr bwMode="auto">
          <a:xfrm flipH="1" flipV="1">
            <a:off x="2719389" y="1403350"/>
            <a:ext cx="142875" cy="227013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 rot="10800000" lIns="91429" tIns="45715" rIns="91429" bIns="45715"/>
          <a:lstStyle/>
          <a:p>
            <a:endParaRPr lang="en-US" dirty="0"/>
          </a:p>
        </p:txBody>
      </p:sp>
      <p:sp>
        <p:nvSpPr>
          <p:cNvPr id="22723" name="Arc 700"/>
          <p:cNvSpPr>
            <a:spLocks/>
          </p:cNvSpPr>
          <p:nvPr/>
        </p:nvSpPr>
        <p:spPr bwMode="auto">
          <a:xfrm flipH="1" flipV="1">
            <a:off x="2697163" y="1679575"/>
            <a:ext cx="144462" cy="227013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 rot="10800000" lIns="91429" tIns="45715" rIns="91429" bIns="45715"/>
          <a:lstStyle/>
          <a:p>
            <a:endParaRPr lang="en-US" dirty="0"/>
          </a:p>
        </p:txBody>
      </p:sp>
      <p:sp>
        <p:nvSpPr>
          <p:cNvPr id="22724" name="Rectangle 701"/>
          <p:cNvSpPr>
            <a:spLocks noChangeArrowheads="1"/>
          </p:cNvSpPr>
          <p:nvPr/>
        </p:nvSpPr>
        <p:spPr bwMode="auto">
          <a:xfrm>
            <a:off x="2903538" y="1770063"/>
            <a:ext cx="617537" cy="397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77" tIns="44445" rIns="90477" bIns="44445">
            <a:spAutoFit/>
          </a:bodyPr>
          <a:lstStyle/>
          <a:p>
            <a:pPr eaLnBrk="0" hangingPunct="0"/>
            <a:r>
              <a:rPr lang="en-US" sz="1000" b="1" dirty="0"/>
              <a:t>BNG-TRZ </a:t>
            </a:r>
          </a:p>
        </p:txBody>
      </p:sp>
      <p:sp>
        <p:nvSpPr>
          <p:cNvPr id="22725" name="Line 702"/>
          <p:cNvSpPr>
            <a:spLocks noChangeShapeType="1"/>
          </p:cNvSpPr>
          <p:nvPr/>
        </p:nvSpPr>
        <p:spPr bwMode="auto">
          <a:xfrm flipH="1">
            <a:off x="2281238" y="1519238"/>
            <a:ext cx="157162" cy="76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726" name="Line 703"/>
          <p:cNvSpPr>
            <a:spLocks noChangeShapeType="1"/>
          </p:cNvSpPr>
          <p:nvPr/>
        </p:nvSpPr>
        <p:spPr bwMode="auto">
          <a:xfrm>
            <a:off x="2281238" y="1595438"/>
            <a:ext cx="157162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727" name="Line 704"/>
          <p:cNvSpPr>
            <a:spLocks noChangeShapeType="1"/>
          </p:cNvSpPr>
          <p:nvPr/>
        </p:nvSpPr>
        <p:spPr bwMode="auto">
          <a:xfrm flipH="1">
            <a:off x="2581276" y="1519238"/>
            <a:ext cx="157163" cy="76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728" name="Line 705"/>
          <p:cNvSpPr>
            <a:spLocks noChangeShapeType="1"/>
          </p:cNvSpPr>
          <p:nvPr/>
        </p:nvSpPr>
        <p:spPr bwMode="auto">
          <a:xfrm>
            <a:off x="2581276" y="1595438"/>
            <a:ext cx="15716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729" name="Line 706"/>
          <p:cNvSpPr>
            <a:spLocks noChangeShapeType="1"/>
          </p:cNvSpPr>
          <p:nvPr/>
        </p:nvSpPr>
        <p:spPr bwMode="auto">
          <a:xfrm flipH="1">
            <a:off x="2257425" y="2944813"/>
            <a:ext cx="158750" cy="76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730" name="Line 707"/>
          <p:cNvSpPr>
            <a:spLocks noChangeShapeType="1"/>
          </p:cNvSpPr>
          <p:nvPr/>
        </p:nvSpPr>
        <p:spPr bwMode="auto">
          <a:xfrm>
            <a:off x="2257425" y="3021013"/>
            <a:ext cx="1587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731" name="Line 708"/>
          <p:cNvSpPr>
            <a:spLocks noChangeShapeType="1"/>
          </p:cNvSpPr>
          <p:nvPr/>
        </p:nvSpPr>
        <p:spPr bwMode="auto">
          <a:xfrm flipH="1">
            <a:off x="2559051" y="1770063"/>
            <a:ext cx="157163" cy="76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732" name="Line 709"/>
          <p:cNvSpPr>
            <a:spLocks noChangeShapeType="1"/>
          </p:cNvSpPr>
          <p:nvPr/>
        </p:nvSpPr>
        <p:spPr bwMode="auto">
          <a:xfrm>
            <a:off x="2571751" y="1843088"/>
            <a:ext cx="15716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733" name="Line 710"/>
          <p:cNvSpPr>
            <a:spLocks noChangeShapeType="1"/>
          </p:cNvSpPr>
          <p:nvPr/>
        </p:nvSpPr>
        <p:spPr bwMode="auto">
          <a:xfrm flipH="1">
            <a:off x="2281238" y="1757363"/>
            <a:ext cx="157162" cy="7461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734" name="Line 711"/>
          <p:cNvSpPr>
            <a:spLocks noChangeShapeType="1"/>
          </p:cNvSpPr>
          <p:nvPr/>
        </p:nvSpPr>
        <p:spPr bwMode="auto">
          <a:xfrm>
            <a:off x="2281238" y="1831975"/>
            <a:ext cx="157162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735" name="Line 712"/>
          <p:cNvSpPr>
            <a:spLocks noChangeShapeType="1"/>
          </p:cNvSpPr>
          <p:nvPr/>
        </p:nvSpPr>
        <p:spPr bwMode="auto">
          <a:xfrm flipV="1">
            <a:off x="2738438" y="1519238"/>
            <a:ext cx="0" cy="76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736" name="Line 713"/>
          <p:cNvSpPr>
            <a:spLocks noChangeShapeType="1"/>
          </p:cNvSpPr>
          <p:nvPr/>
        </p:nvSpPr>
        <p:spPr bwMode="auto">
          <a:xfrm flipV="1">
            <a:off x="2738438" y="1770063"/>
            <a:ext cx="0" cy="76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737" name="Line 714"/>
          <p:cNvSpPr>
            <a:spLocks noChangeShapeType="1"/>
          </p:cNvSpPr>
          <p:nvPr/>
        </p:nvSpPr>
        <p:spPr bwMode="auto">
          <a:xfrm flipV="1">
            <a:off x="2438400" y="1770063"/>
            <a:ext cx="0" cy="76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738" name="Line 715"/>
          <p:cNvSpPr>
            <a:spLocks noChangeShapeType="1"/>
          </p:cNvSpPr>
          <p:nvPr/>
        </p:nvSpPr>
        <p:spPr bwMode="auto">
          <a:xfrm flipV="1">
            <a:off x="2438400" y="1519238"/>
            <a:ext cx="0" cy="76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171724" name="Oval 716"/>
          <p:cNvSpPr>
            <a:spLocks noChangeArrowheads="1"/>
          </p:cNvSpPr>
          <p:nvPr/>
        </p:nvSpPr>
        <p:spPr bwMode="auto">
          <a:xfrm>
            <a:off x="2238375" y="2760663"/>
            <a:ext cx="684213" cy="690562"/>
          </a:xfrm>
          <a:prstGeom prst="ellipse">
            <a:avLst/>
          </a:prstGeom>
          <a:solidFill>
            <a:srgbClr val="FFFF00"/>
          </a:solidFill>
          <a:ln w="12700">
            <a:solidFill>
              <a:srgbClr val="BC3700"/>
            </a:solidFill>
            <a:round/>
            <a:headEnd/>
            <a:tailEnd/>
          </a:ln>
          <a:effectLst/>
        </p:spPr>
        <p:txBody>
          <a:bodyPr wrap="none" lIns="91429" tIns="45715" rIns="91429" bIns="45715" anchor="ctr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endParaRPr lang="en-GB" sz="16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2740" name="Text Box 717"/>
          <p:cNvSpPr txBox="1">
            <a:spLocks noChangeArrowheads="1"/>
          </p:cNvSpPr>
          <p:nvPr/>
        </p:nvSpPr>
        <p:spPr bwMode="auto">
          <a:xfrm>
            <a:off x="1920875" y="2895601"/>
            <a:ext cx="420286" cy="40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r>
              <a:rPr lang="en-US" sz="1000" b="1" dirty="0"/>
              <a:t>RC</a:t>
            </a:r>
          </a:p>
          <a:p>
            <a:r>
              <a:rPr lang="en-US" sz="1000" b="1" dirty="0"/>
              <a:t>1-67</a:t>
            </a:r>
            <a:endParaRPr lang="en-GB" sz="1000" b="1" dirty="0"/>
          </a:p>
        </p:txBody>
      </p:sp>
      <p:sp>
        <p:nvSpPr>
          <p:cNvPr id="22741" name="Rectangle 718"/>
          <p:cNvSpPr>
            <a:spLocks noChangeArrowheads="1"/>
          </p:cNvSpPr>
          <p:nvPr/>
        </p:nvSpPr>
        <p:spPr bwMode="auto">
          <a:xfrm>
            <a:off x="2919414" y="3698875"/>
            <a:ext cx="601662" cy="397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77" tIns="44445" rIns="90477" bIns="44445">
            <a:spAutoFit/>
          </a:bodyPr>
          <a:lstStyle/>
          <a:p>
            <a:pPr eaLnBrk="0" hangingPunct="0"/>
            <a:r>
              <a:rPr lang="en-US" sz="1000" b="1" dirty="0"/>
              <a:t>HSN-TRZ</a:t>
            </a:r>
          </a:p>
        </p:txBody>
      </p:sp>
      <p:sp>
        <p:nvSpPr>
          <p:cNvPr id="22742" name="Line 719"/>
          <p:cNvSpPr>
            <a:spLocks noChangeShapeType="1"/>
          </p:cNvSpPr>
          <p:nvPr/>
        </p:nvSpPr>
        <p:spPr bwMode="auto">
          <a:xfrm flipV="1">
            <a:off x="2859088" y="1706563"/>
            <a:ext cx="2463800" cy="2065337"/>
          </a:xfrm>
          <a:prstGeom prst="line">
            <a:avLst/>
          </a:prstGeom>
          <a:noFill/>
          <a:ln w="9525">
            <a:solidFill>
              <a:srgbClr val="333333"/>
            </a:solidFill>
            <a:round/>
            <a:headEnd/>
            <a:tailEnd/>
          </a:ln>
        </p:spPr>
        <p:txBody>
          <a:bodyPr wrap="none" lIns="91429" tIns="45715" rIns="91429" bIns="45715"/>
          <a:lstStyle/>
          <a:p>
            <a:endParaRPr lang="en-US" dirty="0"/>
          </a:p>
        </p:txBody>
      </p:sp>
      <p:sp>
        <p:nvSpPr>
          <p:cNvPr id="22743" name="Text Box 720"/>
          <p:cNvSpPr txBox="1">
            <a:spLocks noChangeArrowheads="1"/>
          </p:cNvSpPr>
          <p:nvPr/>
        </p:nvSpPr>
        <p:spPr bwMode="auto">
          <a:xfrm>
            <a:off x="1897063" y="1457326"/>
            <a:ext cx="486008" cy="40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9" tIns="45715" rIns="91429" bIns="45715">
            <a:spAutoFit/>
          </a:bodyPr>
          <a:lstStyle/>
          <a:p>
            <a:r>
              <a:rPr lang="en-US" sz="1000" b="1" dirty="0"/>
              <a:t>RC</a:t>
            </a:r>
          </a:p>
          <a:p>
            <a:r>
              <a:rPr lang="en-US" sz="1000" b="1" dirty="0"/>
              <a:t>1-153</a:t>
            </a:r>
            <a:endParaRPr lang="en-GB" sz="1000" b="1" dirty="0"/>
          </a:p>
        </p:txBody>
      </p:sp>
      <p:sp>
        <p:nvSpPr>
          <p:cNvPr id="22744" name="Arc 721"/>
          <p:cNvSpPr>
            <a:spLocks/>
          </p:cNvSpPr>
          <p:nvPr/>
        </p:nvSpPr>
        <p:spPr bwMode="auto">
          <a:xfrm flipH="1" flipV="1">
            <a:off x="2398713" y="2836863"/>
            <a:ext cx="160337" cy="227012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 rot="10800000" lIns="91429" tIns="45715" rIns="91429" bIns="45715"/>
          <a:lstStyle/>
          <a:p>
            <a:endParaRPr lang="en-US" dirty="0"/>
          </a:p>
        </p:txBody>
      </p:sp>
      <p:sp>
        <p:nvSpPr>
          <p:cNvPr id="22745" name="Arc 722"/>
          <p:cNvSpPr>
            <a:spLocks/>
          </p:cNvSpPr>
          <p:nvPr/>
        </p:nvSpPr>
        <p:spPr bwMode="auto">
          <a:xfrm flipH="1" flipV="1">
            <a:off x="2617789" y="2833688"/>
            <a:ext cx="160337" cy="227012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 rot="10800000" lIns="91429" tIns="45715" rIns="91429" bIns="45715"/>
          <a:lstStyle/>
          <a:p>
            <a:endParaRPr lang="en-US" dirty="0"/>
          </a:p>
        </p:txBody>
      </p:sp>
      <p:sp>
        <p:nvSpPr>
          <p:cNvPr id="22746" name="Arc 723"/>
          <p:cNvSpPr>
            <a:spLocks/>
          </p:cNvSpPr>
          <p:nvPr/>
        </p:nvSpPr>
        <p:spPr bwMode="auto">
          <a:xfrm flipH="1" flipV="1">
            <a:off x="2401889" y="3097213"/>
            <a:ext cx="160337" cy="227012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 rot="10800000" lIns="91429" tIns="45715" rIns="91429" bIns="45715"/>
          <a:lstStyle/>
          <a:p>
            <a:endParaRPr lang="en-US" dirty="0"/>
          </a:p>
        </p:txBody>
      </p:sp>
      <p:sp>
        <p:nvSpPr>
          <p:cNvPr id="22747" name="Arc 724"/>
          <p:cNvSpPr>
            <a:spLocks/>
          </p:cNvSpPr>
          <p:nvPr/>
        </p:nvSpPr>
        <p:spPr bwMode="auto">
          <a:xfrm flipH="1" flipV="1">
            <a:off x="2687638" y="3086101"/>
            <a:ext cx="157162" cy="227013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 rot="10800000" lIns="91429" tIns="45715" rIns="91429" bIns="45715"/>
          <a:lstStyle/>
          <a:p>
            <a:endParaRPr lang="en-US" dirty="0"/>
          </a:p>
        </p:txBody>
      </p:sp>
      <p:sp>
        <p:nvSpPr>
          <p:cNvPr id="22748" name="Line 725"/>
          <p:cNvSpPr>
            <a:spLocks noChangeShapeType="1"/>
          </p:cNvSpPr>
          <p:nvPr/>
        </p:nvSpPr>
        <p:spPr bwMode="auto">
          <a:xfrm flipH="1">
            <a:off x="2257425" y="2944813"/>
            <a:ext cx="158750" cy="76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749" name="Line 726"/>
          <p:cNvSpPr>
            <a:spLocks noChangeShapeType="1"/>
          </p:cNvSpPr>
          <p:nvPr/>
        </p:nvSpPr>
        <p:spPr bwMode="auto">
          <a:xfrm>
            <a:off x="2257425" y="3021013"/>
            <a:ext cx="1587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750" name="Line 727"/>
          <p:cNvSpPr>
            <a:spLocks noChangeShapeType="1"/>
          </p:cNvSpPr>
          <p:nvPr/>
        </p:nvSpPr>
        <p:spPr bwMode="auto">
          <a:xfrm flipH="1">
            <a:off x="2520950" y="2944813"/>
            <a:ext cx="158750" cy="76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751" name="Line 728"/>
          <p:cNvSpPr>
            <a:spLocks noChangeShapeType="1"/>
          </p:cNvSpPr>
          <p:nvPr/>
        </p:nvSpPr>
        <p:spPr bwMode="auto">
          <a:xfrm>
            <a:off x="2520950" y="3021013"/>
            <a:ext cx="1587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752" name="Line 729"/>
          <p:cNvSpPr>
            <a:spLocks noChangeShapeType="1"/>
          </p:cNvSpPr>
          <p:nvPr/>
        </p:nvSpPr>
        <p:spPr bwMode="auto">
          <a:xfrm flipH="1">
            <a:off x="2319338" y="3195638"/>
            <a:ext cx="157162" cy="76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753" name="Line 730"/>
          <p:cNvSpPr>
            <a:spLocks noChangeShapeType="1"/>
          </p:cNvSpPr>
          <p:nvPr/>
        </p:nvSpPr>
        <p:spPr bwMode="auto">
          <a:xfrm>
            <a:off x="2319338" y="3271838"/>
            <a:ext cx="157162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754" name="Line 731"/>
          <p:cNvSpPr>
            <a:spLocks noChangeShapeType="1"/>
          </p:cNvSpPr>
          <p:nvPr/>
        </p:nvSpPr>
        <p:spPr bwMode="auto">
          <a:xfrm flipH="1">
            <a:off x="2581276" y="3195638"/>
            <a:ext cx="157163" cy="76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755" name="Line 732"/>
          <p:cNvSpPr>
            <a:spLocks noChangeShapeType="1"/>
          </p:cNvSpPr>
          <p:nvPr/>
        </p:nvSpPr>
        <p:spPr bwMode="auto">
          <a:xfrm>
            <a:off x="2581276" y="3271838"/>
            <a:ext cx="157163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756" name="Line 733"/>
          <p:cNvSpPr>
            <a:spLocks noChangeShapeType="1"/>
          </p:cNvSpPr>
          <p:nvPr/>
        </p:nvSpPr>
        <p:spPr bwMode="auto">
          <a:xfrm flipV="1">
            <a:off x="2679700" y="2944813"/>
            <a:ext cx="0" cy="76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757" name="Line 734"/>
          <p:cNvSpPr>
            <a:spLocks noChangeShapeType="1"/>
          </p:cNvSpPr>
          <p:nvPr/>
        </p:nvSpPr>
        <p:spPr bwMode="auto">
          <a:xfrm flipV="1">
            <a:off x="2738438" y="3195638"/>
            <a:ext cx="0" cy="76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758" name="Line 735"/>
          <p:cNvSpPr>
            <a:spLocks noChangeShapeType="1"/>
          </p:cNvSpPr>
          <p:nvPr/>
        </p:nvSpPr>
        <p:spPr bwMode="auto">
          <a:xfrm flipV="1">
            <a:off x="2438400" y="3195638"/>
            <a:ext cx="0" cy="76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759" name="Line 736"/>
          <p:cNvSpPr>
            <a:spLocks noChangeShapeType="1"/>
          </p:cNvSpPr>
          <p:nvPr/>
        </p:nvSpPr>
        <p:spPr bwMode="auto">
          <a:xfrm flipV="1">
            <a:off x="2438400" y="2944813"/>
            <a:ext cx="0" cy="76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lg" len="sm"/>
            <a:tailEnd type="none" w="lg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760" name="Rectangle 737"/>
          <p:cNvSpPr>
            <a:spLocks noChangeArrowheads="1"/>
          </p:cNvSpPr>
          <p:nvPr/>
        </p:nvSpPr>
        <p:spPr bwMode="auto">
          <a:xfrm>
            <a:off x="4902201" y="5273675"/>
            <a:ext cx="601663" cy="249238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666699"/>
              </a:gs>
            </a:gsLst>
            <a:lin ang="189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29" tIns="45715" rIns="91429" bIns="45715" anchor="ctr"/>
          <a:lstStyle/>
          <a:p>
            <a:endParaRPr lang="en-US" b="1" dirty="0"/>
          </a:p>
        </p:txBody>
      </p:sp>
      <p:grpSp>
        <p:nvGrpSpPr>
          <p:cNvPr id="16" name="Group 739"/>
          <p:cNvGrpSpPr>
            <a:grpSpLocks/>
          </p:cNvGrpSpPr>
          <p:nvPr/>
        </p:nvGrpSpPr>
        <p:grpSpPr bwMode="auto">
          <a:xfrm>
            <a:off x="7307263" y="1706563"/>
            <a:ext cx="444500" cy="388937"/>
            <a:chOff x="2972" y="3246"/>
            <a:chExt cx="323" cy="298"/>
          </a:xfrm>
        </p:grpSpPr>
        <p:sp>
          <p:nvSpPr>
            <p:cNvPr id="22863" name="Line 740"/>
            <p:cNvSpPr>
              <a:spLocks noChangeShapeType="1"/>
            </p:cNvSpPr>
            <p:nvPr/>
          </p:nvSpPr>
          <p:spPr bwMode="auto">
            <a:xfrm>
              <a:off x="3031" y="3389"/>
              <a:ext cx="131" cy="68"/>
            </a:xfrm>
            <a:prstGeom prst="line">
              <a:avLst/>
            </a:prstGeom>
            <a:noFill/>
            <a:ln w="12700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864" name="Oval 741"/>
            <p:cNvSpPr>
              <a:spLocks noChangeArrowheads="1"/>
            </p:cNvSpPr>
            <p:nvPr/>
          </p:nvSpPr>
          <p:spPr bwMode="auto">
            <a:xfrm>
              <a:off x="3166" y="3501"/>
              <a:ext cx="118" cy="28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rgbClr val="FFCC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1" dirty="0"/>
            </a:p>
          </p:txBody>
        </p:sp>
        <p:sp>
          <p:nvSpPr>
            <p:cNvPr id="22865" name="Freeform 742"/>
            <p:cNvSpPr>
              <a:spLocks/>
            </p:cNvSpPr>
            <p:nvPr/>
          </p:nvSpPr>
          <p:spPr bwMode="auto">
            <a:xfrm>
              <a:off x="3148" y="3246"/>
              <a:ext cx="109" cy="216"/>
            </a:xfrm>
            <a:custGeom>
              <a:avLst/>
              <a:gdLst>
                <a:gd name="T0" fmla="*/ 71 w 109"/>
                <a:gd name="T1" fmla="*/ 2 h 216"/>
                <a:gd name="T2" fmla="*/ 56 w 109"/>
                <a:gd name="T3" fmla="*/ 8 h 216"/>
                <a:gd name="T4" fmla="*/ 50 w 109"/>
                <a:gd name="T5" fmla="*/ 14 h 216"/>
                <a:gd name="T6" fmla="*/ 43 w 109"/>
                <a:gd name="T7" fmla="*/ 19 h 216"/>
                <a:gd name="T8" fmla="*/ 37 w 109"/>
                <a:gd name="T9" fmla="*/ 31 h 216"/>
                <a:gd name="T10" fmla="*/ 29 w 109"/>
                <a:gd name="T11" fmla="*/ 42 h 216"/>
                <a:gd name="T12" fmla="*/ 25 w 109"/>
                <a:gd name="T13" fmla="*/ 50 h 216"/>
                <a:gd name="T14" fmla="*/ 22 w 109"/>
                <a:gd name="T15" fmla="*/ 58 h 216"/>
                <a:gd name="T16" fmla="*/ 18 w 109"/>
                <a:gd name="T17" fmla="*/ 67 h 216"/>
                <a:gd name="T18" fmla="*/ 14 w 109"/>
                <a:gd name="T19" fmla="*/ 75 h 216"/>
                <a:gd name="T20" fmla="*/ 12 w 109"/>
                <a:gd name="T21" fmla="*/ 86 h 216"/>
                <a:gd name="T22" fmla="*/ 8 w 109"/>
                <a:gd name="T23" fmla="*/ 100 h 216"/>
                <a:gd name="T24" fmla="*/ 4 w 109"/>
                <a:gd name="T25" fmla="*/ 107 h 216"/>
                <a:gd name="T26" fmla="*/ 2 w 109"/>
                <a:gd name="T27" fmla="*/ 132 h 216"/>
                <a:gd name="T28" fmla="*/ 2 w 109"/>
                <a:gd name="T29" fmla="*/ 175 h 216"/>
                <a:gd name="T30" fmla="*/ 4 w 109"/>
                <a:gd name="T31" fmla="*/ 192 h 216"/>
                <a:gd name="T32" fmla="*/ 8 w 109"/>
                <a:gd name="T33" fmla="*/ 196 h 216"/>
                <a:gd name="T34" fmla="*/ 10 w 109"/>
                <a:gd name="T35" fmla="*/ 203 h 216"/>
                <a:gd name="T36" fmla="*/ 14 w 109"/>
                <a:gd name="T37" fmla="*/ 207 h 216"/>
                <a:gd name="T38" fmla="*/ 22 w 109"/>
                <a:gd name="T39" fmla="*/ 211 h 216"/>
                <a:gd name="T40" fmla="*/ 25 w 109"/>
                <a:gd name="T41" fmla="*/ 215 h 216"/>
                <a:gd name="T42" fmla="*/ 39 w 109"/>
                <a:gd name="T43" fmla="*/ 213 h 216"/>
                <a:gd name="T44" fmla="*/ 46 w 109"/>
                <a:gd name="T45" fmla="*/ 209 h 216"/>
                <a:gd name="T46" fmla="*/ 52 w 109"/>
                <a:gd name="T47" fmla="*/ 203 h 216"/>
                <a:gd name="T48" fmla="*/ 64 w 109"/>
                <a:gd name="T49" fmla="*/ 196 h 216"/>
                <a:gd name="T50" fmla="*/ 71 w 109"/>
                <a:gd name="T51" fmla="*/ 182 h 216"/>
                <a:gd name="T52" fmla="*/ 79 w 109"/>
                <a:gd name="T53" fmla="*/ 173 h 216"/>
                <a:gd name="T54" fmla="*/ 81 w 109"/>
                <a:gd name="T55" fmla="*/ 163 h 216"/>
                <a:gd name="T56" fmla="*/ 89 w 109"/>
                <a:gd name="T57" fmla="*/ 153 h 216"/>
                <a:gd name="T58" fmla="*/ 92 w 109"/>
                <a:gd name="T59" fmla="*/ 144 h 216"/>
                <a:gd name="T60" fmla="*/ 94 w 109"/>
                <a:gd name="T61" fmla="*/ 129 h 216"/>
                <a:gd name="T62" fmla="*/ 98 w 109"/>
                <a:gd name="T63" fmla="*/ 123 h 216"/>
                <a:gd name="T64" fmla="*/ 100 w 109"/>
                <a:gd name="T65" fmla="*/ 107 h 216"/>
                <a:gd name="T66" fmla="*/ 104 w 109"/>
                <a:gd name="T67" fmla="*/ 100 h 216"/>
                <a:gd name="T68" fmla="*/ 106 w 109"/>
                <a:gd name="T69" fmla="*/ 83 h 216"/>
                <a:gd name="T70" fmla="*/ 106 w 109"/>
                <a:gd name="T71" fmla="*/ 40 h 216"/>
                <a:gd name="T72" fmla="*/ 104 w 109"/>
                <a:gd name="T73" fmla="*/ 27 h 216"/>
                <a:gd name="T74" fmla="*/ 100 w 109"/>
                <a:gd name="T75" fmla="*/ 21 h 216"/>
                <a:gd name="T76" fmla="*/ 96 w 109"/>
                <a:gd name="T77" fmla="*/ 14 h 216"/>
                <a:gd name="T78" fmla="*/ 94 w 109"/>
                <a:gd name="T79" fmla="*/ 8 h 216"/>
                <a:gd name="T80" fmla="*/ 91 w 109"/>
                <a:gd name="T81" fmla="*/ 6 h 216"/>
                <a:gd name="T82" fmla="*/ 89 w 109"/>
                <a:gd name="T83" fmla="*/ 2 h 21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09"/>
                <a:gd name="T127" fmla="*/ 0 h 216"/>
                <a:gd name="T128" fmla="*/ 109 w 109"/>
                <a:gd name="T129" fmla="*/ 216 h 21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09" h="216">
                  <a:moveTo>
                    <a:pt x="81" y="0"/>
                  </a:moveTo>
                  <a:lnTo>
                    <a:pt x="71" y="0"/>
                  </a:lnTo>
                  <a:lnTo>
                    <a:pt x="71" y="2"/>
                  </a:lnTo>
                  <a:lnTo>
                    <a:pt x="64" y="2"/>
                  </a:lnTo>
                  <a:lnTo>
                    <a:pt x="58" y="8"/>
                  </a:lnTo>
                  <a:lnTo>
                    <a:pt x="56" y="8"/>
                  </a:lnTo>
                  <a:lnTo>
                    <a:pt x="54" y="10"/>
                  </a:lnTo>
                  <a:lnTo>
                    <a:pt x="52" y="10"/>
                  </a:lnTo>
                  <a:lnTo>
                    <a:pt x="50" y="14"/>
                  </a:lnTo>
                  <a:lnTo>
                    <a:pt x="48" y="17"/>
                  </a:lnTo>
                  <a:lnTo>
                    <a:pt x="46" y="17"/>
                  </a:lnTo>
                  <a:lnTo>
                    <a:pt x="43" y="19"/>
                  </a:lnTo>
                  <a:lnTo>
                    <a:pt x="43" y="21"/>
                  </a:lnTo>
                  <a:lnTo>
                    <a:pt x="37" y="29"/>
                  </a:lnTo>
                  <a:lnTo>
                    <a:pt x="37" y="31"/>
                  </a:lnTo>
                  <a:lnTo>
                    <a:pt x="31" y="37"/>
                  </a:lnTo>
                  <a:lnTo>
                    <a:pt x="31" y="40"/>
                  </a:lnTo>
                  <a:lnTo>
                    <a:pt x="29" y="42"/>
                  </a:lnTo>
                  <a:lnTo>
                    <a:pt x="27" y="42"/>
                  </a:lnTo>
                  <a:lnTo>
                    <a:pt x="27" y="46"/>
                  </a:lnTo>
                  <a:lnTo>
                    <a:pt x="25" y="50"/>
                  </a:lnTo>
                  <a:lnTo>
                    <a:pt x="25" y="52"/>
                  </a:lnTo>
                  <a:lnTo>
                    <a:pt x="23" y="56"/>
                  </a:lnTo>
                  <a:lnTo>
                    <a:pt x="22" y="58"/>
                  </a:lnTo>
                  <a:lnTo>
                    <a:pt x="22" y="62"/>
                  </a:lnTo>
                  <a:lnTo>
                    <a:pt x="20" y="63"/>
                  </a:lnTo>
                  <a:lnTo>
                    <a:pt x="18" y="67"/>
                  </a:lnTo>
                  <a:lnTo>
                    <a:pt x="16" y="69"/>
                  </a:lnTo>
                  <a:lnTo>
                    <a:pt x="16" y="73"/>
                  </a:lnTo>
                  <a:lnTo>
                    <a:pt x="14" y="75"/>
                  </a:lnTo>
                  <a:lnTo>
                    <a:pt x="14" y="79"/>
                  </a:lnTo>
                  <a:lnTo>
                    <a:pt x="12" y="79"/>
                  </a:lnTo>
                  <a:lnTo>
                    <a:pt x="12" y="86"/>
                  </a:lnTo>
                  <a:lnTo>
                    <a:pt x="10" y="86"/>
                  </a:lnTo>
                  <a:lnTo>
                    <a:pt x="10" y="96"/>
                  </a:lnTo>
                  <a:lnTo>
                    <a:pt x="8" y="100"/>
                  </a:lnTo>
                  <a:lnTo>
                    <a:pt x="6" y="102"/>
                  </a:lnTo>
                  <a:lnTo>
                    <a:pt x="6" y="107"/>
                  </a:lnTo>
                  <a:lnTo>
                    <a:pt x="4" y="107"/>
                  </a:lnTo>
                  <a:lnTo>
                    <a:pt x="4" y="117"/>
                  </a:lnTo>
                  <a:lnTo>
                    <a:pt x="2" y="119"/>
                  </a:lnTo>
                  <a:lnTo>
                    <a:pt x="2" y="132"/>
                  </a:lnTo>
                  <a:lnTo>
                    <a:pt x="0" y="136"/>
                  </a:lnTo>
                  <a:lnTo>
                    <a:pt x="0" y="173"/>
                  </a:lnTo>
                  <a:lnTo>
                    <a:pt x="2" y="175"/>
                  </a:lnTo>
                  <a:lnTo>
                    <a:pt x="2" y="182"/>
                  </a:lnTo>
                  <a:lnTo>
                    <a:pt x="4" y="186"/>
                  </a:lnTo>
                  <a:lnTo>
                    <a:pt x="4" y="192"/>
                  </a:lnTo>
                  <a:lnTo>
                    <a:pt x="6" y="192"/>
                  </a:lnTo>
                  <a:lnTo>
                    <a:pt x="6" y="194"/>
                  </a:lnTo>
                  <a:lnTo>
                    <a:pt x="8" y="196"/>
                  </a:lnTo>
                  <a:lnTo>
                    <a:pt x="8" y="198"/>
                  </a:lnTo>
                  <a:lnTo>
                    <a:pt x="10" y="199"/>
                  </a:lnTo>
                  <a:lnTo>
                    <a:pt x="10" y="203"/>
                  </a:lnTo>
                  <a:lnTo>
                    <a:pt x="12" y="203"/>
                  </a:lnTo>
                  <a:lnTo>
                    <a:pt x="14" y="205"/>
                  </a:lnTo>
                  <a:lnTo>
                    <a:pt x="14" y="207"/>
                  </a:lnTo>
                  <a:lnTo>
                    <a:pt x="16" y="209"/>
                  </a:lnTo>
                  <a:lnTo>
                    <a:pt x="16" y="211"/>
                  </a:lnTo>
                  <a:lnTo>
                    <a:pt x="22" y="211"/>
                  </a:lnTo>
                  <a:lnTo>
                    <a:pt x="22" y="213"/>
                  </a:lnTo>
                  <a:lnTo>
                    <a:pt x="25" y="213"/>
                  </a:lnTo>
                  <a:lnTo>
                    <a:pt x="25" y="215"/>
                  </a:lnTo>
                  <a:lnTo>
                    <a:pt x="37" y="215"/>
                  </a:lnTo>
                  <a:lnTo>
                    <a:pt x="37" y="213"/>
                  </a:lnTo>
                  <a:lnTo>
                    <a:pt x="39" y="213"/>
                  </a:lnTo>
                  <a:lnTo>
                    <a:pt x="41" y="211"/>
                  </a:lnTo>
                  <a:lnTo>
                    <a:pt x="43" y="211"/>
                  </a:lnTo>
                  <a:lnTo>
                    <a:pt x="46" y="209"/>
                  </a:lnTo>
                  <a:lnTo>
                    <a:pt x="48" y="209"/>
                  </a:lnTo>
                  <a:lnTo>
                    <a:pt x="50" y="207"/>
                  </a:lnTo>
                  <a:lnTo>
                    <a:pt x="52" y="203"/>
                  </a:lnTo>
                  <a:lnTo>
                    <a:pt x="54" y="203"/>
                  </a:lnTo>
                  <a:lnTo>
                    <a:pt x="60" y="198"/>
                  </a:lnTo>
                  <a:lnTo>
                    <a:pt x="64" y="196"/>
                  </a:lnTo>
                  <a:lnTo>
                    <a:pt x="64" y="192"/>
                  </a:lnTo>
                  <a:lnTo>
                    <a:pt x="71" y="186"/>
                  </a:lnTo>
                  <a:lnTo>
                    <a:pt x="71" y="182"/>
                  </a:lnTo>
                  <a:lnTo>
                    <a:pt x="75" y="178"/>
                  </a:lnTo>
                  <a:lnTo>
                    <a:pt x="75" y="176"/>
                  </a:lnTo>
                  <a:lnTo>
                    <a:pt x="79" y="173"/>
                  </a:lnTo>
                  <a:lnTo>
                    <a:pt x="79" y="167"/>
                  </a:lnTo>
                  <a:lnTo>
                    <a:pt x="81" y="165"/>
                  </a:lnTo>
                  <a:lnTo>
                    <a:pt x="81" y="163"/>
                  </a:lnTo>
                  <a:lnTo>
                    <a:pt x="83" y="163"/>
                  </a:lnTo>
                  <a:lnTo>
                    <a:pt x="83" y="159"/>
                  </a:lnTo>
                  <a:lnTo>
                    <a:pt x="89" y="153"/>
                  </a:lnTo>
                  <a:lnTo>
                    <a:pt x="89" y="146"/>
                  </a:lnTo>
                  <a:lnTo>
                    <a:pt x="91" y="146"/>
                  </a:lnTo>
                  <a:lnTo>
                    <a:pt x="92" y="144"/>
                  </a:lnTo>
                  <a:lnTo>
                    <a:pt x="92" y="138"/>
                  </a:lnTo>
                  <a:lnTo>
                    <a:pt x="94" y="136"/>
                  </a:lnTo>
                  <a:lnTo>
                    <a:pt x="94" y="129"/>
                  </a:lnTo>
                  <a:lnTo>
                    <a:pt x="96" y="127"/>
                  </a:lnTo>
                  <a:lnTo>
                    <a:pt x="96" y="125"/>
                  </a:lnTo>
                  <a:lnTo>
                    <a:pt x="98" y="123"/>
                  </a:lnTo>
                  <a:lnTo>
                    <a:pt x="98" y="121"/>
                  </a:lnTo>
                  <a:lnTo>
                    <a:pt x="100" y="119"/>
                  </a:lnTo>
                  <a:lnTo>
                    <a:pt x="100" y="107"/>
                  </a:lnTo>
                  <a:lnTo>
                    <a:pt x="102" y="107"/>
                  </a:lnTo>
                  <a:lnTo>
                    <a:pt x="102" y="102"/>
                  </a:lnTo>
                  <a:lnTo>
                    <a:pt x="104" y="100"/>
                  </a:lnTo>
                  <a:lnTo>
                    <a:pt x="104" y="90"/>
                  </a:lnTo>
                  <a:lnTo>
                    <a:pt x="106" y="88"/>
                  </a:lnTo>
                  <a:lnTo>
                    <a:pt x="106" y="83"/>
                  </a:lnTo>
                  <a:lnTo>
                    <a:pt x="108" y="79"/>
                  </a:lnTo>
                  <a:lnTo>
                    <a:pt x="108" y="42"/>
                  </a:lnTo>
                  <a:lnTo>
                    <a:pt x="106" y="40"/>
                  </a:lnTo>
                  <a:lnTo>
                    <a:pt x="106" y="37"/>
                  </a:lnTo>
                  <a:lnTo>
                    <a:pt x="104" y="35"/>
                  </a:lnTo>
                  <a:lnTo>
                    <a:pt x="104" y="27"/>
                  </a:lnTo>
                  <a:lnTo>
                    <a:pt x="102" y="27"/>
                  </a:lnTo>
                  <a:lnTo>
                    <a:pt x="102" y="23"/>
                  </a:lnTo>
                  <a:lnTo>
                    <a:pt x="100" y="21"/>
                  </a:lnTo>
                  <a:lnTo>
                    <a:pt x="100" y="17"/>
                  </a:lnTo>
                  <a:lnTo>
                    <a:pt x="98" y="14"/>
                  </a:lnTo>
                  <a:lnTo>
                    <a:pt x="96" y="14"/>
                  </a:lnTo>
                  <a:lnTo>
                    <a:pt x="96" y="12"/>
                  </a:lnTo>
                  <a:lnTo>
                    <a:pt x="94" y="10"/>
                  </a:lnTo>
                  <a:lnTo>
                    <a:pt x="94" y="8"/>
                  </a:lnTo>
                  <a:lnTo>
                    <a:pt x="92" y="8"/>
                  </a:lnTo>
                  <a:lnTo>
                    <a:pt x="92" y="6"/>
                  </a:lnTo>
                  <a:lnTo>
                    <a:pt x="91" y="6"/>
                  </a:lnTo>
                  <a:lnTo>
                    <a:pt x="91" y="4"/>
                  </a:lnTo>
                  <a:lnTo>
                    <a:pt x="89" y="4"/>
                  </a:lnTo>
                  <a:lnTo>
                    <a:pt x="89" y="2"/>
                  </a:lnTo>
                  <a:lnTo>
                    <a:pt x="83" y="2"/>
                  </a:lnTo>
                  <a:lnTo>
                    <a:pt x="81" y="0"/>
                  </a:lnTo>
                </a:path>
              </a:pathLst>
            </a:custGeom>
            <a:solidFill>
              <a:schemeClr val="folHlink"/>
            </a:solidFill>
            <a:ln w="12700" cap="rnd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866" name="Freeform 743"/>
            <p:cNvSpPr>
              <a:spLocks/>
            </p:cNvSpPr>
            <p:nvPr/>
          </p:nvSpPr>
          <p:spPr bwMode="auto">
            <a:xfrm>
              <a:off x="3026" y="3375"/>
              <a:ext cx="146" cy="89"/>
            </a:xfrm>
            <a:custGeom>
              <a:avLst/>
              <a:gdLst>
                <a:gd name="T0" fmla="*/ 145 w 146"/>
                <a:gd name="T1" fmla="*/ 82 h 89"/>
                <a:gd name="T2" fmla="*/ 4 w 146"/>
                <a:gd name="T3" fmla="*/ 0 h 89"/>
                <a:gd name="T4" fmla="*/ 0 w 146"/>
                <a:gd name="T5" fmla="*/ 5 h 89"/>
                <a:gd name="T6" fmla="*/ 142 w 146"/>
                <a:gd name="T7" fmla="*/ 88 h 89"/>
                <a:gd name="T8" fmla="*/ 145 w 146"/>
                <a:gd name="T9" fmla="*/ 82 h 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6"/>
                <a:gd name="T16" fmla="*/ 0 h 89"/>
                <a:gd name="T17" fmla="*/ 146 w 146"/>
                <a:gd name="T18" fmla="*/ 89 h 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6" h="89">
                  <a:moveTo>
                    <a:pt x="145" y="82"/>
                  </a:moveTo>
                  <a:lnTo>
                    <a:pt x="4" y="0"/>
                  </a:lnTo>
                  <a:lnTo>
                    <a:pt x="0" y="5"/>
                  </a:lnTo>
                  <a:lnTo>
                    <a:pt x="142" y="88"/>
                  </a:lnTo>
                  <a:lnTo>
                    <a:pt x="145" y="82"/>
                  </a:lnTo>
                </a:path>
              </a:pathLst>
            </a:custGeom>
            <a:solidFill>
              <a:schemeClr val="folHlink"/>
            </a:solidFill>
            <a:ln w="12700" cap="rnd">
              <a:solidFill>
                <a:schemeClr val="folHlink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867" name="Freeform 744"/>
            <p:cNvSpPr>
              <a:spLocks/>
            </p:cNvSpPr>
            <p:nvPr/>
          </p:nvSpPr>
          <p:spPr bwMode="auto">
            <a:xfrm>
              <a:off x="3171" y="3248"/>
              <a:ext cx="95" cy="220"/>
            </a:xfrm>
            <a:custGeom>
              <a:avLst/>
              <a:gdLst>
                <a:gd name="T0" fmla="*/ 73 w 95"/>
                <a:gd name="T1" fmla="*/ 0 h 220"/>
                <a:gd name="T2" fmla="*/ 77 w 95"/>
                <a:gd name="T3" fmla="*/ 2 h 220"/>
                <a:gd name="T4" fmla="*/ 81 w 95"/>
                <a:gd name="T5" fmla="*/ 8 h 220"/>
                <a:gd name="T6" fmla="*/ 83 w 95"/>
                <a:gd name="T7" fmla="*/ 10 h 220"/>
                <a:gd name="T8" fmla="*/ 85 w 95"/>
                <a:gd name="T9" fmla="*/ 14 h 220"/>
                <a:gd name="T10" fmla="*/ 87 w 95"/>
                <a:gd name="T11" fmla="*/ 19 h 220"/>
                <a:gd name="T12" fmla="*/ 89 w 95"/>
                <a:gd name="T13" fmla="*/ 23 h 220"/>
                <a:gd name="T14" fmla="*/ 91 w 95"/>
                <a:gd name="T15" fmla="*/ 29 h 220"/>
                <a:gd name="T16" fmla="*/ 92 w 95"/>
                <a:gd name="T17" fmla="*/ 35 h 220"/>
                <a:gd name="T18" fmla="*/ 94 w 95"/>
                <a:gd name="T19" fmla="*/ 50 h 220"/>
                <a:gd name="T20" fmla="*/ 92 w 95"/>
                <a:gd name="T21" fmla="*/ 83 h 220"/>
                <a:gd name="T22" fmla="*/ 91 w 95"/>
                <a:gd name="T23" fmla="*/ 98 h 220"/>
                <a:gd name="T24" fmla="*/ 89 w 95"/>
                <a:gd name="T25" fmla="*/ 107 h 220"/>
                <a:gd name="T26" fmla="*/ 87 w 95"/>
                <a:gd name="T27" fmla="*/ 113 h 220"/>
                <a:gd name="T28" fmla="*/ 85 w 95"/>
                <a:gd name="T29" fmla="*/ 119 h 220"/>
                <a:gd name="T30" fmla="*/ 83 w 95"/>
                <a:gd name="T31" fmla="*/ 128 h 220"/>
                <a:gd name="T32" fmla="*/ 81 w 95"/>
                <a:gd name="T33" fmla="*/ 134 h 220"/>
                <a:gd name="T34" fmla="*/ 79 w 95"/>
                <a:gd name="T35" fmla="*/ 140 h 220"/>
                <a:gd name="T36" fmla="*/ 77 w 95"/>
                <a:gd name="T37" fmla="*/ 148 h 220"/>
                <a:gd name="T38" fmla="*/ 75 w 95"/>
                <a:gd name="T39" fmla="*/ 153 h 220"/>
                <a:gd name="T40" fmla="*/ 73 w 95"/>
                <a:gd name="T41" fmla="*/ 161 h 220"/>
                <a:gd name="T42" fmla="*/ 69 w 95"/>
                <a:gd name="T43" fmla="*/ 169 h 220"/>
                <a:gd name="T44" fmla="*/ 66 w 95"/>
                <a:gd name="T45" fmla="*/ 174 h 220"/>
                <a:gd name="T46" fmla="*/ 64 w 95"/>
                <a:gd name="T47" fmla="*/ 180 h 220"/>
                <a:gd name="T48" fmla="*/ 56 w 95"/>
                <a:gd name="T49" fmla="*/ 188 h 220"/>
                <a:gd name="T50" fmla="*/ 54 w 95"/>
                <a:gd name="T51" fmla="*/ 192 h 220"/>
                <a:gd name="T52" fmla="*/ 37 w 95"/>
                <a:gd name="T53" fmla="*/ 205 h 220"/>
                <a:gd name="T54" fmla="*/ 33 w 95"/>
                <a:gd name="T55" fmla="*/ 207 h 220"/>
                <a:gd name="T56" fmla="*/ 29 w 95"/>
                <a:gd name="T57" fmla="*/ 213 h 220"/>
                <a:gd name="T58" fmla="*/ 27 w 95"/>
                <a:gd name="T59" fmla="*/ 215 h 220"/>
                <a:gd name="T60" fmla="*/ 22 w 95"/>
                <a:gd name="T61" fmla="*/ 217 h 220"/>
                <a:gd name="T62" fmla="*/ 18 w 95"/>
                <a:gd name="T63" fmla="*/ 219 h 220"/>
                <a:gd name="T64" fmla="*/ 8 w 95"/>
                <a:gd name="T65" fmla="*/ 217 h 220"/>
                <a:gd name="T66" fmla="*/ 4 w 95"/>
                <a:gd name="T67" fmla="*/ 215 h 220"/>
                <a:gd name="T68" fmla="*/ 0 w 95"/>
                <a:gd name="T69" fmla="*/ 213 h 22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95"/>
                <a:gd name="T106" fmla="*/ 0 h 220"/>
                <a:gd name="T107" fmla="*/ 95 w 95"/>
                <a:gd name="T108" fmla="*/ 220 h 22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95" h="220">
                  <a:moveTo>
                    <a:pt x="69" y="0"/>
                  </a:moveTo>
                  <a:lnTo>
                    <a:pt x="73" y="0"/>
                  </a:lnTo>
                  <a:lnTo>
                    <a:pt x="75" y="2"/>
                  </a:lnTo>
                  <a:lnTo>
                    <a:pt x="77" y="2"/>
                  </a:lnTo>
                  <a:lnTo>
                    <a:pt x="77" y="4"/>
                  </a:lnTo>
                  <a:lnTo>
                    <a:pt x="81" y="8"/>
                  </a:lnTo>
                  <a:lnTo>
                    <a:pt x="81" y="10"/>
                  </a:lnTo>
                  <a:lnTo>
                    <a:pt x="83" y="10"/>
                  </a:lnTo>
                  <a:lnTo>
                    <a:pt x="83" y="12"/>
                  </a:lnTo>
                  <a:lnTo>
                    <a:pt x="85" y="14"/>
                  </a:lnTo>
                  <a:lnTo>
                    <a:pt x="85" y="17"/>
                  </a:lnTo>
                  <a:lnTo>
                    <a:pt x="87" y="19"/>
                  </a:lnTo>
                  <a:lnTo>
                    <a:pt x="87" y="21"/>
                  </a:lnTo>
                  <a:lnTo>
                    <a:pt x="89" y="23"/>
                  </a:lnTo>
                  <a:lnTo>
                    <a:pt x="89" y="27"/>
                  </a:lnTo>
                  <a:lnTo>
                    <a:pt x="91" y="29"/>
                  </a:lnTo>
                  <a:lnTo>
                    <a:pt x="91" y="33"/>
                  </a:lnTo>
                  <a:lnTo>
                    <a:pt x="92" y="35"/>
                  </a:lnTo>
                  <a:lnTo>
                    <a:pt x="92" y="48"/>
                  </a:lnTo>
                  <a:lnTo>
                    <a:pt x="94" y="50"/>
                  </a:lnTo>
                  <a:lnTo>
                    <a:pt x="94" y="81"/>
                  </a:lnTo>
                  <a:lnTo>
                    <a:pt x="92" y="83"/>
                  </a:lnTo>
                  <a:lnTo>
                    <a:pt x="92" y="96"/>
                  </a:lnTo>
                  <a:lnTo>
                    <a:pt x="91" y="98"/>
                  </a:lnTo>
                  <a:lnTo>
                    <a:pt x="91" y="104"/>
                  </a:lnTo>
                  <a:lnTo>
                    <a:pt x="89" y="107"/>
                  </a:lnTo>
                  <a:lnTo>
                    <a:pt x="89" y="109"/>
                  </a:lnTo>
                  <a:lnTo>
                    <a:pt x="87" y="113"/>
                  </a:lnTo>
                  <a:lnTo>
                    <a:pt x="87" y="115"/>
                  </a:lnTo>
                  <a:lnTo>
                    <a:pt x="85" y="119"/>
                  </a:lnTo>
                  <a:lnTo>
                    <a:pt x="85" y="127"/>
                  </a:lnTo>
                  <a:lnTo>
                    <a:pt x="83" y="128"/>
                  </a:lnTo>
                  <a:lnTo>
                    <a:pt x="83" y="130"/>
                  </a:lnTo>
                  <a:lnTo>
                    <a:pt x="81" y="134"/>
                  </a:lnTo>
                  <a:lnTo>
                    <a:pt x="81" y="136"/>
                  </a:lnTo>
                  <a:lnTo>
                    <a:pt x="79" y="140"/>
                  </a:lnTo>
                  <a:lnTo>
                    <a:pt x="79" y="146"/>
                  </a:lnTo>
                  <a:lnTo>
                    <a:pt x="77" y="148"/>
                  </a:lnTo>
                  <a:lnTo>
                    <a:pt x="75" y="151"/>
                  </a:lnTo>
                  <a:lnTo>
                    <a:pt x="75" y="153"/>
                  </a:lnTo>
                  <a:lnTo>
                    <a:pt x="73" y="155"/>
                  </a:lnTo>
                  <a:lnTo>
                    <a:pt x="73" y="161"/>
                  </a:lnTo>
                  <a:lnTo>
                    <a:pt x="69" y="165"/>
                  </a:lnTo>
                  <a:lnTo>
                    <a:pt x="69" y="169"/>
                  </a:lnTo>
                  <a:lnTo>
                    <a:pt x="66" y="171"/>
                  </a:lnTo>
                  <a:lnTo>
                    <a:pt x="66" y="174"/>
                  </a:lnTo>
                  <a:lnTo>
                    <a:pt x="64" y="176"/>
                  </a:lnTo>
                  <a:lnTo>
                    <a:pt x="64" y="180"/>
                  </a:lnTo>
                  <a:lnTo>
                    <a:pt x="56" y="186"/>
                  </a:lnTo>
                  <a:lnTo>
                    <a:pt x="56" y="188"/>
                  </a:lnTo>
                  <a:lnTo>
                    <a:pt x="54" y="190"/>
                  </a:lnTo>
                  <a:lnTo>
                    <a:pt x="54" y="192"/>
                  </a:lnTo>
                  <a:lnTo>
                    <a:pt x="45" y="199"/>
                  </a:lnTo>
                  <a:lnTo>
                    <a:pt x="37" y="205"/>
                  </a:lnTo>
                  <a:lnTo>
                    <a:pt x="35" y="207"/>
                  </a:lnTo>
                  <a:lnTo>
                    <a:pt x="33" y="207"/>
                  </a:lnTo>
                  <a:lnTo>
                    <a:pt x="29" y="211"/>
                  </a:lnTo>
                  <a:lnTo>
                    <a:pt x="29" y="213"/>
                  </a:lnTo>
                  <a:lnTo>
                    <a:pt x="27" y="213"/>
                  </a:lnTo>
                  <a:lnTo>
                    <a:pt x="27" y="215"/>
                  </a:lnTo>
                  <a:lnTo>
                    <a:pt x="23" y="215"/>
                  </a:lnTo>
                  <a:lnTo>
                    <a:pt x="22" y="217"/>
                  </a:lnTo>
                  <a:lnTo>
                    <a:pt x="18" y="217"/>
                  </a:lnTo>
                  <a:lnTo>
                    <a:pt x="18" y="219"/>
                  </a:lnTo>
                  <a:lnTo>
                    <a:pt x="10" y="219"/>
                  </a:lnTo>
                  <a:lnTo>
                    <a:pt x="8" y="217"/>
                  </a:lnTo>
                  <a:lnTo>
                    <a:pt x="6" y="217"/>
                  </a:lnTo>
                  <a:lnTo>
                    <a:pt x="4" y="215"/>
                  </a:lnTo>
                  <a:lnTo>
                    <a:pt x="0" y="215"/>
                  </a:lnTo>
                  <a:lnTo>
                    <a:pt x="0" y="213"/>
                  </a:lnTo>
                </a:path>
              </a:pathLst>
            </a:custGeom>
            <a:solidFill>
              <a:schemeClr val="folHlink"/>
            </a:solidFill>
            <a:ln w="12700" cap="rnd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868" name="Freeform 745"/>
            <p:cNvSpPr>
              <a:spLocks/>
            </p:cNvSpPr>
            <p:nvPr/>
          </p:nvSpPr>
          <p:spPr bwMode="auto">
            <a:xfrm>
              <a:off x="3005" y="3373"/>
              <a:ext cx="26" cy="12"/>
            </a:xfrm>
            <a:custGeom>
              <a:avLst/>
              <a:gdLst>
                <a:gd name="T0" fmla="*/ 0 w 26"/>
                <a:gd name="T1" fmla="*/ 0 h 12"/>
                <a:gd name="T2" fmla="*/ 0 w 26"/>
                <a:gd name="T3" fmla="*/ 11 h 12"/>
                <a:gd name="T4" fmla="*/ 25 w 26"/>
                <a:gd name="T5" fmla="*/ 11 h 12"/>
                <a:gd name="T6" fmla="*/ 25 w 26"/>
                <a:gd name="T7" fmla="*/ 0 h 12"/>
                <a:gd name="T8" fmla="*/ 0 w 26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12"/>
                <a:gd name="T17" fmla="*/ 26 w 26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12">
                  <a:moveTo>
                    <a:pt x="0" y="0"/>
                  </a:moveTo>
                  <a:lnTo>
                    <a:pt x="0" y="11"/>
                  </a:lnTo>
                  <a:lnTo>
                    <a:pt x="25" y="11"/>
                  </a:lnTo>
                  <a:lnTo>
                    <a:pt x="25" y="0"/>
                  </a:lnTo>
                  <a:lnTo>
                    <a:pt x="0" y="0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869" name="Line 746"/>
            <p:cNvSpPr>
              <a:spLocks noChangeShapeType="1"/>
            </p:cNvSpPr>
            <p:nvPr/>
          </p:nvSpPr>
          <p:spPr bwMode="auto">
            <a:xfrm flipH="1">
              <a:off x="2992" y="3373"/>
              <a:ext cx="51" cy="0"/>
            </a:xfrm>
            <a:prstGeom prst="line">
              <a:avLst/>
            </a:prstGeom>
            <a:noFill/>
            <a:ln w="12700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870" name="Line 747"/>
            <p:cNvSpPr>
              <a:spLocks noChangeShapeType="1"/>
            </p:cNvSpPr>
            <p:nvPr/>
          </p:nvSpPr>
          <p:spPr bwMode="auto">
            <a:xfrm flipH="1">
              <a:off x="2992" y="3348"/>
              <a:ext cx="51" cy="0"/>
            </a:xfrm>
            <a:prstGeom prst="line">
              <a:avLst/>
            </a:prstGeom>
            <a:noFill/>
            <a:ln w="12700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871" name="Freeform 748"/>
            <p:cNvSpPr>
              <a:spLocks/>
            </p:cNvSpPr>
            <p:nvPr/>
          </p:nvSpPr>
          <p:spPr bwMode="auto">
            <a:xfrm>
              <a:off x="3039" y="3348"/>
              <a:ext cx="7" cy="26"/>
            </a:xfrm>
            <a:custGeom>
              <a:avLst/>
              <a:gdLst>
                <a:gd name="T0" fmla="*/ 0 w 7"/>
                <a:gd name="T1" fmla="*/ 0 h 26"/>
                <a:gd name="T2" fmla="*/ 2 w 7"/>
                <a:gd name="T3" fmla="*/ 0 h 26"/>
                <a:gd name="T4" fmla="*/ 2 w 7"/>
                <a:gd name="T5" fmla="*/ 2 h 26"/>
                <a:gd name="T6" fmla="*/ 4 w 7"/>
                <a:gd name="T7" fmla="*/ 2 h 26"/>
                <a:gd name="T8" fmla="*/ 4 w 7"/>
                <a:gd name="T9" fmla="*/ 4 h 26"/>
                <a:gd name="T10" fmla="*/ 6 w 7"/>
                <a:gd name="T11" fmla="*/ 5 h 26"/>
                <a:gd name="T12" fmla="*/ 6 w 7"/>
                <a:gd name="T13" fmla="*/ 19 h 26"/>
                <a:gd name="T14" fmla="*/ 4 w 7"/>
                <a:gd name="T15" fmla="*/ 19 h 26"/>
                <a:gd name="T16" fmla="*/ 4 w 7"/>
                <a:gd name="T17" fmla="*/ 21 h 26"/>
                <a:gd name="T18" fmla="*/ 2 w 7"/>
                <a:gd name="T19" fmla="*/ 21 h 26"/>
                <a:gd name="T20" fmla="*/ 2 w 7"/>
                <a:gd name="T21" fmla="*/ 23 h 26"/>
                <a:gd name="T22" fmla="*/ 0 w 7"/>
                <a:gd name="T23" fmla="*/ 23 h 26"/>
                <a:gd name="T24" fmla="*/ 0 w 7"/>
                <a:gd name="T25" fmla="*/ 25 h 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"/>
                <a:gd name="T40" fmla="*/ 0 h 26"/>
                <a:gd name="T41" fmla="*/ 7 w 7"/>
                <a:gd name="T42" fmla="*/ 26 h 2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" h="26">
                  <a:moveTo>
                    <a:pt x="0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4"/>
                  </a:lnTo>
                  <a:lnTo>
                    <a:pt x="6" y="5"/>
                  </a:lnTo>
                  <a:lnTo>
                    <a:pt x="6" y="19"/>
                  </a:lnTo>
                  <a:lnTo>
                    <a:pt x="4" y="19"/>
                  </a:lnTo>
                  <a:lnTo>
                    <a:pt x="4" y="21"/>
                  </a:lnTo>
                  <a:lnTo>
                    <a:pt x="2" y="21"/>
                  </a:lnTo>
                  <a:lnTo>
                    <a:pt x="2" y="23"/>
                  </a:lnTo>
                  <a:lnTo>
                    <a:pt x="0" y="23"/>
                  </a:lnTo>
                  <a:lnTo>
                    <a:pt x="0" y="25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872" name="Oval 749"/>
            <p:cNvSpPr>
              <a:spLocks noChangeArrowheads="1"/>
            </p:cNvSpPr>
            <p:nvPr/>
          </p:nvSpPr>
          <p:spPr bwMode="auto">
            <a:xfrm>
              <a:off x="2986" y="3352"/>
              <a:ext cx="3" cy="11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rgbClr val="FFCC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1" dirty="0"/>
            </a:p>
          </p:txBody>
        </p:sp>
        <p:sp>
          <p:nvSpPr>
            <p:cNvPr id="22873" name="Line 750"/>
            <p:cNvSpPr>
              <a:spLocks noChangeShapeType="1"/>
            </p:cNvSpPr>
            <p:nvPr/>
          </p:nvSpPr>
          <p:spPr bwMode="auto">
            <a:xfrm>
              <a:off x="3050" y="3361"/>
              <a:ext cx="1" cy="0"/>
            </a:xfrm>
            <a:prstGeom prst="line">
              <a:avLst/>
            </a:prstGeom>
            <a:noFill/>
            <a:ln w="12700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874" name="Line 751"/>
            <p:cNvSpPr>
              <a:spLocks noChangeShapeType="1"/>
            </p:cNvSpPr>
            <p:nvPr/>
          </p:nvSpPr>
          <p:spPr bwMode="auto">
            <a:xfrm>
              <a:off x="3055" y="3365"/>
              <a:ext cx="0" cy="0"/>
            </a:xfrm>
            <a:prstGeom prst="line">
              <a:avLst/>
            </a:prstGeom>
            <a:noFill/>
            <a:ln w="12700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875" name="Line 752"/>
            <p:cNvSpPr>
              <a:spLocks noChangeShapeType="1"/>
            </p:cNvSpPr>
            <p:nvPr/>
          </p:nvSpPr>
          <p:spPr bwMode="auto">
            <a:xfrm flipH="1">
              <a:off x="3042" y="3369"/>
              <a:ext cx="17" cy="0"/>
            </a:xfrm>
            <a:prstGeom prst="line">
              <a:avLst/>
            </a:prstGeom>
            <a:noFill/>
            <a:ln w="12700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876" name="Oval 753"/>
            <p:cNvSpPr>
              <a:spLocks noChangeArrowheads="1"/>
            </p:cNvSpPr>
            <p:nvPr/>
          </p:nvSpPr>
          <p:spPr bwMode="auto">
            <a:xfrm>
              <a:off x="2981" y="3355"/>
              <a:ext cx="9" cy="1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rgbClr val="FFCC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1" dirty="0"/>
            </a:p>
          </p:txBody>
        </p:sp>
        <p:sp>
          <p:nvSpPr>
            <p:cNvPr id="22877" name="Freeform 754"/>
            <p:cNvSpPr>
              <a:spLocks/>
            </p:cNvSpPr>
            <p:nvPr/>
          </p:nvSpPr>
          <p:spPr bwMode="auto">
            <a:xfrm>
              <a:off x="2972" y="3365"/>
              <a:ext cx="74" cy="32"/>
            </a:xfrm>
            <a:custGeom>
              <a:avLst/>
              <a:gdLst>
                <a:gd name="T0" fmla="*/ 14 w 74"/>
                <a:gd name="T1" fmla="*/ 0 h 32"/>
                <a:gd name="T2" fmla="*/ 12 w 74"/>
                <a:gd name="T3" fmla="*/ 0 h 32"/>
                <a:gd name="T4" fmla="*/ 12 w 74"/>
                <a:gd name="T5" fmla="*/ 2 h 32"/>
                <a:gd name="T6" fmla="*/ 8 w 74"/>
                <a:gd name="T7" fmla="*/ 2 h 32"/>
                <a:gd name="T8" fmla="*/ 8 w 74"/>
                <a:gd name="T9" fmla="*/ 4 h 32"/>
                <a:gd name="T10" fmla="*/ 4 w 74"/>
                <a:gd name="T11" fmla="*/ 4 h 32"/>
                <a:gd name="T12" fmla="*/ 4 w 74"/>
                <a:gd name="T13" fmla="*/ 6 h 32"/>
                <a:gd name="T14" fmla="*/ 2 w 74"/>
                <a:gd name="T15" fmla="*/ 6 h 32"/>
                <a:gd name="T16" fmla="*/ 2 w 74"/>
                <a:gd name="T17" fmla="*/ 8 h 32"/>
                <a:gd name="T18" fmla="*/ 0 w 74"/>
                <a:gd name="T19" fmla="*/ 8 h 32"/>
                <a:gd name="T20" fmla="*/ 0 w 74"/>
                <a:gd name="T21" fmla="*/ 11 h 32"/>
                <a:gd name="T22" fmla="*/ 4 w 74"/>
                <a:gd name="T23" fmla="*/ 13 h 32"/>
                <a:gd name="T24" fmla="*/ 6 w 74"/>
                <a:gd name="T25" fmla="*/ 15 h 32"/>
                <a:gd name="T26" fmla="*/ 8 w 74"/>
                <a:gd name="T27" fmla="*/ 15 h 32"/>
                <a:gd name="T28" fmla="*/ 10 w 74"/>
                <a:gd name="T29" fmla="*/ 17 h 32"/>
                <a:gd name="T30" fmla="*/ 12 w 74"/>
                <a:gd name="T31" fmla="*/ 17 h 32"/>
                <a:gd name="T32" fmla="*/ 12 w 74"/>
                <a:gd name="T33" fmla="*/ 19 h 32"/>
                <a:gd name="T34" fmla="*/ 15 w 74"/>
                <a:gd name="T35" fmla="*/ 19 h 32"/>
                <a:gd name="T36" fmla="*/ 17 w 74"/>
                <a:gd name="T37" fmla="*/ 21 h 32"/>
                <a:gd name="T38" fmla="*/ 23 w 74"/>
                <a:gd name="T39" fmla="*/ 21 h 32"/>
                <a:gd name="T40" fmla="*/ 25 w 74"/>
                <a:gd name="T41" fmla="*/ 23 h 32"/>
                <a:gd name="T42" fmla="*/ 29 w 74"/>
                <a:gd name="T43" fmla="*/ 23 h 32"/>
                <a:gd name="T44" fmla="*/ 31 w 74"/>
                <a:gd name="T45" fmla="*/ 25 h 32"/>
                <a:gd name="T46" fmla="*/ 35 w 74"/>
                <a:gd name="T47" fmla="*/ 25 h 32"/>
                <a:gd name="T48" fmla="*/ 37 w 74"/>
                <a:gd name="T49" fmla="*/ 27 h 32"/>
                <a:gd name="T50" fmla="*/ 40 w 74"/>
                <a:gd name="T51" fmla="*/ 27 h 32"/>
                <a:gd name="T52" fmla="*/ 40 w 74"/>
                <a:gd name="T53" fmla="*/ 29 h 32"/>
                <a:gd name="T54" fmla="*/ 50 w 74"/>
                <a:gd name="T55" fmla="*/ 29 h 32"/>
                <a:gd name="T56" fmla="*/ 52 w 74"/>
                <a:gd name="T57" fmla="*/ 31 h 32"/>
                <a:gd name="T58" fmla="*/ 71 w 74"/>
                <a:gd name="T59" fmla="*/ 31 h 32"/>
                <a:gd name="T60" fmla="*/ 73 w 74"/>
                <a:gd name="T61" fmla="*/ 29 h 3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74"/>
                <a:gd name="T94" fmla="*/ 0 h 32"/>
                <a:gd name="T95" fmla="*/ 74 w 74"/>
                <a:gd name="T96" fmla="*/ 32 h 3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74" h="32">
                  <a:moveTo>
                    <a:pt x="14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8" y="2"/>
                  </a:lnTo>
                  <a:lnTo>
                    <a:pt x="8" y="4"/>
                  </a:lnTo>
                  <a:lnTo>
                    <a:pt x="4" y="4"/>
                  </a:lnTo>
                  <a:lnTo>
                    <a:pt x="4" y="6"/>
                  </a:lnTo>
                  <a:lnTo>
                    <a:pt x="2" y="6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4" y="13"/>
                  </a:lnTo>
                  <a:lnTo>
                    <a:pt x="6" y="15"/>
                  </a:lnTo>
                  <a:lnTo>
                    <a:pt x="8" y="15"/>
                  </a:lnTo>
                  <a:lnTo>
                    <a:pt x="10" y="17"/>
                  </a:lnTo>
                  <a:lnTo>
                    <a:pt x="12" y="17"/>
                  </a:lnTo>
                  <a:lnTo>
                    <a:pt x="12" y="19"/>
                  </a:lnTo>
                  <a:lnTo>
                    <a:pt x="15" y="19"/>
                  </a:lnTo>
                  <a:lnTo>
                    <a:pt x="17" y="21"/>
                  </a:lnTo>
                  <a:lnTo>
                    <a:pt x="23" y="21"/>
                  </a:lnTo>
                  <a:lnTo>
                    <a:pt x="25" y="23"/>
                  </a:lnTo>
                  <a:lnTo>
                    <a:pt x="29" y="23"/>
                  </a:lnTo>
                  <a:lnTo>
                    <a:pt x="31" y="25"/>
                  </a:lnTo>
                  <a:lnTo>
                    <a:pt x="35" y="25"/>
                  </a:lnTo>
                  <a:lnTo>
                    <a:pt x="37" y="27"/>
                  </a:lnTo>
                  <a:lnTo>
                    <a:pt x="40" y="27"/>
                  </a:lnTo>
                  <a:lnTo>
                    <a:pt x="40" y="29"/>
                  </a:lnTo>
                  <a:lnTo>
                    <a:pt x="50" y="29"/>
                  </a:lnTo>
                  <a:lnTo>
                    <a:pt x="52" y="31"/>
                  </a:lnTo>
                  <a:lnTo>
                    <a:pt x="71" y="31"/>
                  </a:lnTo>
                  <a:lnTo>
                    <a:pt x="73" y="29"/>
                  </a:lnTo>
                </a:path>
              </a:pathLst>
            </a:custGeom>
            <a:solidFill>
              <a:schemeClr val="folHlink"/>
            </a:solidFill>
            <a:ln w="12700" cap="rnd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878" name="Line 755"/>
            <p:cNvSpPr>
              <a:spLocks noChangeShapeType="1"/>
            </p:cNvSpPr>
            <p:nvPr/>
          </p:nvSpPr>
          <p:spPr bwMode="auto">
            <a:xfrm flipH="1">
              <a:off x="2996" y="3355"/>
              <a:ext cx="47" cy="0"/>
            </a:xfrm>
            <a:prstGeom prst="line">
              <a:avLst/>
            </a:prstGeom>
            <a:noFill/>
            <a:ln w="12700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879" name="Line 756"/>
            <p:cNvSpPr>
              <a:spLocks noChangeShapeType="1"/>
            </p:cNvSpPr>
            <p:nvPr/>
          </p:nvSpPr>
          <p:spPr bwMode="auto">
            <a:xfrm flipH="1">
              <a:off x="2996" y="3361"/>
              <a:ext cx="47" cy="0"/>
            </a:xfrm>
            <a:prstGeom prst="line">
              <a:avLst/>
            </a:prstGeom>
            <a:noFill/>
            <a:ln w="12700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880" name="Line 757"/>
            <p:cNvSpPr>
              <a:spLocks noChangeShapeType="1"/>
            </p:cNvSpPr>
            <p:nvPr/>
          </p:nvSpPr>
          <p:spPr bwMode="auto">
            <a:xfrm flipH="1">
              <a:off x="2996" y="3365"/>
              <a:ext cx="47" cy="0"/>
            </a:xfrm>
            <a:prstGeom prst="line">
              <a:avLst/>
            </a:prstGeom>
            <a:noFill/>
            <a:ln w="12700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881" name="Line 758"/>
            <p:cNvSpPr>
              <a:spLocks noChangeShapeType="1"/>
            </p:cNvSpPr>
            <p:nvPr/>
          </p:nvSpPr>
          <p:spPr bwMode="auto">
            <a:xfrm flipH="1">
              <a:off x="2996" y="3369"/>
              <a:ext cx="41" cy="0"/>
            </a:xfrm>
            <a:prstGeom prst="line">
              <a:avLst/>
            </a:prstGeom>
            <a:noFill/>
            <a:ln w="12700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882" name="Line 759"/>
            <p:cNvSpPr>
              <a:spLocks noChangeShapeType="1"/>
            </p:cNvSpPr>
            <p:nvPr/>
          </p:nvSpPr>
          <p:spPr bwMode="auto">
            <a:xfrm>
              <a:off x="2999" y="3374"/>
              <a:ext cx="0" cy="4"/>
            </a:xfrm>
            <a:prstGeom prst="line">
              <a:avLst/>
            </a:prstGeom>
            <a:noFill/>
            <a:ln w="12700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883" name="Freeform 760"/>
            <p:cNvSpPr>
              <a:spLocks/>
            </p:cNvSpPr>
            <p:nvPr/>
          </p:nvSpPr>
          <p:spPr bwMode="auto">
            <a:xfrm>
              <a:off x="3219" y="3422"/>
              <a:ext cx="22" cy="93"/>
            </a:xfrm>
            <a:custGeom>
              <a:avLst/>
              <a:gdLst>
                <a:gd name="T0" fmla="*/ 0 w 22"/>
                <a:gd name="T1" fmla="*/ 25 h 93"/>
                <a:gd name="T2" fmla="*/ 0 w 22"/>
                <a:gd name="T3" fmla="*/ 92 h 93"/>
                <a:gd name="T4" fmla="*/ 21 w 22"/>
                <a:gd name="T5" fmla="*/ 89 h 93"/>
                <a:gd name="T6" fmla="*/ 21 w 22"/>
                <a:gd name="T7" fmla="*/ 0 h 93"/>
                <a:gd name="T8" fmla="*/ 0 w 22"/>
                <a:gd name="T9" fmla="*/ 25 h 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93"/>
                <a:gd name="T17" fmla="*/ 22 w 22"/>
                <a:gd name="T18" fmla="*/ 93 h 9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93">
                  <a:moveTo>
                    <a:pt x="0" y="25"/>
                  </a:moveTo>
                  <a:lnTo>
                    <a:pt x="0" y="92"/>
                  </a:lnTo>
                  <a:lnTo>
                    <a:pt x="21" y="89"/>
                  </a:lnTo>
                  <a:lnTo>
                    <a:pt x="21" y="0"/>
                  </a:lnTo>
                  <a:lnTo>
                    <a:pt x="0" y="25"/>
                  </a:lnTo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rgbClr val="FFFFFF"/>
                </a:gs>
              </a:gsLst>
              <a:lin ang="5400000" scaled="1"/>
            </a:gradFill>
            <a:ln w="12700" cap="rnd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884" name="Freeform 761"/>
            <p:cNvSpPr>
              <a:spLocks/>
            </p:cNvSpPr>
            <p:nvPr/>
          </p:nvSpPr>
          <p:spPr bwMode="auto">
            <a:xfrm>
              <a:off x="3231" y="3271"/>
              <a:ext cx="16" cy="22"/>
            </a:xfrm>
            <a:custGeom>
              <a:avLst/>
              <a:gdLst>
                <a:gd name="T0" fmla="*/ 0 w 16"/>
                <a:gd name="T1" fmla="*/ 6 h 22"/>
                <a:gd name="T2" fmla="*/ 0 w 16"/>
                <a:gd name="T3" fmla="*/ 0 h 22"/>
                <a:gd name="T4" fmla="*/ 13 w 16"/>
                <a:gd name="T5" fmla="*/ 0 h 22"/>
                <a:gd name="T6" fmla="*/ 13 w 16"/>
                <a:gd name="T7" fmla="*/ 2 h 22"/>
                <a:gd name="T8" fmla="*/ 15 w 16"/>
                <a:gd name="T9" fmla="*/ 4 h 22"/>
                <a:gd name="T10" fmla="*/ 15 w 16"/>
                <a:gd name="T11" fmla="*/ 19 h 22"/>
                <a:gd name="T12" fmla="*/ 13 w 16"/>
                <a:gd name="T13" fmla="*/ 21 h 22"/>
                <a:gd name="T14" fmla="*/ 2 w 16"/>
                <a:gd name="T15" fmla="*/ 21 h 22"/>
                <a:gd name="T16" fmla="*/ 2 w 16"/>
                <a:gd name="T17" fmla="*/ 17 h 22"/>
                <a:gd name="T18" fmla="*/ 0 w 16"/>
                <a:gd name="T19" fmla="*/ 17 h 22"/>
                <a:gd name="T20" fmla="*/ 0 w 16"/>
                <a:gd name="T21" fmla="*/ 10 h 22"/>
                <a:gd name="T22" fmla="*/ 9 w 16"/>
                <a:gd name="T23" fmla="*/ 10 h 22"/>
                <a:gd name="T24" fmla="*/ 9 w 16"/>
                <a:gd name="T25" fmla="*/ 14 h 22"/>
                <a:gd name="T26" fmla="*/ 6 w 16"/>
                <a:gd name="T27" fmla="*/ 14 h 22"/>
                <a:gd name="T28" fmla="*/ 6 w 16"/>
                <a:gd name="T29" fmla="*/ 17 h 22"/>
                <a:gd name="T30" fmla="*/ 13 w 16"/>
                <a:gd name="T31" fmla="*/ 17 h 22"/>
                <a:gd name="T32" fmla="*/ 13 w 16"/>
                <a:gd name="T33" fmla="*/ 6 h 22"/>
                <a:gd name="T34" fmla="*/ 0 w 16"/>
                <a:gd name="T35" fmla="*/ 6 h 2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6"/>
                <a:gd name="T55" fmla="*/ 0 h 22"/>
                <a:gd name="T56" fmla="*/ 16 w 16"/>
                <a:gd name="T57" fmla="*/ 22 h 2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6" h="22">
                  <a:moveTo>
                    <a:pt x="0" y="6"/>
                  </a:moveTo>
                  <a:lnTo>
                    <a:pt x="0" y="0"/>
                  </a:lnTo>
                  <a:lnTo>
                    <a:pt x="13" y="0"/>
                  </a:lnTo>
                  <a:lnTo>
                    <a:pt x="13" y="2"/>
                  </a:lnTo>
                  <a:lnTo>
                    <a:pt x="15" y="4"/>
                  </a:lnTo>
                  <a:lnTo>
                    <a:pt x="15" y="19"/>
                  </a:lnTo>
                  <a:lnTo>
                    <a:pt x="13" y="21"/>
                  </a:lnTo>
                  <a:lnTo>
                    <a:pt x="2" y="21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9" y="14"/>
                  </a:lnTo>
                  <a:lnTo>
                    <a:pt x="6" y="14"/>
                  </a:lnTo>
                  <a:lnTo>
                    <a:pt x="6" y="17"/>
                  </a:lnTo>
                  <a:lnTo>
                    <a:pt x="13" y="17"/>
                  </a:lnTo>
                  <a:lnTo>
                    <a:pt x="13" y="6"/>
                  </a:lnTo>
                  <a:lnTo>
                    <a:pt x="0" y="6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885" name="Line 762"/>
            <p:cNvSpPr>
              <a:spLocks noChangeShapeType="1"/>
            </p:cNvSpPr>
            <p:nvPr/>
          </p:nvSpPr>
          <p:spPr bwMode="auto">
            <a:xfrm>
              <a:off x="3000" y="3381"/>
              <a:ext cx="5" cy="3"/>
            </a:xfrm>
            <a:prstGeom prst="line">
              <a:avLst/>
            </a:prstGeom>
            <a:noFill/>
            <a:ln w="12700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886" name="Line 763"/>
            <p:cNvSpPr>
              <a:spLocks noChangeShapeType="1"/>
            </p:cNvSpPr>
            <p:nvPr/>
          </p:nvSpPr>
          <p:spPr bwMode="auto">
            <a:xfrm>
              <a:off x="3167" y="3462"/>
              <a:ext cx="3" cy="1"/>
            </a:xfrm>
            <a:prstGeom prst="line">
              <a:avLst/>
            </a:prstGeom>
            <a:noFill/>
            <a:ln w="12700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887" name="Line 764"/>
            <p:cNvSpPr>
              <a:spLocks noChangeShapeType="1"/>
            </p:cNvSpPr>
            <p:nvPr/>
          </p:nvSpPr>
          <p:spPr bwMode="auto">
            <a:xfrm flipH="1">
              <a:off x="3027" y="3376"/>
              <a:ext cx="9" cy="0"/>
            </a:xfrm>
            <a:prstGeom prst="line">
              <a:avLst/>
            </a:prstGeom>
            <a:noFill/>
            <a:ln w="12700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888" name="Freeform 765"/>
            <p:cNvSpPr>
              <a:spLocks/>
            </p:cNvSpPr>
            <p:nvPr/>
          </p:nvSpPr>
          <p:spPr bwMode="auto">
            <a:xfrm>
              <a:off x="3160" y="3518"/>
              <a:ext cx="135" cy="26"/>
            </a:xfrm>
            <a:custGeom>
              <a:avLst/>
              <a:gdLst>
                <a:gd name="T0" fmla="*/ 134 w 135"/>
                <a:gd name="T1" fmla="*/ 2 h 26"/>
                <a:gd name="T2" fmla="*/ 134 w 135"/>
                <a:gd name="T3" fmla="*/ 8 h 26"/>
                <a:gd name="T4" fmla="*/ 132 w 135"/>
                <a:gd name="T5" fmla="*/ 8 h 26"/>
                <a:gd name="T6" fmla="*/ 132 w 135"/>
                <a:gd name="T7" fmla="*/ 10 h 26"/>
                <a:gd name="T8" fmla="*/ 130 w 135"/>
                <a:gd name="T9" fmla="*/ 12 h 26"/>
                <a:gd name="T10" fmla="*/ 126 w 135"/>
                <a:gd name="T11" fmla="*/ 12 h 26"/>
                <a:gd name="T12" fmla="*/ 126 w 135"/>
                <a:gd name="T13" fmla="*/ 14 h 26"/>
                <a:gd name="T14" fmla="*/ 125 w 135"/>
                <a:gd name="T15" fmla="*/ 14 h 26"/>
                <a:gd name="T16" fmla="*/ 125 w 135"/>
                <a:gd name="T17" fmla="*/ 16 h 26"/>
                <a:gd name="T18" fmla="*/ 119 w 135"/>
                <a:gd name="T19" fmla="*/ 16 h 26"/>
                <a:gd name="T20" fmla="*/ 119 w 135"/>
                <a:gd name="T21" fmla="*/ 17 h 26"/>
                <a:gd name="T22" fmla="*/ 117 w 135"/>
                <a:gd name="T23" fmla="*/ 17 h 26"/>
                <a:gd name="T24" fmla="*/ 115 w 135"/>
                <a:gd name="T25" fmla="*/ 19 h 26"/>
                <a:gd name="T26" fmla="*/ 113 w 135"/>
                <a:gd name="T27" fmla="*/ 19 h 26"/>
                <a:gd name="T28" fmla="*/ 113 w 135"/>
                <a:gd name="T29" fmla="*/ 21 h 26"/>
                <a:gd name="T30" fmla="*/ 105 w 135"/>
                <a:gd name="T31" fmla="*/ 21 h 26"/>
                <a:gd name="T32" fmla="*/ 105 w 135"/>
                <a:gd name="T33" fmla="*/ 23 h 26"/>
                <a:gd name="T34" fmla="*/ 84 w 135"/>
                <a:gd name="T35" fmla="*/ 23 h 26"/>
                <a:gd name="T36" fmla="*/ 84 w 135"/>
                <a:gd name="T37" fmla="*/ 25 h 26"/>
                <a:gd name="T38" fmla="*/ 52 w 135"/>
                <a:gd name="T39" fmla="*/ 25 h 26"/>
                <a:gd name="T40" fmla="*/ 50 w 135"/>
                <a:gd name="T41" fmla="*/ 23 h 26"/>
                <a:gd name="T42" fmla="*/ 25 w 135"/>
                <a:gd name="T43" fmla="*/ 23 h 26"/>
                <a:gd name="T44" fmla="*/ 25 w 135"/>
                <a:gd name="T45" fmla="*/ 21 h 26"/>
                <a:gd name="T46" fmla="*/ 19 w 135"/>
                <a:gd name="T47" fmla="*/ 21 h 26"/>
                <a:gd name="T48" fmla="*/ 19 w 135"/>
                <a:gd name="T49" fmla="*/ 19 h 26"/>
                <a:gd name="T50" fmla="*/ 15 w 135"/>
                <a:gd name="T51" fmla="*/ 19 h 26"/>
                <a:gd name="T52" fmla="*/ 15 w 135"/>
                <a:gd name="T53" fmla="*/ 17 h 26"/>
                <a:gd name="T54" fmla="*/ 11 w 135"/>
                <a:gd name="T55" fmla="*/ 17 h 26"/>
                <a:gd name="T56" fmla="*/ 11 w 135"/>
                <a:gd name="T57" fmla="*/ 16 h 26"/>
                <a:gd name="T58" fmla="*/ 10 w 135"/>
                <a:gd name="T59" fmla="*/ 16 h 26"/>
                <a:gd name="T60" fmla="*/ 4 w 135"/>
                <a:gd name="T61" fmla="*/ 10 h 26"/>
                <a:gd name="T62" fmla="*/ 4 w 135"/>
                <a:gd name="T63" fmla="*/ 8 h 26"/>
                <a:gd name="T64" fmla="*/ 2 w 135"/>
                <a:gd name="T65" fmla="*/ 8 h 26"/>
                <a:gd name="T66" fmla="*/ 2 w 135"/>
                <a:gd name="T67" fmla="*/ 2 h 26"/>
                <a:gd name="T68" fmla="*/ 0 w 135"/>
                <a:gd name="T69" fmla="*/ 2 h 26"/>
                <a:gd name="T70" fmla="*/ 0 w 135"/>
                <a:gd name="T71" fmla="*/ 0 h 2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35"/>
                <a:gd name="T109" fmla="*/ 0 h 26"/>
                <a:gd name="T110" fmla="*/ 135 w 135"/>
                <a:gd name="T111" fmla="*/ 26 h 2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35" h="26">
                  <a:moveTo>
                    <a:pt x="134" y="2"/>
                  </a:moveTo>
                  <a:lnTo>
                    <a:pt x="134" y="8"/>
                  </a:lnTo>
                  <a:lnTo>
                    <a:pt x="132" y="8"/>
                  </a:lnTo>
                  <a:lnTo>
                    <a:pt x="132" y="10"/>
                  </a:lnTo>
                  <a:lnTo>
                    <a:pt x="130" y="12"/>
                  </a:lnTo>
                  <a:lnTo>
                    <a:pt x="126" y="12"/>
                  </a:lnTo>
                  <a:lnTo>
                    <a:pt x="126" y="14"/>
                  </a:lnTo>
                  <a:lnTo>
                    <a:pt x="125" y="14"/>
                  </a:lnTo>
                  <a:lnTo>
                    <a:pt x="125" y="16"/>
                  </a:lnTo>
                  <a:lnTo>
                    <a:pt x="119" y="16"/>
                  </a:lnTo>
                  <a:lnTo>
                    <a:pt x="119" y="17"/>
                  </a:lnTo>
                  <a:lnTo>
                    <a:pt x="117" y="17"/>
                  </a:lnTo>
                  <a:lnTo>
                    <a:pt x="115" y="19"/>
                  </a:lnTo>
                  <a:lnTo>
                    <a:pt x="113" y="19"/>
                  </a:lnTo>
                  <a:lnTo>
                    <a:pt x="113" y="21"/>
                  </a:lnTo>
                  <a:lnTo>
                    <a:pt x="105" y="21"/>
                  </a:lnTo>
                  <a:lnTo>
                    <a:pt x="105" y="23"/>
                  </a:lnTo>
                  <a:lnTo>
                    <a:pt x="84" y="23"/>
                  </a:lnTo>
                  <a:lnTo>
                    <a:pt x="84" y="25"/>
                  </a:lnTo>
                  <a:lnTo>
                    <a:pt x="52" y="25"/>
                  </a:lnTo>
                  <a:lnTo>
                    <a:pt x="50" y="23"/>
                  </a:lnTo>
                  <a:lnTo>
                    <a:pt x="25" y="23"/>
                  </a:lnTo>
                  <a:lnTo>
                    <a:pt x="25" y="21"/>
                  </a:lnTo>
                  <a:lnTo>
                    <a:pt x="19" y="21"/>
                  </a:lnTo>
                  <a:lnTo>
                    <a:pt x="19" y="19"/>
                  </a:lnTo>
                  <a:lnTo>
                    <a:pt x="15" y="19"/>
                  </a:lnTo>
                  <a:lnTo>
                    <a:pt x="15" y="17"/>
                  </a:lnTo>
                  <a:lnTo>
                    <a:pt x="11" y="17"/>
                  </a:lnTo>
                  <a:lnTo>
                    <a:pt x="11" y="16"/>
                  </a:lnTo>
                  <a:lnTo>
                    <a:pt x="10" y="16"/>
                  </a:lnTo>
                  <a:lnTo>
                    <a:pt x="4" y="10"/>
                  </a:lnTo>
                  <a:lnTo>
                    <a:pt x="4" y="8"/>
                  </a:lnTo>
                  <a:lnTo>
                    <a:pt x="2" y="8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chemeClr val="folHlink"/>
            </a:solidFill>
            <a:ln w="12700" cap="rnd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889" name="Freeform 766"/>
            <p:cNvSpPr>
              <a:spLocks/>
            </p:cNvSpPr>
            <p:nvPr/>
          </p:nvSpPr>
          <p:spPr bwMode="auto">
            <a:xfrm>
              <a:off x="3196" y="3265"/>
              <a:ext cx="44" cy="47"/>
            </a:xfrm>
            <a:custGeom>
              <a:avLst/>
              <a:gdLst>
                <a:gd name="T0" fmla="*/ 0 w 44"/>
                <a:gd name="T1" fmla="*/ 41 h 47"/>
                <a:gd name="T2" fmla="*/ 0 w 44"/>
                <a:gd name="T3" fmla="*/ 44 h 47"/>
                <a:gd name="T4" fmla="*/ 2 w 44"/>
                <a:gd name="T5" fmla="*/ 44 h 47"/>
                <a:gd name="T6" fmla="*/ 0 w 44"/>
                <a:gd name="T7" fmla="*/ 44 h 47"/>
                <a:gd name="T8" fmla="*/ 2 w 44"/>
                <a:gd name="T9" fmla="*/ 44 h 47"/>
                <a:gd name="T10" fmla="*/ 0 w 44"/>
                <a:gd name="T11" fmla="*/ 46 h 47"/>
                <a:gd name="T12" fmla="*/ 2 w 44"/>
                <a:gd name="T13" fmla="*/ 44 h 47"/>
                <a:gd name="T14" fmla="*/ 4 w 44"/>
                <a:gd name="T15" fmla="*/ 46 h 47"/>
                <a:gd name="T16" fmla="*/ 4 w 44"/>
                <a:gd name="T17" fmla="*/ 44 h 47"/>
                <a:gd name="T18" fmla="*/ 6 w 44"/>
                <a:gd name="T19" fmla="*/ 44 h 47"/>
                <a:gd name="T20" fmla="*/ 35 w 44"/>
                <a:gd name="T21" fmla="*/ 25 h 47"/>
                <a:gd name="T22" fmla="*/ 39 w 44"/>
                <a:gd name="T23" fmla="*/ 23 h 47"/>
                <a:gd name="T24" fmla="*/ 41 w 44"/>
                <a:gd name="T25" fmla="*/ 21 h 47"/>
                <a:gd name="T26" fmla="*/ 39 w 44"/>
                <a:gd name="T27" fmla="*/ 20 h 47"/>
                <a:gd name="T28" fmla="*/ 41 w 44"/>
                <a:gd name="T29" fmla="*/ 20 h 47"/>
                <a:gd name="T30" fmla="*/ 41 w 44"/>
                <a:gd name="T31" fmla="*/ 2 h 47"/>
                <a:gd name="T32" fmla="*/ 43 w 44"/>
                <a:gd name="T33" fmla="*/ 2 h 47"/>
                <a:gd name="T34" fmla="*/ 41 w 44"/>
                <a:gd name="T35" fmla="*/ 2 h 47"/>
                <a:gd name="T36" fmla="*/ 39 w 44"/>
                <a:gd name="T37" fmla="*/ 0 h 47"/>
                <a:gd name="T38" fmla="*/ 37 w 44"/>
                <a:gd name="T39" fmla="*/ 0 h 47"/>
                <a:gd name="T40" fmla="*/ 4 w 44"/>
                <a:gd name="T41" fmla="*/ 20 h 47"/>
                <a:gd name="T42" fmla="*/ 2 w 44"/>
                <a:gd name="T43" fmla="*/ 20 h 47"/>
                <a:gd name="T44" fmla="*/ 2 w 44"/>
                <a:gd name="T45" fmla="*/ 23 h 47"/>
                <a:gd name="T46" fmla="*/ 2 w 44"/>
                <a:gd name="T47" fmla="*/ 20 h 47"/>
                <a:gd name="T48" fmla="*/ 2 w 44"/>
                <a:gd name="T49" fmla="*/ 27 h 47"/>
                <a:gd name="T50" fmla="*/ 2 w 44"/>
                <a:gd name="T51" fmla="*/ 25 h 47"/>
                <a:gd name="T52" fmla="*/ 0 w 44"/>
                <a:gd name="T53" fmla="*/ 27 h 47"/>
                <a:gd name="T54" fmla="*/ 0 w 44"/>
                <a:gd name="T55" fmla="*/ 44 h 47"/>
                <a:gd name="T56" fmla="*/ 0 w 44"/>
                <a:gd name="T57" fmla="*/ 41 h 4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4"/>
                <a:gd name="T88" fmla="*/ 0 h 47"/>
                <a:gd name="T89" fmla="*/ 44 w 44"/>
                <a:gd name="T90" fmla="*/ 47 h 4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4" h="47">
                  <a:moveTo>
                    <a:pt x="0" y="41"/>
                  </a:moveTo>
                  <a:lnTo>
                    <a:pt x="0" y="44"/>
                  </a:lnTo>
                  <a:lnTo>
                    <a:pt x="2" y="44"/>
                  </a:lnTo>
                  <a:lnTo>
                    <a:pt x="0" y="44"/>
                  </a:lnTo>
                  <a:lnTo>
                    <a:pt x="2" y="44"/>
                  </a:lnTo>
                  <a:lnTo>
                    <a:pt x="0" y="46"/>
                  </a:lnTo>
                  <a:lnTo>
                    <a:pt x="2" y="44"/>
                  </a:lnTo>
                  <a:lnTo>
                    <a:pt x="4" y="46"/>
                  </a:lnTo>
                  <a:lnTo>
                    <a:pt x="4" y="44"/>
                  </a:lnTo>
                  <a:lnTo>
                    <a:pt x="6" y="44"/>
                  </a:lnTo>
                  <a:lnTo>
                    <a:pt x="35" y="25"/>
                  </a:lnTo>
                  <a:lnTo>
                    <a:pt x="39" y="23"/>
                  </a:lnTo>
                  <a:lnTo>
                    <a:pt x="41" y="21"/>
                  </a:lnTo>
                  <a:lnTo>
                    <a:pt x="39" y="20"/>
                  </a:lnTo>
                  <a:lnTo>
                    <a:pt x="41" y="20"/>
                  </a:lnTo>
                  <a:lnTo>
                    <a:pt x="41" y="2"/>
                  </a:lnTo>
                  <a:lnTo>
                    <a:pt x="43" y="2"/>
                  </a:lnTo>
                  <a:lnTo>
                    <a:pt x="41" y="2"/>
                  </a:lnTo>
                  <a:lnTo>
                    <a:pt x="39" y="0"/>
                  </a:lnTo>
                  <a:lnTo>
                    <a:pt x="37" y="0"/>
                  </a:lnTo>
                  <a:lnTo>
                    <a:pt x="4" y="20"/>
                  </a:lnTo>
                  <a:lnTo>
                    <a:pt x="2" y="20"/>
                  </a:lnTo>
                  <a:lnTo>
                    <a:pt x="2" y="23"/>
                  </a:lnTo>
                  <a:lnTo>
                    <a:pt x="2" y="20"/>
                  </a:lnTo>
                  <a:lnTo>
                    <a:pt x="2" y="27"/>
                  </a:lnTo>
                  <a:lnTo>
                    <a:pt x="2" y="25"/>
                  </a:lnTo>
                  <a:lnTo>
                    <a:pt x="0" y="27"/>
                  </a:lnTo>
                  <a:lnTo>
                    <a:pt x="0" y="44"/>
                  </a:lnTo>
                  <a:lnTo>
                    <a:pt x="0" y="4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890" name="Freeform 767"/>
            <p:cNvSpPr>
              <a:spLocks/>
            </p:cNvSpPr>
            <p:nvPr/>
          </p:nvSpPr>
          <p:spPr bwMode="auto">
            <a:xfrm>
              <a:off x="3200" y="3283"/>
              <a:ext cx="13" cy="26"/>
            </a:xfrm>
            <a:custGeom>
              <a:avLst/>
              <a:gdLst>
                <a:gd name="T0" fmla="*/ 10 w 13"/>
                <a:gd name="T1" fmla="*/ 3 h 26"/>
                <a:gd name="T2" fmla="*/ 8 w 13"/>
                <a:gd name="T3" fmla="*/ 2 h 26"/>
                <a:gd name="T4" fmla="*/ 8 w 13"/>
                <a:gd name="T5" fmla="*/ 0 h 26"/>
                <a:gd name="T6" fmla="*/ 0 w 13"/>
                <a:gd name="T7" fmla="*/ 5 h 26"/>
                <a:gd name="T8" fmla="*/ 0 w 13"/>
                <a:gd name="T9" fmla="*/ 3 h 26"/>
                <a:gd name="T10" fmla="*/ 2 w 13"/>
                <a:gd name="T11" fmla="*/ 5 h 26"/>
                <a:gd name="T12" fmla="*/ 0 w 13"/>
                <a:gd name="T13" fmla="*/ 7 h 26"/>
                <a:gd name="T14" fmla="*/ 2 w 13"/>
                <a:gd name="T15" fmla="*/ 9 h 26"/>
                <a:gd name="T16" fmla="*/ 0 w 13"/>
                <a:gd name="T17" fmla="*/ 9 h 26"/>
                <a:gd name="T18" fmla="*/ 0 w 13"/>
                <a:gd name="T19" fmla="*/ 7 h 26"/>
                <a:gd name="T20" fmla="*/ 0 w 13"/>
                <a:gd name="T21" fmla="*/ 23 h 26"/>
                <a:gd name="T22" fmla="*/ 2 w 13"/>
                <a:gd name="T23" fmla="*/ 25 h 26"/>
                <a:gd name="T24" fmla="*/ 2 w 13"/>
                <a:gd name="T25" fmla="*/ 23 h 26"/>
                <a:gd name="T26" fmla="*/ 4 w 13"/>
                <a:gd name="T27" fmla="*/ 23 h 26"/>
                <a:gd name="T28" fmla="*/ 8 w 13"/>
                <a:gd name="T29" fmla="*/ 19 h 26"/>
                <a:gd name="T30" fmla="*/ 12 w 13"/>
                <a:gd name="T31" fmla="*/ 19 h 26"/>
                <a:gd name="T32" fmla="*/ 10 w 13"/>
                <a:gd name="T33" fmla="*/ 17 h 26"/>
                <a:gd name="T34" fmla="*/ 12 w 13"/>
                <a:gd name="T35" fmla="*/ 17 h 26"/>
                <a:gd name="T36" fmla="*/ 10 w 13"/>
                <a:gd name="T37" fmla="*/ 17 h 26"/>
                <a:gd name="T38" fmla="*/ 12 w 13"/>
                <a:gd name="T39" fmla="*/ 13 h 26"/>
                <a:gd name="T40" fmla="*/ 12 w 13"/>
                <a:gd name="T41" fmla="*/ 9 h 26"/>
                <a:gd name="T42" fmla="*/ 4 w 13"/>
                <a:gd name="T43" fmla="*/ 9 h 26"/>
                <a:gd name="T44" fmla="*/ 6 w 13"/>
                <a:gd name="T45" fmla="*/ 11 h 26"/>
                <a:gd name="T46" fmla="*/ 4 w 13"/>
                <a:gd name="T47" fmla="*/ 15 h 26"/>
                <a:gd name="T48" fmla="*/ 8 w 13"/>
                <a:gd name="T49" fmla="*/ 13 h 26"/>
                <a:gd name="T50" fmla="*/ 8 w 13"/>
                <a:gd name="T51" fmla="*/ 15 h 26"/>
                <a:gd name="T52" fmla="*/ 6 w 13"/>
                <a:gd name="T53" fmla="*/ 19 h 26"/>
                <a:gd name="T54" fmla="*/ 8 w 13"/>
                <a:gd name="T55" fmla="*/ 17 h 26"/>
                <a:gd name="T56" fmla="*/ 8 w 13"/>
                <a:gd name="T57" fmla="*/ 19 h 26"/>
                <a:gd name="T58" fmla="*/ 4 w 13"/>
                <a:gd name="T59" fmla="*/ 19 h 26"/>
                <a:gd name="T60" fmla="*/ 4 w 13"/>
                <a:gd name="T61" fmla="*/ 5 h 26"/>
                <a:gd name="T62" fmla="*/ 4 w 13"/>
                <a:gd name="T63" fmla="*/ 9 h 26"/>
                <a:gd name="T64" fmla="*/ 4 w 13"/>
                <a:gd name="T65" fmla="*/ 5 h 26"/>
                <a:gd name="T66" fmla="*/ 6 w 13"/>
                <a:gd name="T67" fmla="*/ 7 h 26"/>
                <a:gd name="T68" fmla="*/ 12 w 13"/>
                <a:gd name="T69" fmla="*/ 5 h 26"/>
                <a:gd name="T70" fmla="*/ 10 w 13"/>
                <a:gd name="T71" fmla="*/ 3 h 2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3"/>
                <a:gd name="T109" fmla="*/ 0 h 26"/>
                <a:gd name="T110" fmla="*/ 13 w 13"/>
                <a:gd name="T111" fmla="*/ 26 h 2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3" h="26">
                  <a:moveTo>
                    <a:pt x="10" y="3"/>
                  </a:moveTo>
                  <a:lnTo>
                    <a:pt x="8" y="2"/>
                  </a:lnTo>
                  <a:lnTo>
                    <a:pt x="8" y="0"/>
                  </a:lnTo>
                  <a:lnTo>
                    <a:pt x="0" y="5"/>
                  </a:lnTo>
                  <a:lnTo>
                    <a:pt x="0" y="3"/>
                  </a:lnTo>
                  <a:lnTo>
                    <a:pt x="2" y="5"/>
                  </a:lnTo>
                  <a:lnTo>
                    <a:pt x="0" y="7"/>
                  </a:lnTo>
                  <a:lnTo>
                    <a:pt x="2" y="9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23"/>
                  </a:lnTo>
                  <a:lnTo>
                    <a:pt x="2" y="25"/>
                  </a:lnTo>
                  <a:lnTo>
                    <a:pt x="2" y="23"/>
                  </a:lnTo>
                  <a:lnTo>
                    <a:pt x="4" y="23"/>
                  </a:lnTo>
                  <a:lnTo>
                    <a:pt x="8" y="19"/>
                  </a:lnTo>
                  <a:lnTo>
                    <a:pt x="12" y="19"/>
                  </a:lnTo>
                  <a:lnTo>
                    <a:pt x="10" y="17"/>
                  </a:lnTo>
                  <a:lnTo>
                    <a:pt x="12" y="17"/>
                  </a:lnTo>
                  <a:lnTo>
                    <a:pt x="10" y="17"/>
                  </a:lnTo>
                  <a:lnTo>
                    <a:pt x="12" y="13"/>
                  </a:lnTo>
                  <a:lnTo>
                    <a:pt x="12" y="9"/>
                  </a:lnTo>
                  <a:lnTo>
                    <a:pt x="4" y="9"/>
                  </a:lnTo>
                  <a:lnTo>
                    <a:pt x="6" y="11"/>
                  </a:lnTo>
                  <a:lnTo>
                    <a:pt x="4" y="15"/>
                  </a:lnTo>
                  <a:lnTo>
                    <a:pt x="8" y="13"/>
                  </a:lnTo>
                  <a:lnTo>
                    <a:pt x="8" y="15"/>
                  </a:lnTo>
                  <a:lnTo>
                    <a:pt x="6" y="19"/>
                  </a:lnTo>
                  <a:lnTo>
                    <a:pt x="8" y="17"/>
                  </a:lnTo>
                  <a:lnTo>
                    <a:pt x="8" y="19"/>
                  </a:lnTo>
                  <a:lnTo>
                    <a:pt x="4" y="19"/>
                  </a:lnTo>
                  <a:lnTo>
                    <a:pt x="4" y="5"/>
                  </a:lnTo>
                  <a:lnTo>
                    <a:pt x="4" y="9"/>
                  </a:lnTo>
                  <a:lnTo>
                    <a:pt x="4" y="5"/>
                  </a:lnTo>
                  <a:lnTo>
                    <a:pt x="6" y="7"/>
                  </a:lnTo>
                  <a:lnTo>
                    <a:pt x="12" y="5"/>
                  </a:lnTo>
                  <a:lnTo>
                    <a:pt x="10" y="3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891" name="Freeform 768"/>
            <p:cNvSpPr>
              <a:spLocks/>
            </p:cNvSpPr>
            <p:nvPr/>
          </p:nvSpPr>
          <p:spPr bwMode="auto">
            <a:xfrm>
              <a:off x="3212" y="3275"/>
              <a:ext cx="14" cy="26"/>
            </a:xfrm>
            <a:custGeom>
              <a:avLst/>
              <a:gdLst>
                <a:gd name="T0" fmla="*/ 7 w 14"/>
                <a:gd name="T1" fmla="*/ 21 h 26"/>
                <a:gd name="T2" fmla="*/ 4 w 14"/>
                <a:gd name="T3" fmla="*/ 23 h 26"/>
                <a:gd name="T4" fmla="*/ 4 w 14"/>
                <a:gd name="T5" fmla="*/ 25 h 26"/>
                <a:gd name="T6" fmla="*/ 5 w 14"/>
                <a:gd name="T7" fmla="*/ 10 h 26"/>
                <a:gd name="T8" fmla="*/ 4 w 14"/>
                <a:gd name="T9" fmla="*/ 8 h 26"/>
                <a:gd name="T10" fmla="*/ 5 w 14"/>
                <a:gd name="T11" fmla="*/ 10 h 26"/>
                <a:gd name="T12" fmla="*/ 0 w 14"/>
                <a:gd name="T13" fmla="*/ 10 h 26"/>
                <a:gd name="T14" fmla="*/ 2 w 14"/>
                <a:gd name="T15" fmla="*/ 8 h 26"/>
                <a:gd name="T16" fmla="*/ 0 w 14"/>
                <a:gd name="T17" fmla="*/ 10 h 26"/>
                <a:gd name="T18" fmla="*/ 2 w 14"/>
                <a:gd name="T19" fmla="*/ 8 h 26"/>
                <a:gd name="T20" fmla="*/ 11 w 14"/>
                <a:gd name="T21" fmla="*/ 0 h 26"/>
                <a:gd name="T22" fmla="*/ 13 w 14"/>
                <a:gd name="T23" fmla="*/ 2 h 26"/>
                <a:gd name="T24" fmla="*/ 11 w 14"/>
                <a:gd name="T25" fmla="*/ 2 h 26"/>
                <a:gd name="T26" fmla="*/ 13 w 14"/>
                <a:gd name="T27" fmla="*/ 2 h 26"/>
                <a:gd name="T28" fmla="*/ 7 w 14"/>
                <a:gd name="T29" fmla="*/ 6 h 26"/>
                <a:gd name="T30" fmla="*/ 9 w 14"/>
                <a:gd name="T31" fmla="*/ 8 h 26"/>
                <a:gd name="T32" fmla="*/ 9 w 14"/>
                <a:gd name="T33" fmla="*/ 23 h 26"/>
                <a:gd name="T34" fmla="*/ 7 w 14"/>
                <a:gd name="T35" fmla="*/ 21 h 26"/>
                <a:gd name="T36" fmla="*/ 7 w 14"/>
                <a:gd name="T37" fmla="*/ 23 h 26"/>
                <a:gd name="T38" fmla="*/ 7 w 14"/>
                <a:gd name="T39" fmla="*/ 21 h 2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"/>
                <a:gd name="T61" fmla="*/ 0 h 26"/>
                <a:gd name="T62" fmla="*/ 14 w 14"/>
                <a:gd name="T63" fmla="*/ 26 h 2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" h="26">
                  <a:moveTo>
                    <a:pt x="7" y="21"/>
                  </a:moveTo>
                  <a:lnTo>
                    <a:pt x="4" y="23"/>
                  </a:lnTo>
                  <a:lnTo>
                    <a:pt x="4" y="25"/>
                  </a:lnTo>
                  <a:lnTo>
                    <a:pt x="5" y="10"/>
                  </a:lnTo>
                  <a:lnTo>
                    <a:pt x="4" y="8"/>
                  </a:lnTo>
                  <a:lnTo>
                    <a:pt x="5" y="10"/>
                  </a:lnTo>
                  <a:lnTo>
                    <a:pt x="0" y="10"/>
                  </a:lnTo>
                  <a:lnTo>
                    <a:pt x="2" y="8"/>
                  </a:lnTo>
                  <a:lnTo>
                    <a:pt x="0" y="10"/>
                  </a:lnTo>
                  <a:lnTo>
                    <a:pt x="2" y="8"/>
                  </a:lnTo>
                  <a:lnTo>
                    <a:pt x="11" y="0"/>
                  </a:lnTo>
                  <a:lnTo>
                    <a:pt x="13" y="2"/>
                  </a:lnTo>
                  <a:lnTo>
                    <a:pt x="11" y="2"/>
                  </a:lnTo>
                  <a:lnTo>
                    <a:pt x="13" y="2"/>
                  </a:lnTo>
                  <a:lnTo>
                    <a:pt x="7" y="6"/>
                  </a:lnTo>
                  <a:lnTo>
                    <a:pt x="9" y="8"/>
                  </a:lnTo>
                  <a:lnTo>
                    <a:pt x="9" y="23"/>
                  </a:lnTo>
                  <a:lnTo>
                    <a:pt x="7" y="21"/>
                  </a:lnTo>
                  <a:lnTo>
                    <a:pt x="7" y="23"/>
                  </a:lnTo>
                  <a:lnTo>
                    <a:pt x="7" y="2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892" name="Freeform 769"/>
            <p:cNvSpPr>
              <a:spLocks/>
            </p:cNvSpPr>
            <p:nvPr/>
          </p:nvSpPr>
          <p:spPr bwMode="auto">
            <a:xfrm>
              <a:off x="3225" y="3267"/>
              <a:ext cx="13" cy="26"/>
            </a:xfrm>
            <a:custGeom>
              <a:avLst/>
              <a:gdLst>
                <a:gd name="T0" fmla="*/ 8 w 13"/>
                <a:gd name="T1" fmla="*/ 21 h 26"/>
                <a:gd name="T2" fmla="*/ 10 w 13"/>
                <a:gd name="T3" fmla="*/ 21 h 26"/>
                <a:gd name="T4" fmla="*/ 8 w 13"/>
                <a:gd name="T5" fmla="*/ 19 h 26"/>
                <a:gd name="T6" fmla="*/ 10 w 13"/>
                <a:gd name="T7" fmla="*/ 18 h 26"/>
                <a:gd name="T8" fmla="*/ 2 w 13"/>
                <a:gd name="T9" fmla="*/ 21 h 26"/>
                <a:gd name="T10" fmla="*/ 0 w 13"/>
                <a:gd name="T11" fmla="*/ 21 h 26"/>
                <a:gd name="T12" fmla="*/ 2 w 13"/>
                <a:gd name="T13" fmla="*/ 21 h 26"/>
                <a:gd name="T14" fmla="*/ 2 w 13"/>
                <a:gd name="T15" fmla="*/ 18 h 26"/>
                <a:gd name="T16" fmla="*/ 10 w 13"/>
                <a:gd name="T17" fmla="*/ 12 h 26"/>
                <a:gd name="T18" fmla="*/ 12 w 13"/>
                <a:gd name="T19" fmla="*/ 10 h 26"/>
                <a:gd name="T20" fmla="*/ 10 w 13"/>
                <a:gd name="T21" fmla="*/ 10 h 26"/>
                <a:gd name="T22" fmla="*/ 2 w 13"/>
                <a:gd name="T23" fmla="*/ 14 h 26"/>
                <a:gd name="T24" fmla="*/ 2 w 13"/>
                <a:gd name="T25" fmla="*/ 6 h 26"/>
                <a:gd name="T26" fmla="*/ 10 w 13"/>
                <a:gd name="T27" fmla="*/ 4 h 26"/>
                <a:gd name="T28" fmla="*/ 10 w 13"/>
                <a:gd name="T29" fmla="*/ 0 h 26"/>
                <a:gd name="T30" fmla="*/ 8 w 13"/>
                <a:gd name="T31" fmla="*/ 2 h 26"/>
                <a:gd name="T32" fmla="*/ 10 w 13"/>
                <a:gd name="T33" fmla="*/ 0 h 26"/>
                <a:gd name="T34" fmla="*/ 0 w 13"/>
                <a:gd name="T35" fmla="*/ 10 h 26"/>
                <a:gd name="T36" fmla="*/ 0 w 13"/>
                <a:gd name="T37" fmla="*/ 23 h 26"/>
                <a:gd name="T38" fmla="*/ 2 w 13"/>
                <a:gd name="T39" fmla="*/ 23 h 26"/>
                <a:gd name="T40" fmla="*/ 0 w 13"/>
                <a:gd name="T41" fmla="*/ 25 h 26"/>
                <a:gd name="T42" fmla="*/ 2 w 13"/>
                <a:gd name="T43" fmla="*/ 25 h 26"/>
                <a:gd name="T44" fmla="*/ 8 w 13"/>
                <a:gd name="T45" fmla="*/ 21 h 26"/>
                <a:gd name="T46" fmla="*/ 2 w 13"/>
                <a:gd name="T47" fmla="*/ 25 h 26"/>
                <a:gd name="T48" fmla="*/ 8 w 13"/>
                <a:gd name="T49" fmla="*/ 21 h 2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3"/>
                <a:gd name="T76" fmla="*/ 0 h 26"/>
                <a:gd name="T77" fmla="*/ 13 w 13"/>
                <a:gd name="T78" fmla="*/ 26 h 2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3" h="26">
                  <a:moveTo>
                    <a:pt x="8" y="21"/>
                  </a:moveTo>
                  <a:lnTo>
                    <a:pt x="10" y="21"/>
                  </a:lnTo>
                  <a:lnTo>
                    <a:pt x="8" y="19"/>
                  </a:lnTo>
                  <a:lnTo>
                    <a:pt x="10" y="18"/>
                  </a:lnTo>
                  <a:lnTo>
                    <a:pt x="2" y="21"/>
                  </a:lnTo>
                  <a:lnTo>
                    <a:pt x="0" y="21"/>
                  </a:lnTo>
                  <a:lnTo>
                    <a:pt x="2" y="21"/>
                  </a:lnTo>
                  <a:lnTo>
                    <a:pt x="2" y="18"/>
                  </a:lnTo>
                  <a:lnTo>
                    <a:pt x="10" y="12"/>
                  </a:lnTo>
                  <a:lnTo>
                    <a:pt x="12" y="10"/>
                  </a:lnTo>
                  <a:lnTo>
                    <a:pt x="10" y="10"/>
                  </a:lnTo>
                  <a:lnTo>
                    <a:pt x="2" y="14"/>
                  </a:lnTo>
                  <a:lnTo>
                    <a:pt x="2" y="6"/>
                  </a:lnTo>
                  <a:lnTo>
                    <a:pt x="10" y="4"/>
                  </a:lnTo>
                  <a:lnTo>
                    <a:pt x="10" y="0"/>
                  </a:lnTo>
                  <a:lnTo>
                    <a:pt x="8" y="2"/>
                  </a:lnTo>
                  <a:lnTo>
                    <a:pt x="10" y="0"/>
                  </a:lnTo>
                  <a:lnTo>
                    <a:pt x="0" y="10"/>
                  </a:lnTo>
                  <a:lnTo>
                    <a:pt x="0" y="23"/>
                  </a:lnTo>
                  <a:lnTo>
                    <a:pt x="2" y="23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8" y="21"/>
                  </a:lnTo>
                  <a:lnTo>
                    <a:pt x="2" y="25"/>
                  </a:lnTo>
                  <a:lnTo>
                    <a:pt x="8" y="21"/>
                  </a:lnTo>
                </a:path>
              </a:pathLst>
            </a:custGeom>
            <a:solidFill>
              <a:srgbClr val="FF0000"/>
            </a:solidFill>
            <a:ln w="12700" cap="rnd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893" name="Line 770"/>
            <p:cNvSpPr>
              <a:spLocks noChangeShapeType="1"/>
            </p:cNvSpPr>
            <p:nvPr/>
          </p:nvSpPr>
          <p:spPr bwMode="auto">
            <a:xfrm flipH="1">
              <a:off x="3123" y="3472"/>
              <a:ext cx="9" cy="0"/>
            </a:xfrm>
            <a:prstGeom prst="line">
              <a:avLst/>
            </a:prstGeom>
            <a:noFill/>
            <a:ln w="12700">
              <a:solidFill>
                <a:srgbClr val="FFCC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17" name="Group 771"/>
          <p:cNvGrpSpPr>
            <a:grpSpLocks/>
          </p:cNvGrpSpPr>
          <p:nvPr/>
        </p:nvGrpSpPr>
        <p:grpSpPr bwMode="auto">
          <a:xfrm>
            <a:off x="4241800" y="4271963"/>
            <a:ext cx="430213" cy="665162"/>
            <a:chOff x="4303" y="1717"/>
            <a:chExt cx="304" cy="509"/>
          </a:xfrm>
        </p:grpSpPr>
        <p:sp>
          <p:nvSpPr>
            <p:cNvPr id="22781" name="Freeform 772"/>
            <p:cNvSpPr>
              <a:spLocks/>
            </p:cNvSpPr>
            <p:nvPr/>
          </p:nvSpPr>
          <p:spPr bwMode="auto">
            <a:xfrm>
              <a:off x="4356" y="1722"/>
              <a:ext cx="168" cy="303"/>
            </a:xfrm>
            <a:custGeom>
              <a:avLst/>
              <a:gdLst>
                <a:gd name="T0" fmla="*/ 0 w 168"/>
                <a:gd name="T1" fmla="*/ 302 h 303"/>
                <a:gd name="T2" fmla="*/ 3 w 168"/>
                <a:gd name="T3" fmla="*/ 291 h 303"/>
                <a:gd name="T4" fmla="*/ 5 w 168"/>
                <a:gd name="T5" fmla="*/ 280 h 303"/>
                <a:gd name="T6" fmla="*/ 7 w 168"/>
                <a:gd name="T7" fmla="*/ 269 h 303"/>
                <a:gd name="T8" fmla="*/ 11 w 168"/>
                <a:gd name="T9" fmla="*/ 259 h 303"/>
                <a:gd name="T10" fmla="*/ 11 w 168"/>
                <a:gd name="T11" fmla="*/ 250 h 303"/>
                <a:gd name="T12" fmla="*/ 16 w 168"/>
                <a:gd name="T13" fmla="*/ 240 h 303"/>
                <a:gd name="T14" fmla="*/ 20 w 168"/>
                <a:gd name="T15" fmla="*/ 229 h 303"/>
                <a:gd name="T16" fmla="*/ 24 w 168"/>
                <a:gd name="T17" fmla="*/ 219 h 303"/>
                <a:gd name="T18" fmla="*/ 27 w 168"/>
                <a:gd name="T19" fmla="*/ 210 h 303"/>
                <a:gd name="T20" fmla="*/ 32 w 168"/>
                <a:gd name="T21" fmla="*/ 198 h 303"/>
                <a:gd name="T22" fmla="*/ 34 w 168"/>
                <a:gd name="T23" fmla="*/ 190 h 303"/>
                <a:gd name="T24" fmla="*/ 38 w 168"/>
                <a:gd name="T25" fmla="*/ 179 h 303"/>
                <a:gd name="T26" fmla="*/ 45 w 168"/>
                <a:gd name="T27" fmla="*/ 170 h 303"/>
                <a:gd name="T28" fmla="*/ 49 w 168"/>
                <a:gd name="T29" fmla="*/ 162 h 303"/>
                <a:gd name="T30" fmla="*/ 54 w 168"/>
                <a:gd name="T31" fmla="*/ 151 h 303"/>
                <a:gd name="T32" fmla="*/ 59 w 168"/>
                <a:gd name="T33" fmla="*/ 140 h 303"/>
                <a:gd name="T34" fmla="*/ 66 w 168"/>
                <a:gd name="T35" fmla="*/ 132 h 303"/>
                <a:gd name="T36" fmla="*/ 70 w 168"/>
                <a:gd name="T37" fmla="*/ 123 h 303"/>
                <a:gd name="T38" fmla="*/ 75 w 168"/>
                <a:gd name="T39" fmla="*/ 113 h 303"/>
                <a:gd name="T40" fmla="*/ 82 w 168"/>
                <a:gd name="T41" fmla="*/ 103 h 303"/>
                <a:gd name="T42" fmla="*/ 88 w 168"/>
                <a:gd name="T43" fmla="*/ 95 h 303"/>
                <a:gd name="T44" fmla="*/ 95 w 168"/>
                <a:gd name="T45" fmla="*/ 87 h 303"/>
                <a:gd name="T46" fmla="*/ 99 w 168"/>
                <a:gd name="T47" fmla="*/ 75 h 303"/>
                <a:gd name="T48" fmla="*/ 115 w 168"/>
                <a:gd name="T49" fmla="*/ 59 h 303"/>
                <a:gd name="T50" fmla="*/ 122 w 168"/>
                <a:gd name="T51" fmla="*/ 49 h 303"/>
                <a:gd name="T52" fmla="*/ 127 w 168"/>
                <a:gd name="T53" fmla="*/ 41 h 303"/>
                <a:gd name="T54" fmla="*/ 136 w 168"/>
                <a:gd name="T55" fmla="*/ 33 h 303"/>
                <a:gd name="T56" fmla="*/ 149 w 168"/>
                <a:gd name="T57" fmla="*/ 15 h 303"/>
                <a:gd name="T58" fmla="*/ 158 w 168"/>
                <a:gd name="T59" fmla="*/ 9 h 303"/>
                <a:gd name="T60" fmla="*/ 167 w 168"/>
                <a:gd name="T61" fmla="*/ 0 h 303"/>
                <a:gd name="T62" fmla="*/ 163 w 168"/>
                <a:gd name="T63" fmla="*/ 0 h 30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68"/>
                <a:gd name="T97" fmla="*/ 0 h 303"/>
                <a:gd name="T98" fmla="*/ 168 w 168"/>
                <a:gd name="T99" fmla="*/ 303 h 303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68" h="303">
                  <a:moveTo>
                    <a:pt x="0" y="302"/>
                  </a:moveTo>
                  <a:lnTo>
                    <a:pt x="3" y="291"/>
                  </a:lnTo>
                  <a:lnTo>
                    <a:pt x="5" y="280"/>
                  </a:lnTo>
                  <a:lnTo>
                    <a:pt x="7" y="269"/>
                  </a:lnTo>
                  <a:lnTo>
                    <a:pt x="11" y="259"/>
                  </a:lnTo>
                  <a:lnTo>
                    <a:pt x="11" y="250"/>
                  </a:lnTo>
                  <a:lnTo>
                    <a:pt x="16" y="240"/>
                  </a:lnTo>
                  <a:lnTo>
                    <a:pt x="20" y="229"/>
                  </a:lnTo>
                  <a:lnTo>
                    <a:pt x="24" y="219"/>
                  </a:lnTo>
                  <a:lnTo>
                    <a:pt x="27" y="210"/>
                  </a:lnTo>
                  <a:lnTo>
                    <a:pt x="32" y="198"/>
                  </a:lnTo>
                  <a:lnTo>
                    <a:pt x="34" y="190"/>
                  </a:lnTo>
                  <a:lnTo>
                    <a:pt x="38" y="179"/>
                  </a:lnTo>
                  <a:lnTo>
                    <a:pt x="45" y="170"/>
                  </a:lnTo>
                  <a:lnTo>
                    <a:pt x="49" y="162"/>
                  </a:lnTo>
                  <a:lnTo>
                    <a:pt x="54" y="151"/>
                  </a:lnTo>
                  <a:lnTo>
                    <a:pt x="59" y="140"/>
                  </a:lnTo>
                  <a:lnTo>
                    <a:pt x="66" y="132"/>
                  </a:lnTo>
                  <a:lnTo>
                    <a:pt x="70" y="123"/>
                  </a:lnTo>
                  <a:lnTo>
                    <a:pt x="75" y="113"/>
                  </a:lnTo>
                  <a:lnTo>
                    <a:pt x="82" y="103"/>
                  </a:lnTo>
                  <a:lnTo>
                    <a:pt x="88" y="95"/>
                  </a:lnTo>
                  <a:lnTo>
                    <a:pt x="95" y="87"/>
                  </a:lnTo>
                  <a:lnTo>
                    <a:pt x="99" y="75"/>
                  </a:lnTo>
                  <a:lnTo>
                    <a:pt x="115" y="59"/>
                  </a:lnTo>
                  <a:lnTo>
                    <a:pt x="122" y="49"/>
                  </a:lnTo>
                  <a:lnTo>
                    <a:pt x="127" y="41"/>
                  </a:lnTo>
                  <a:lnTo>
                    <a:pt x="136" y="33"/>
                  </a:lnTo>
                  <a:lnTo>
                    <a:pt x="149" y="15"/>
                  </a:lnTo>
                  <a:lnTo>
                    <a:pt x="158" y="9"/>
                  </a:lnTo>
                  <a:lnTo>
                    <a:pt x="167" y="0"/>
                  </a:lnTo>
                  <a:lnTo>
                    <a:pt x="163" y="0"/>
                  </a:lnTo>
                </a:path>
              </a:pathLst>
            </a:custGeom>
            <a:noFill/>
            <a:ln w="12700">
              <a:solidFill>
                <a:srgbClr val="333399"/>
              </a:solidFill>
              <a:prstDash val="sysDot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2782" name="Freeform 773"/>
            <p:cNvSpPr>
              <a:spLocks/>
            </p:cNvSpPr>
            <p:nvPr/>
          </p:nvSpPr>
          <p:spPr bwMode="auto">
            <a:xfrm>
              <a:off x="4512" y="1717"/>
              <a:ext cx="26" cy="173"/>
            </a:xfrm>
            <a:custGeom>
              <a:avLst/>
              <a:gdLst>
                <a:gd name="T0" fmla="*/ 21 w 26"/>
                <a:gd name="T1" fmla="*/ 2 h 173"/>
                <a:gd name="T2" fmla="*/ 21 w 26"/>
                <a:gd name="T3" fmla="*/ 0 h 173"/>
                <a:gd name="T4" fmla="*/ 21 w 26"/>
                <a:gd name="T5" fmla="*/ 4 h 173"/>
                <a:gd name="T6" fmla="*/ 23 w 26"/>
                <a:gd name="T7" fmla="*/ 14 h 173"/>
                <a:gd name="T8" fmla="*/ 25 w 26"/>
                <a:gd name="T9" fmla="*/ 18 h 173"/>
                <a:gd name="T10" fmla="*/ 25 w 26"/>
                <a:gd name="T11" fmla="*/ 90 h 173"/>
                <a:gd name="T12" fmla="*/ 23 w 26"/>
                <a:gd name="T13" fmla="*/ 96 h 173"/>
                <a:gd name="T14" fmla="*/ 21 w 26"/>
                <a:gd name="T15" fmla="*/ 101 h 173"/>
                <a:gd name="T16" fmla="*/ 21 w 26"/>
                <a:gd name="T17" fmla="*/ 119 h 173"/>
                <a:gd name="T18" fmla="*/ 19 w 26"/>
                <a:gd name="T19" fmla="*/ 125 h 173"/>
                <a:gd name="T20" fmla="*/ 17 w 26"/>
                <a:gd name="T21" fmla="*/ 132 h 173"/>
                <a:gd name="T22" fmla="*/ 15 w 26"/>
                <a:gd name="T23" fmla="*/ 136 h 173"/>
                <a:gd name="T24" fmla="*/ 12 w 26"/>
                <a:gd name="T25" fmla="*/ 143 h 173"/>
                <a:gd name="T26" fmla="*/ 10 w 26"/>
                <a:gd name="T27" fmla="*/ 146 h 173"/>
                <a:gd name="T28" fmla="*/ 7 w 26"/>
                <a:gd name="T29" fmla="*/ 153 h 173"/>
                <a:gd name="T30" fmla="*/ 5 w 26"/>
                <a:gd name="T31" fmla="*/ 160 h 173"/>
                <a:gd name="T32" fmla="*/ 3 w 26"/>
                <a:gd name="T33" fmla="*/ 165 h 173"/>
                <a:gd name="T34" fmla="*/ 0 w 26"/>
                <a:gd name="T35" fmla="*/ 172 h 173"/>
                <a:gd name="T36" fmla="*/ 0 w 26"/>
                <a:gd name="T37" fmla="*/ 169 h 17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6"/>
                <a:gd name="T58" fmla="*/ 0 h 173"/>
                <a:gd name="T59" fmla="*/ 26 w 26"/>
                <a:gd name="T60" fmla="*/ 173 h 17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6" h="173">
                  <a:moveTo>
                    <a:pt x="21" y="2"/>
                  </a:moveTo>
                  <a:lnTo>
                    <a:pt x="21" y="0"/>
                  </a:lnTo>
                  <a:lnTo>
                    <a:pt x="21" y="4"/>
                  </a:lnTo>
                  <a:lnTo>
                    <a:pt x="23" y="14"/>
                  </a:lnTo>
                  <a:lnTo>
                    <a:pt x="25" y="18"/>
                  </a:lnTo>
                  <a:lnTo>
                    <a:pt x="25" y="90"/>
                  </a:lnTo>
                  <a:lnTo>
                    <a:pt x="23" y="96"/>
                  </a:lnTo>
                  <a:lnTo>
                    <a:pt x="21" y="101"/>
                  </a:lnTo>
                  <a:lnTo>
                    <a:pt x="21" y="119"/>
                  </a:lnTo>
                  <a:lnTo>
                    <a:pt x="19" y="125"/>
                  </a:lnTo>
                  <a:lnTo>
                    <a:pt x="17" y="132"/>
                  </a:lnTo>
                  <a:lnTo>
                    <a:pt x="15" y="136"/>
                  </a:lnTo>
                  <a:lnTo>
                    <a:pt x="12" y="143"/>
                  </a:lnTo>
                  <a:lnTo>
                    <a:pt x="10" y="146"/>
                  </a:lnTo>
                  <a:lnTo>
                    <a:pt x="7" y="153"/>
                  </a:lnTo>
                  <a:lnTo>
                    <a:pt x="5" y="160"/>
                  </a:lnTo>
                  <a:lnTo>
                    <a:pt x="3" y="165"/>
                  </a:lnTo>
                  <a:lnTo>
                    <a:pt x="0" y="172"/>
                  </a:lnTo>
                  <a:lnTo>
                    <a:pt x="0" y="169"/>
                  </a:lnTo>
                </a:path>
              </a:pathLst>
            </a:custGeom>
            <a:noFill/>
            <a:ln w="12700">
              <a:solidFill>
                <a:srgbClr val="333399"/>
              </a:solidFill>
              <a:prstDash val="sysDot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8" name="Group 774"/>
            <p:cNvGrpSpPr>
              <a:grpSpLocks/>
            </p:cNvGrpSpPr>
            <p:nvPr/>
          </p:nvGrpSpPr>
          <p:grpSpPr bwMode="auto">
            <a:xfrm>
              <a:off x="4303" y="1727"/>
              <a:ext cx="304" cy="499"/>
              <a:chOff x="4303" y="1727"/>
              <a:chExt cx="304" cy="499"/>
            </a:xfrm>
          </p:grpSpPr>
          <p:sp>
            <p:nvSpPr>
              <p:cNvPr id="22784" name="Freeform 775"/>
              <p:cNvSpPr>
                <a:spLocks/>
              </p:cNvSpPr>
              <p:nvPr/>
            </p:nvSpPr>
            <p:spPr bwMode="auto">
              <a:xfrm>
                <a:off x="4498" y="1889"/>
                <a:ext cx="88" cy="105"/>
              </a:xfrm>
              <a:custGeom>
                <a:avLst/>
                <a:gdLst>
                  <a:gd name="T0" fmla="*/ 48 w 88"/>
                  <a:gd name="T1" fmla="*/ 0 h 105"/>
                  <a:gd name="T2" fmla="*/ 60 w 88"/>
                  <a:gd name="T3" fmla="*/ 2 h 105"/>
                  <a:gd name="T4" fmla="*/ 62 w 88"/>
                  <a:gd name="T5" fmla="*/ 7 h 105"/>
                  <a:gd name="T6" fmla="*/ 77 w 88"/>
                  <a:gd name="T7" fmla="*/ 19 h 105"/>
                  <a:gd name="T8" fmla="*/ 79 w 88"/>
                  <a:gd name="T9" fmla="*/ 21 h 105"/>
                  <a:gd name="T10" fmla="*/ 82 w 88"/>
                  <a:gd name="T11" fmla="*/ 22 h 105"/>
                  <a:gd name="T12" fmla="*/ 82 w 88"/>
                  <a:gd name="T13" fmla="*/ 24 h 105"/>
                  <a:gd name="T14" fmla="*/ 85 w 88"/>
                  <a:gd name="T15" fmla="*/ 33 h 105"/>
                  <a:gd name="T16" fmla="*/ 87 w 88"/>
                  <a:gd name="T17" fmla="*/ 38 h 105"/>
                  <a:gd name="T18" fmla="*/ 85 w 88"/>
                  <a:gd name="T19" fmla="*/ 69 h 105"/>
                  <a:gd name="T20" fmla="*/ 82 w 88"/>
                  <a:gd name="T21" fmla="*/ 71 h 105"/>
                  <a:gd name="T22" fmla="*/ 82 w 88"/>
                  <a:gd name="T23" fmla="*/ 80 h 105"/>
                  <a:gd name="T24" fmla="*/ 79 w 88"/>
                  <a:gd name="T25" fmla="*/ 82 h 105"/>
                  <a:gd name="T26" fmla="*/ 77 w 88"/>
                  <a:gd name="T27" fmla="*/ 86 h 105"/>
                  <a:gd name="T28" fmla="*/ 66 w 88"/>
                  <a:gd name="T29" fmla="*/ 98 h 105"/>
                  <a:gd name="T30" fmla="*/ 60 w 88"/>
                  <a:gd name="T31" fmla="*/ 101 h 105"/>
                  <a:gd name="T32" fmla="*/ 48 w 88"/>
                  <a:gd name="T33" fmla="*/ 104 h 105"/>
                  <a:gd name="T34" fmla="*/ 39 w 88"/>
                  <a:gd name="T35" fmla="*/ 101 h 105"/>
                  <a:gd name="T36" fmla="*/ 25 w 88"/>
                  <a:gd name="T37" fmla="*/ 98 h 105"/>
                  <a:gd name="T38" fmla="*/ 10 w 88"/>
                  <a:gd name="T39" fmla="*/ 89 h 105"/>
                  <a:gd name="T40" fmla="*/ 8 w 88"/>
                  <a:gd name="T41" fmla="*/ 84 h 105"/>
                  <a:gd name="T42" fmla="*/ 5 w 88"/>
                  <a:gd name="T43" fmla="*/ 77 h 105"/>
                  <a:gd name="T44" fmla="*/ 3 w 88"/>
                  <a:gd name="T45" fmla="*/ 67 h 105"/>
                  <a:gd name="T46" fmla="*/ 0 w 88"/>
                  <a:gd name="T47" fmla="*/ 65 h 105"/>
                  <a:gd name="T48" fmla="*/ 3 w 88"/>
                  <a:gd name="T49" fmla="*/ 43 h 105"/>
                  <a:gd name="T50" fmla="*/ 5 w 88"/>
                  <a:gd name="T51" fmla="*/ 38 h 105"/>
                  <a:gd name="T52" fmla="*/ 8 w 88"/>
                  <a:gd name="T53" fmla="*/ 24 h 105"/>
                  <a:gd name="T54" fmla="*/ 10 w 88"/>
                  <a:gd name="T55" fmla="*/ 21 h 105"/>
                  <a:gd name="T56" fmla="*/ 21 w 88"/>
                  <a:gd name="T57" fmla="*/ 7 h 105"/>
                  <a:gd name="T58" fmla="*/ 27 w 88"/>
                  <a:gd name="T59" fmla="*/ 4 h 105"/>
                  <a:gd name="T60" fmla="*/ 30 w 88"/>
                  <a:gd name="T61" fmla="*/ 2 h 105"/>
                  <a:gd name="T62" fmla="*/ 39 w 88"/>
                  <a:gd name="T63" fmla="*/ 0 h 105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88"/>
                  <a:gd name="T97" fmla="*/ 0 h 105"/>
                  <a:gd name="T98" fmla="*/ 88 w 88"/>
                  <a:gd name="T99" fmla="*/ 105 h 105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88" h="105">
                    <a:moveTo>
                      <a:pt x="44" y="0"/>
                    </a:moveTo>
                    <a:lnTo>
                      <a:pt x="48" y="0"/>
                    </a:lnTo>
                    <a:lnTo>
                      <a:pt x="50" y="2"/>
                    </a:lnTo>
                    <a:lnTo>
                      <a:pt x="60" y="2"/>
                    </a:lnTo>
                    <a:lnTo>
                      <a:pt x="60" y="4"/>
                    </a:lnTo>
                    <a:lnTo>
                      <a:pt x="62" y="7"/>
                    </a:lnTo>
                    <a:lnTo>
                      <a:pt x="66" y="9"/>
                    </a:lnTo>
                    <a:lnTo>
                      <a:pt x="77" y="19"/>
                    </a:lnTo>
                    <a:lnTo>
                      <a:pt x="77" y="21"/>
                    </a:lnTo>
                    <a:lnTo>
                      <a:pt x="79" y="21"/>
                    </a:lnTo>
                    <a:lnTo>
                      <a:pt x="79" y="22"/>
                    </a:lnTo>
                    <a:lnTo>
                      <a:pt x="82" y="22"/>
                    </a:lnTo>
                    <a:lnTo>
                      <a:pt x="82" y="24"/>
                    </a:lnTo>
                    <a:lnTo>
                      <a:pt x="82" y="33"/>
                    </a:lnTo>
                    <a:lnTo>
                      <a:pt x="85" y="33"/>
                    </a:lnTo>
                    <a:lnTo>
                      <a:pt x="85" y="38"/>
                    </a:lnTo>
                    <a:lnTo>
                      <a:pt x="87" y="38"/>
                    </a:lnTo>
                    <a:lnTo>
                      <a:pt x="87" y="67"/>
                    </a:lnTo>
                    <a:lnTo>
                      <a:pt x="85" y="69"/>
                    </a:lnTo>
                    <a:lnTo>
                      <a:pt x="85" y="71"/>
                    </a:lnTo>
                    <a:lnTo>
                      <a:pt x="82" y="71"/>
                    </a:lnTo>
                    <a:lnTo>
                      <a:pt x="82" y="77"/>
                    </a:lnTo>
                    <a:lnTo>
                      <a:pt x="82" y="80"/>
                    </a:lnTo>
                    <a:lnTo>
                      <a:pt x="82" y="82"/>
                    </a:lnTo>
                    <a:lnTo>
                      <a:pt x="79" y="82"/>
                    </a:lnTo>
                    <a:lnTo>
                      <a:pt x="79" y="84"/>
                    </a:lnTo>
                    <a:lnTo>
                      <a:pt x="77" y="86"/>
                    </a:lnTo>
                    <a:lnTo>
                      <a:pt x="77" y="89"/>
                    </a:lnTo>
                    <a:lnTo>
                      <a:pt x="66" y="98"/>
                    </a:lnTo>
                    <a:lnTo>
                      <a:pt x="62" y="98"/>
                    </a:lnTo>
                    <a:lnTo>
                      <a:pt x="60" y="101"/>
                    </a:lnTo>
                    <a:lnTo>
                      <a:pt x="50" y="101"/>
                    </a:lnTo>
                    <a:lnTo>
                      <a:pt x="48" y="104"/>
                    </a:lnTo>
                    <a:lnTo>
                      <a:pt x="39" y="104"/>
                    </a:lnTo>
                    <a:lnTo>
                      <a:pt x="39" y="101"/>
                    </a:lnTo>
                    <a:lnTo>
                      <a:pt x="27" y="101"/>
                    </a:lnTo>
                    <a:lnTo>
                      <a:pt x="25" y="98"/>
                    </a:lnTo>
                    <a:lnTo>
                      <a:pt x="21" y="98"/>
                    </a:lnTo>
                    <a:lnTo>
                      <a:pt x="10" y="89"/>
                    </a:lnTo>
                    <a:lnTo>
                      <a:pt x="10" y="86"/>
                    </a:lnTo>
                    <a:lnTo>
                      <a:pt x="8" y="84"/>
                    </a:lnTo>
                    <a:lnTo>
                      <a:pt x="8" y="80"/>
                    </a:lnTo>
                    <a:lnTo>
                      <a:pt x="5" y="77"/>
                    </a:lnTo>
                    <a:lnTo>
                      <a:pt x="5" y="69"/>
                    </a:lnTo>
                    <a:lnTo>
                      <a:pt x="3" y="67"/>
                    </a:lnTo>
                    <a:lnTo>
                      <a:pt x="3" y="65"/>
                    </a:lnTo>
                    <a:lnTo>
                      <a:pt x="0" y="65"/>
                    </a:lnTo>
                    <a:lnTo>
                      <a:pt x="0" y="43"/>
                    </a:lnTo>
                    <a:lnTo>
                      <a:pt x="3" y="43"/>
                    </a:lnTo>
                    <a:lnTo>
                      <a:pt x="3" y="38"/>
                    </a:lnTo>
                    <a:lnTo>
                      <a:pt x="5" y="38"/>
                    </a:lnTo>
                    <a:lnTo>
                      <a:pt x="5" y="24"/>
                    </a:lnTo>
                    <a:lnTo>
                      <a:pt x="8" y="24"/>
                    </a:lnTo>
                    <a:lnTo>
                      <a:pt x="8" y="21"/>
                    </a:lnTo>
                    <a:lnTo>
                      <a:pt x="10" y="21"/>
                    </a:lnTo>
                    <a:lnTo>
                      <a:pt x="10" y="19"/>
                    </a:lnTo>
                    <a:lnTo>
                      <a:pt x="21" y="7"/>
                    </a:lnTo>
                    <a:lnTo>
                      <a:pt x="25" y="7"/>
                    </a:lnTo>
                    <a:lnTo>
                      <a:pt x="27" y="4"/>
                    </a:lnTo>
                    <a:lnTo>
                      <a:pt x="30" y="4"/>
                    </a:lnTo>
                    <a:lnTo>
                      <a:pt x="30" y="2"/>
                    </a:lnTo>
                    <a:lnTo>
                      <a:pt x="39" y="2"/>
                    </a:lnTo>
                    <a:lnTo>
                      <a:pt x="39" y="0"/>
                    </a:lnTo>
                    <a:lnTo>
                      <a:pt x="44" y="0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785" name="Freeform 776"/>
              <p:cNvSpPr>
                <a:spLocks/>
              </p:cNvSpPr>
              <p:nvPr/>
            </p:nvSpPr>
            <p:spPr bwMode="auto">
              <a:xfrm>
                <a:off x="4307" y="2140"/>
                <a:ext cx="295" cy="49"/>
              </a:xfrm>
              <a:custGeom>
                <a:avLst/>
                <a:gdLst>
                  <a:gd name="T0" fmla="*/ 294 w 295"/>
                  <a:gd name="T1" fmla="*/ 48 h 49"/>
                  <a:gd name="T2" fmla="*/ 5 w 295"/>
                  <a:gd name="T3" fmla="*/ 48 h 49"/>
                  <a:gd name="T4" fmla="*/ 5 w 295"/>
                  <a:gd name="T5" fmla="*/ 0 h 49"/>
                  <a:gd name="T6" fmla="*/ 0 w 295"/>
                  <a:gd name="T7" fmla="*/ 0 h 4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5"/>
                  <a:gd name="T13" fmla="*/ 0 h 49"/>
                  <a:gd name="T14" fmla="*/ 295 w 295"/>
                  <a:gd name="T15" fmla="*/ 49 h 4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5" h="49">
                    <a:moveTo>
                      <a:pt x="294" y="48"/>
                    </a:moveTo>
                    <a:lnTo>
                      <a:pt x="5" y="48"/>
                    </a:ln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786" name="Freeform 777"/>
              <p:cNvSpPr>
                <a:spLocks/>
              </p:cNvSpPr>
              <p:nvPr/>
            </p:nvSpPr>
            <p:spPr bwMode="auto">
              <a:xfrm>
                <a:off x="4310" y="2148"/>
                <a:ext cx="33" cy="1"/>
              </a:xfrm>
              <a:custGeom>
                <a:avLst/>
                <a:gdLst>
                  <a:gd name="T0" fmla="*/ 0 w 33"/>
                  <a:gd name="T1" fmla="*/ 0 h 1"/>
                  <a:gd name="T2" fmla="*/ 32 w 33"/>
                  <a:gd name="T3" fmla="*/ 0 h 1"/>
                  <a:gd name="T4" fmla="*/ 30 w 3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3"/>
                  <a:gd name="T10" fmla="*/ 0 h 1"/>
                  <a:gd name="T11" fmla="*/ 33 w 3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3" h="1">
                    <a:moveTo>
                      <a:pt x="0" y="0"/>
                    </a:moveTo>
                    <a:lnTo>
                      <a:pt x="32" y="0"/>
                    </a:lnTo>
                    <a:lnTo>
                      <a:pt x="30" y="0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787" name="Freeform 778"/>
              <p:cNvSpPr>
                <a:spLocks/>
              </p:cNvSpPr>
              <p:nvPr/>
            </p:nvSpPr>
            <p:spPr bwMode="auto">
              <a:xfrm>
                <a:off x="4310" y="2172"/>
                <a:ext cx="235" cy="1"/>
              </a:xfrm>
              <a:custGeom>
                <a:avLst/>
                <a:gdLst>
                  <a:gd name="T0" fmla="*/ 0 w 235"/>
                  <a:gd name="T1" fmla="*/ 0 h 1"/>
                  <a:gd name="T2" fmla="*/ 234 w 235"/>
                  <a:gd name="T3" fmla="*/ 0 h 1"/>
                  <a:gd name="T4" fmla="*/ 232 w 235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235"/>
                  <a:gd name="T10" fmla="*/ 0 h 1"/>
                  <a:gd name="T11" fmla="*/ 235 w 235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5" h="1">
                    <a:moveTo>
                      <a:pt x="0" y="0"/>
                    </a:moveTo>
                    <a:lnTo>
                      <a:pt x="234" y="0"/>
                    </a:lnTo>
                    <a:lnTo>
                      <a:pt x="232" y="0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788" name="Freeform 779"/>
              <p:cNvSpPr>
                <a:spLocks/>
              </p:cNvSpPr>
              <p:nvPr/>
            </p:nvSpPr>
            <p:spPr bwMode="auto">
              <a:xfrm>
                <a:off x="4310" y="2179"/>
                <a:ext cx="292" cy="47"/>
              </a:xfrm>
              <a:custGeom>
                <a:avLst/>
                <a:gdLst>
                  <a:gd name="T0" fmla="*/ 0 w 292"/>
                  <a:gd name="T1" fmla="*/ 0 h 47"/>
                  <a:gd name="T2" fmla="*/ 0 w 292"/>
                  <a:gd name="T3" fmla="*/ 46 h 47"/>
                  <a:gd name="T4" fmla="*/ 291 w 292"/>
                  <a:gd name="T5" fmla="*/ 46 h 47"/>
                  <a:gd name="T6" fmla="*/ 0 60000 65536"/>
                  <a:gd name="T7" fmla="*/ 0 60000 65536"/>
                  <a:gd name="T8" fmla="*/ 0 60000 65536"/>
                  <a:gd name="T9" fmla="*/ 0 w 292"/>
                  <a:gd name="T10" fmla="*/ 0 h 47"/>
                  <a:gd name="T11" fmla="*/ 292 w 292"/>
                  <a:gd name="T12" fmla="*/ 47 h 4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92" h="47">
                    <a:moveTo>
                      <a:pt x="0" y="0"/>
                    </a:moveTo>
                    <a:lnTo>
                      <a:pt x="0" y="46"/>
                    </a:lnTo>
                    <a:lnTo>
                      <a:pt x="291" y="46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789" name="Freeform 780"/>
              <p:cNvSpPr>
                <a:spLocks/>
              </p:cNvSpPr>
              <p:nvPr/>
            </p:nvSpPr>
            <p:spPr bwMode="auto">
              <a:xfrm>
                <a:off x="4512" y="2095"/>
                <a:ext cx="33" cy="1"/>
              </a:xfrm>
              <a:custGeom>
                <a:avLst/>
                <a:gdLst>
                  <a:gd name="T0" fmla="*/ 0 w 33"/>
                  <a:gd name="T1" fmla="*/ 0 h 1"/>
                  <a:gd name="T2" fmla="*/ 32 w 33"/>
                  <a:gd name="T3" fmla="*/ 0 h 1"/>
                  <a:gd name="T4" fmla="*/ 30 w 3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3"/>
                  <a:gd name="T10" fmla="*/ 0 h 1"/>
                  <a:gd name="T11" fmla="*/ 33 w 3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3" h="1">
                    <a:moveTo>
                      <a:pt x="0" y="0"/>
                    </a:moveTo>
                    <a:lnTo>
                      <a:pt x="32" y="0"/>
                    </a:lnTo>
                    <a:lnTo>
                      <a:pt x="30" y="0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790" name="Freeform 781"/>
              <p:cNvSpPr>
                <a:spLocks/>
              </p:cNvSpPr>
              <p:nvPr/>
            </p:nvSpPr>
            <p:spPr bwMode="auto">
              <a:xfrm>
                <a:off x="4479" y="1999"/>
                <a:ext cx="17" cy="84"/>
              </a:xfrm>
              <a:custGeom>
                <a:avLst/>
                <a:gdLst>
                  <a:gd name="T0" fmla="*/ 16 w 17"/>
                  <a:gd name="T1" fmla="*/ 0 h 84"/>
                  <a:gd name="T2" fmla="*/ 16 w 17"/>
                  <a:gd name="T3" fmla="*/ 83 h 84"/>
                  <a:gd name="T4" fmla="*/ 0 w 17"/>
                  <a:gd name="T5" fmla="*/ 83 h 84"/>
                  <a:gd name="T6" fmla="*/ 0 60000 65536"/>
                  <a:gd name="T7" fmla="*/ 0 60000 65536"/>
                  <a:gd name="T8" fmla="*/ 0 60000 65536"/>
                  <a:gd name="T9" fmla="*/ 0 w 17"/>
                  <a:gd name="T10" fmla="*/ 0 h 84"/>
                  <a:gd name="T11" fmla="*/ 17 w 17"/>
                  <a:gd name="T12" fmla="*/ 84 h 8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" h="84">
                    <a:moveTo>
                      <a:pt x="16" y="0"/>
                    </a:moveTo>
                    <a:lnTo>
                      <a:pt x="16" y="83"/>
                    </a:lnTo>
                    <a:lnTo>
                      <a:pt x="0" y="83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791" name="Freeform 782"/>
              <p:cNvSpPr>
                <a:spLocks/>
              </p:cNvSpPr>
              <p:nvPr/>
            </p:nvSpPr>
            <p:spPr bwMode="auto">
              <a:xfrm>
                <a:off x="4362" y="1945"/>
                <a:ext cx="120" cy="99"/>
              </a:xfrm>
              <a:custGeom>
                <a:avLst/>
                <a:gdLst>
                  <a:gd name="T0" fmla="*/ 119 w 120"/>
                  <a:gd name="T1" fmla="*/ 0 h 99"/>
                  <a:gd name="T2" fmla="*/ 115 w 120"/>
                  <a:gd name="T3" fmla="*/ 4 h 99"/>
                  <a:gd name="T4" fmla="*/ 115 w 120"/>
                  <a:gd name="T5" fmla="*/ 11 h 99"/>
                  <a:gd name="T6" fmla="*/ 111 w 120"/>
                  <a:gd name="T7" fmla="*/ 13 h 99"/>
                  <a:gd name="T8" fmla="*/ 108 w 120"/>
                  <a:gd name="T9" fmla="*/ 17 h 99"/>
                  <a:gd name="T10" fmla="*/ 106 w 120"/>
                  <a:gd name="T11" fmla="*/ 18 h 99"/>
                  <a:gd name="T12" fmla="*/ 100 w 120"/>
                  <a:gd name="T13" fmla="*/ 27 h 99"/>
                  <a:gd name="T14" fmla="*/ 93 w 120"/>
                  <a:gd name="T15" fmla="*/ 34 h 99"/>
                  <a:gd name="T16" fmla="*/ 92 w 120"/>
                  <a:gd name="T17" fmla="*/ 38 h 99"/>
                  <a:gd name="T18" fmla="*/ 88 w 120"/>
                  <a:gd name="T19" fmla="*/ 38 h 99"/>
                  <a:gd name="T20" fmla="*/ 79 w 120"/>
                  <a:gd name="T21" fmla="*/ 48 h 99"/>
                  <a:gd name="T22" fmla="*/ 63 w 120"/>
                  <a:gd name="T23" fmla="*/ 63 h 99"/>
                  <a:gd name="T24" fmla="*/ 61 w 120"/>
                  <a:gd name="T25" fmla="*/ 67 h 99"/>
                  <a:gd name="T26" fmla="*/ 54 w 120"/>
                  <a:gd name="T27" fmla="*/ 73 h 99"/>
                  <a:gd name="T28" fmla="*/ 50 w 120"/>
                  <a:gd name="T29" fmla="*/ 73 h 99"/>
                  <a:gd name="T30" fmla="*/ 48 w 120"/>
                  <a:gd name="T31" fmla="*/ 75 h 99"/>
                  <a:gd name="T32" fmla="*/ 43 w 120"/>
                  <a:gd name="T33" fmla="*/ 77 h 99"/>
                  <a:gd name="T34" fmla="*/ 40 w 120"/>
                  <a:gd name="T35" fmla="*/ 81 h 99"/>
                  <a:gd name="T36" fmla="*/ 36 w 120"/>
                  <a:gd name="T37" fmla="*/ 84 h 99"/>
                  <a:gd name="T38" fmla="*/ 32 w 120"/>
                  <a:gd name="T39" fmla="*/ 86 h 99"/>
                  <a:gd name="T40" fmla="*/ 27 w 120"/>
                  <a:gd name="T41" fmla="*/ 88 h 99"/>
                  <a:gd name="T42" fmla="*/ 25 w 120"/>
                  <a:gd name="T43" fmla="*/ 90 h 99"/>
                  <a:gd name="T44" fmla="*/ 21 w 120"/>
                  <a:gd name="T45" fmla="*/ 90 h 99"/>
                  <a:gd name="T46" fmla="*/ 18 w 120"/>
                  <a:gd name="T47" fmla="*/ 91 h 99"/>
                  <a:gd name="T48" fmla="*/ 16 w 120"/>
                  <a:gd name="T49" fmla="*/ 93 h 99"/>
                  <a:gd name="T50" fmla="*/ 11 w 120"/>
                  <a:gd name="T51" fmla="*/ 93 h 99"/>
                  <a:gd name="T52" fmla="*/ 5 w 120"/>
                  <a:gd name="T53" fmla="*/ 98 h 99"/>
                  <a:gd name="T54" fmla="*/ 0 w 120"/>
                  <a:gd name="T55" fmla="*/ 98 h 99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20"/>
                  <a:gd name="T85" fmla="*/ 0 h 99"/>
                  <a:gd name="T86" fmla="*/ 120 w 120"/>
                  <a:gd name="T87" fmla="*/ 99 h 99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20" h="99">
                    <a:moveTo>
                      <a:pt x="119" y="0"/>
                    </a:moveTo>
                    <a:lnTo>
                      <a:pt x="115" y="4"/>
                    </a:lnTo>
                    <a:lnTo>
                      <a:pt x="115" y="11"/>
                    </a:lnTo>
                    <a:lnTo>
                      <a:pt x="111" y="13"/>
                    </a:lnTo>
                    <a:lnTo>
                      <a:pt x="108" y="17"/>
                    </a:lnTo>
                    <a:lnTo>
                      <a:pt x="106" y="18"/>
                    </a:lnTo>
                    <a:lnTo>
                      <a:pt x="100" y="27"/>
                    </a:lnTo>
                    <a:lnTo>
                      <a:pt x="93" y="34"/>
                    </a:lnTo>
                    <a:lnTo>
                      <a:pt x="92" y="38"/>
                    </a:lnTo>
                    <a:lnTo>
                      <a:pt x="88" y="38"/>
                    </a:lnTo>
                    <a:lnTo>
                      <a:pt x="79" y="48"/>
                    </a:lnTo>
                    <a:lnTo>
                      <a:pt x="63" y="63"/>
                    </a:lnTo>
                    <a:lnTo>
                      <a:pt x="61" y="67"/>
                    </a:lnTo>
                    <a:lnTo>
                      <a:pt x="54" y="73"/>
                    </a:lnTo>
                    <a:lnTo>
                      <a:pt x="50" y="73"/>
                    </a:lnTo>
                    <a:lnTo>
                      <a:pt x="48" y="75"/>
                    </a:lnTo>
                    <a:lnTo>
                      <a:pt x="43" y="77"/>
                    </a:lnTo>
                    <a:lnTo>
                      <a:pt x="40" y="81"/>
                    </a:lnTo>
                    <a:lnTo>
                      <a:pt x="36" y="84"/>
                    </a:lnTo>
                    <a:lnTo>
                      <a:pt x="32" y="86"/>
                    </a:lnTo>
                    <a:lnTo>
                      <a:pt x="27" y="88"/>
                    </a:lnTo>
                    <a:lnTo>
                      <a:pt x="25" y="90"/>
                    </a:lnTo>
                    <a:lnTo>
                      <a:pt x="21" y="90"/>
                    </a:lnTo>
                    <a:lnTo>
                      <a:pt x="18" y="91"/>
                    </a:lnTo>
                    <a:lnTo>
                      <a:pt x="16" y="93"/>
                    </a:lnTo>
                    <a:lnTo>
                      <a:pt x="11" y="93"/>
                    </a:lnTo>
                    <a:lnTo>
                      <a:pt x="5" y="98"/>
                    </a:lnTo>
                    <a:lnTo>
                      <a:pt x="0" y="98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792" name="Freeform 783"/>
              <p:cNvSpPr>
                <a:spLocks/>
              </p:cNvSpPr>
              <p:nvPr/>
            </p:nvSpPr>
            <p:spPr bwMode="auto">
              <a:xfrm>
                <a:off x="4359" y="1727"/>
                <a:ext cx="174" cy="314"/>
              </a:xfrm>
              <a:custGeom>
                <a:avLst/>
                <a:gdLst>
                  <a:gd name="T0" fmla="*/ 173 w 174"/>
                  <a:gd name="T1" fmla="*/ 0 h 314"/>
                  <a:gd name="T2" fmla="*/ 171 w 174"/>
                  <a:gd name="T3" fmla="*/ 7 h 314"/>
                  <a:gd name="T4" fmla="*/ 171 w 174"/>
                  <a:gd name="T5" fmla="*/ 45 h 314"/>
                  <a:gd name="T6" fmla="*/ 166 w 174"/>
                  <a:gd name="T7" fmla="*/ 52 h 314"/>
                  <a:gd name="T8" fmla="*/ 166 w 174"/>
                  <a:gd name="T9" fmla="*/ 58 h 314"/>
                  <a:gd name="T10" fmla="*/ 164 w 174"/>
                  <a:gd name="T11" fmla="*/ 64 h 314"/>
                  <a:gd name="T12" fmla="*/ 164 w 174"/>
                  <a:gd name="T13" fmla="*/ 75 h 314"/>
                  <a:gd name="T14" fmla="*/ 160 w 174"/>
                  <a:gd name="T15" fmla="*/ 82 h 314"/>
                  <a:gd name="T16" fmla="*/ 160 w 174"/>
                  <a:gd name="T17" fmla="*/ 87 h 314"/>
                  <a:gd name="T18" fmla="*/ 156 w 174"/>
                  <a:gd name="T19" fmla="*/ 96 h 314"/>
                  <a:gd name="T20" fmla="*/ 156 w 174"/>
                  <a:gd name="T21" fmla="*/ 108 h 314"/>
                  <a:gd name="T22" fmla="*/ 153 w 174"/>
                  <a:gd name="T23" fmla="*/ 111 h 314"/>
                  <a:gd name="T24" fmla="*/ 149 w 174"/>
                  <a:gd name="T25" fmla="*/ 120 h 314"/>
                  <a:gd name="T26" fmla="*/ 149 w 174"/>
                  <a:gd name="T27" fmla="*/ 125 h 314"/>
                  <a:gd name="T28" fmla="*/ 146 w 174"/>
                  <a:gd name="T29" fmla="*/ 131 h 314"/>
                  <a:gd name="T30" fmla="*/ 146 w 174"/>
                  <a:gd name="T31" fmla="*/ 134 h 314"/>
                  <a:gd name="T32" fmla="*/ 141 w 174"/>
                  <a:gd name="T33" fmla="*/ 141 h 314"/>
                  <a:gd name="T34" fmla="*/ 139 w 174"/>
                  <a:gd name="T35" fmla="*/ 150 h 314"/>
                  <a:gd name="T36" fmla="*/ 137 w 174"/>
                  <a:gd name="T37" fmla="*/ 152 h 314"/>
                  <a:gd name="T38" fmla="*/ 135 w 174"/>
                  <a:gd name="T39" fmla="*/ 160 h 314"/>
                  <a:gd name="T40" fmla="*/ 133 w 174"/>
                  <a:gd name="T41" fmla="*/ 165 h 314"/>
                  <a:gd name="T42" fmla="*/ 128 w 174"/>
                  <a:gd name="T43" fmla="*/ 171 h 314"/>
                  <a:gd name="T44" fmla="*/ 128 w 174"/>
                  <a:gd name="T45" fmla="*/ 176 h 314"/>
                  <a:gd name="T46" fmla="*/ 124 w 174"/>
                  <a:gd name="T47" fmla="*/ 183 h 314"/>
                  <a:gd name="T48" fmla="*/ 123 w 174"/>
                  <a:gd name="T49" fmla="*/ 188 h 314"/>
                  <a:gd name="T50" fmla="*/ 118 w 174"/>
                  <a:gd name="T51" fmla="*/ 191 h 314"/>
                  <a:gd name="T52" fmla="*/ 114 w 174"/>
                  <a:gd name="T53" fmla="*/ 197 h 314"/>
                  <a:gd name="T54" fmla="*/ 112 w 174"/>
                  <a:gd name="T55" fmla="*/ 204 h 314"/>
                  <a:gd name="T56" fmla="*/ 107 w 174"/>
                  <a:gd name="T57" fmla="*/ 206 h 314"/>
                  <a:gd name="T58" fmla="*/ 105 w 174"/>
                  <a:gd name="T59" fmla="*/ 212 h 314"/>
                  <a:gd name="T60" fmla="*/ 101 w 174"/>
                  <a:gd name="T61" fmla="*/ 216 h 314"/>
                  <a:gd name="T62" fmla="*/ 99 w 174"/>
                  <a:gd name="T63" fmla="*/ 223 h 314"/>
                  <a:gd name="T64" fmla="*/ 91 w 174"/>
                  <a:gd name="T65" fmla="*/ 232 h 314"/>
                  <a:gd name="T66" fmla="*/ 87 w 174"/>
                  <a:gd name="T67" fmla="*/ 237 h 314"/>
                  <a:gd name="T68" fmla="*/ 84 w 174"/>
                  <a:gd name="T69" fmla="*/ 240 h 314"/>
                  <a:gd name="T70" fmla="*/ 72 w 174"/>
                  <a:gd name="T71" fmla="*/ 256 h 314"/>
                  <a:gd name="T72" fmla="*/ 70 w 174"/>
                  <a:gd name="T73" fmla="*/ 260 h 314"/>
                  <a:gd name="T74" fmla="*/ 64 w 174"/>
                  <a:gd name="T75" fmla="*/ 263 h 314"/>
                  <a:gd name="T76" fmla="*/ 53 w 174"/>
                  <a:gd name="T77" fmla="*/ 275 h 314"/>
                  <a:gd name="T78" fmla="*/ 48 w 174"/>
                  <a:gd name="T79" fmla="*/ 281 h 314"/>
                  <a:gd name="T80" fmla="*/ 43 w 174"/>
                  <a:gd name="T81" fmla="*/ 286 h 314"/>
                  <a:gd name="T82" fmla="*/ 41 w 174"/>
                  <a:gd name="T83" fmla="*/ 287 h 314"/>
                  <a:gd name="T84" fmla="*/ 34 w 174"/>
                  <a:gd name="T85" fmla="*/ 289 h 314"/>
                  <a:gd name="T86" fmla="*/ 30 w 174"/>
                  <a:gd name="T87" fmla="*/ 296 h 314"/>
                  <a:gd name="T88" fmla="*/ 25 w 174"/>
                  <a:gd name="T89" fmla="*/ 298 h 314"/>
                  <a:gd name="T90" fmla="*/ 20 w 174"/>
                  <a:gd name="T91" fmla="*/ 302 h 314"/>
                  <a:gd name="T92" fmla="*/ 16 w 174"/>
                  <a:gd name="T93" fmla="*/ 305 h 314"/>
                  <a:gd name="T94" fmla="*/ 11 w 174"/>
                  <a:gd name="T95" fmla="*/ 309 h 314"/>
                  <a:gd name="T96" fmla="*/ 7 w 174"/>
                  <a:gd name="T97" fmla="*/ 309 h 314"/>
                  <a:gd name="T98" fmla="*/ 3 w 174"/>
                  <a:gd name="T99" fmla="*/ 313 h 314"/>
                  <a:gd name="T100" fmla="*/ 0 w 174"/>
                  <a:gd name="T101" fmla="*/ 313 h 314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174"/>
                  <a:gd name="T154" fmla="*/ 0 h 314"/>
                  <a:gd name="T155" fmla="*/ 174 w 174"/>
                  <a:gd name="T156" fmla="*/ 314 h 314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174" h="314">
                    <a:moveTo>
                      <a:pt x="173" y="0"/>
                    </a:moveTo>
                    <a:lnTo>
                      <a:pt x="171" y="7"/>
                    </a:lnTo>
                    <a:lnTo>
                      <a:pt x="171" y="45"/>
                    </a:lnTo>
                    <a:lnTo>
                      <a:pt x="166" y="52"/>
                    </a:lnTo>
                    <a:lnTo>
                      <a:pt x="166" y="58"/>
                    </a:lnTo>
                    <a:lnTo>
                      <a:pt x="164" y="64"/>
                    </a:lnTo>
                    <a:lnTo>
                      <a:pt x="164" y="75"/>
                    </a:lnTo>
                    <a:lnTo>
                      <a:pt x="160" y="82"/>
                    </a:lnTo>
                    <a:lnTo>
                      <a:pt x="160" y="87"/>
                    </a:lnTo>
                    <a:lnTo>
                      <a:pt x="156" y="96"/>
                    </a:lnTo>
                    <a:lnTo>
                      <a:pt x="156" y="108"/>
                    </a:lnTo>
                    <a:lnTo>
                      <a:pt x="153" y="111"/>
                    </a:lnTo>
                    <a:lnTo>
                      <a:pt x="149" y="120"/>
                    </a:lnTo>
                    <a:lnTo>
                      <a:pt x="149" y="125"/>
                    </a:lnTo>
                    <a:lnTo>
                      <a:pt x="146" y="131"/>
                    </a:lnTo>
                    <a:lnTo>
                      <a:pt x="146" y="134"/>
                    </a:lnTo>
                    <a:lnTo>
                      <a:pt x="141" y="141"/>
                    </a:lnTo>
                    <a:lnTo>
                      <a:pt x="139" y="150"/>
                    </a:lnTo>
                    <a:lnTo>
                      <a:pt x="137" y="152"/>
                    </a:lnTo>
                    <a:lnTo>
                      <a:pt x="135" y="160"/>
                    </a:lnTo>
                    <a:lnTo>
                      <a:pt x="133" y="165"/>
                    </a:lnTo>
                    <a:lnTo>
                      <a:pt x="128" y="171"/>
                    </a:lnTo>
                    <a:lnTo>
                      <a:pt x="128" y="176"/>
                    </a:lnTo>
                    <a:lnTo>
                      <a:pt x="124" y="183"/>
                    </a:lnTo>
                    <a:lnTo>
                      <a:pt x="123" y="188"/>
                    </a:lnTo>
                    <a:lnTo>
                      <a:pt x="118" y="191"/>
                    </a:lnTo>
                    <a:lnTo>
                      <a:pt x="114" y="197"/>
                    </a:lnTo>
                    <a:lnTo>
                      <a:pt x="112" y="204"/>
                    </a:lnTo>
                    <a:lnTo>
                      <a:pt x="107" y="206"/>
                    </a:lnTo>
                    <a:lnTo>
                      <a:pt x="105" y="212"/>
                    </a:lnTo>
                    <a:lnTo>
                      <a:pt x="101" y="216"/>
                    </a:lnTo>
                    <a:lnTo>
                      <a:pt x="99" y="223"/>
                    </a:lnTo>
                    <a:lnTo>
                      <a:pt x="91" y="232"/>
                    </a:lnTo>
                    <a:lnTo>
                      <a:pt x="87" y="237"/>
                    </a:lnTo>
                    <a:lnTo>
                      <a:pt x="84" y="240"/>
                    </a:lnTo>
                    <a:lnTo>
                      <a:pt x="72" y="256"/>
                    </a:lnTo>
                    <a:lnTo>
                      <a:pt x="70" y="260"/>
                    </a:lnTo>
                    <a:lnTo>
                      <a:pt x="64" y="263"/>
                    </a:lnTo>
                    <a:lnTo>
                      <a:pt x="53" y="275"/>
                    </a:lnTo>
                    <a:lnTo>
                      <a:pt x="48" y="281"/>
                    </a:lnTo>
                    <a:lnTo>
                      <a:pt x="43" y="286"/>
                    </a:lnTo>
                    <a:lnTo>
                      <a:pt x="41" y="287"/>
                    </a:lnTo>
                    <a:lnTo>
                      <a:pt x="34" y="289"/>
                    </a:lnTo>
                    <a:lnTo>
                      <a:pt x="30" y="296"/>
                    </a:lnTo>
                    <a:lnTo>
                      <a:pt x="25" y="298"/>
                    </a:lnTo>
                    <a:lnTo>
                      <a:pt x="20" y="302"/>
                    </a:lnTo>
                    <a:lnTo>
                      <a:pt x="16" y="305"/>
                    </a:lnTo>
                    <a:lnTo>
                      <a:pt x="11" y="309"/>
                    </a:lnTo>
                    <a:lnTo>
                      <a:pt x="7" y="309"/>
                    </a:lnTo>
                    <a:lnTo>
                      <a:pt x="3" y="313"/>
                    </a:lnTo>
                    <a:lnTo>
                      <a:pt x="0" y="313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793" name="Freeform 784"/>
              <p:cNvSpPr>
                <a:spLocks/>
              </p:cNvSpPr>
              <p:nvPr/>
            </p:nvSpPr>
            <p:spPr bwMode="auto">
              <a:xfrm>
                <a:off x="4429" y="2007"/>
                <a:ext cx="69" cy="1"/>
              </a:xfrm>
              <a:custGeom>
                <a:avLst/>
                <a:gdLst>
                  <a:gd name="T0" fmla="*/ 0 w 69"/>
                  <a:gd name="T1" fmla="*/ 0 h 1"/>
                  <a:gd name="T2" fmla="*/ 68 w 69"/>
                  <a:gd name="T3" fmla="*/ 0 h 1"/>
                  <a:gd name="T4" fmla="*/ 66 w 69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69"/>
                  <a:gd name="T10" fmla="*/ 0 h 1"/>
                  <a:gd name="T11" fmla="*/ 69 w 69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9" h="1">
                    <a:moveTo>
                      <a:pt x="0" y="0"/>
                    </a:moveTo>
                    <a:lnTo>
                      <a:pt x="68" y="0"/>
                    </a:lnTo>
                    <a:lnTo>
                      <a:pt x="66" y="0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794" name="Freeform 785"/>
              <p:cNvSpPr>
                <a:spLocks/>
              </p:cNvSpPr>
              <p:nvPr/>
            </p:nvSpPr>
            <p:spPr bwMode="auto">
              <a:xfrm>
                <a:off x="4441" y="1989"/>
                <a:ext cx="57" cy="1"/>
              </a:xfrm>
              <a:custGeom>
                <a:avLst/>
                <a:gdLst>
                  <a:gd name="T0" fmla="*/ 0 w 57"/>
                  <a:gd name="T1" fmla="*/ 0 h 1"/>
                  <a:gd name="T2" fmla="*/ 56 w 57"/>
                  <a:gd name="T3" fmla="*/ 0 h 1"/>
                  <a:gd name="T4" fmla="*/ 54 w 57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57"/>
                  <a:gd name="T10" fmla="*/ 0 h 1"/>
                  <a:gd name="T11" fmla="*/ 57 w 57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7" h="1">
                    <a:moveTo>
                      <a:pt x="0" y="0"/>
                    </a:moveTo>
                    <a:lnTo>
                      <a:pt x="56" y="0"/>
                    </a:lnTo>
                    <a:lnTo>
                      <a:pt x="54" y="0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795" name="Freeform 786"/>
              <p:cNvSpPr>
                <a:spLocks/>
              </p:cNvSpPr>
              <p:nvPr/>
            </p:nvSpPr>
            <p:spPr bwMode="auto">
              <a:xfrm>
                <a:off x="4446" y="1977"/>
                <a:ext cx="17" cy="17"/>
              </a:xfrm>
              <a:custGeom>
                <a:avLst/>
                <a:gdLst>
                  <a:gd name="T0" fmla="*/ 0 w 17"/>
                  <a:gd name="T1" fmla="*/ 0 h 17"/>
                  <a:gd name="T2" fmla="*/ 16 w 17"/>
                  <a:gd name="T3" fmla="*/ 16 h 17"/>
                  <a:gd name="T4" fmla="*/ 11 w 17"/>
                  <a:gd name="T5" fmla="*/ 16 h 17"/>
                  <a:gd name="T6" fmla="*/ 0 60000 65536"/>
                  <a:gd name="T7" fmla="*/ 0 60000 65536"/>
                  <a:gd name="T8" fmla="*/ 0 60000 65536"/>
                  <a:gd name="T9" fmla="*/ 0 w 17"/>
                  <a:gd name="T10" fmla="*/ 0 h 17"/>
                  <a:gd name="T11" fmla="*/ 17 w 17"/>
                  <a:gd name="T12" fmla="*/ 17 h 1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" h="17">
                    <a:moveTo>
                      <a:pt x="0" y="0"/>
                    </a:moveTo>
                    <a:lnTo>
                      <a:pt x="16" y="16"/>
                    </a:lnTo>
                    <a:lnTo>
                      <a:pt x="11" y="16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796" name="Freeform 787"/>
              <p:cNvSpPr>
                <a:spLocks/>
              </p:cNvSpPr>
              <p:nvPr/>
            </p:nvSpPr>
            <p:spPr bwMode="auto">
              <a:xfrm>
                <a:off x="4403" y="2008"/>
                <a:ext cx="26" cy="17"/>
              </a:xfrm>
              <a:custGeom>
                <a:avLst/>
                <a:gdLst>
                  <a:gd name="T0" fmla="*/ 25 w 26"/>
                  <a:gd name="T1" fmla="*/ 0 h 17"/>
                  <a:gd name="T2" fmla="*/ 25 w 26"/>
                  <a:gd name="T3" fmla="*/ 16 h 17"/>
                  <a:gd name="T4" fmla="*/ 0 w 26"/>
                  <a:gd name="T5" fmla="*/ 16 h 17"/>
                  <a:gd name="T6" fmla="*/ 0 60000 65536"/>
                  <a:gd name="T7" fmla="*/ 0 60000 65536"/>
                  <a:gd name="T8" fmla="*/ 0 60000 65536"/>
                  <a:gd name="T9" fmla="*/ 0 w 26"/>
                  <a:gd name="T10" fmla="*/ 0 h 17"/>
                  <a:gd name="T11" fmla="*/ 26 w 26"/>
                  <a:gd name="T12" fmla="*/ 17 h 1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6" h="17">
                    <a:moveTo>
                      <a:pt x="25" y="0"/>
                    </a:moveTo>
                    <a:lnTo>
                      <a:pt x="25" y="16"/>
                    </a:lnTo>
                    <a:lnTo>
                      <a:pt x="0" y="16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797" name="Freeform 788"/>
              <p:cNvSpPr>
                <a:spLocks/>
              </p:cNvSpPr>
              <p:nvPr/>
            </p:nvSpPr>
            <p:spPr bwMode="auto">
              <a:xfrm>
                <a:off x="4422" y="1999"/>
                <a:ext cx="56" cy="108"/>
              </a:xfrm>
              <a:custGeom>
                <a:avLst/>
                <a:gdLst>
                  <a:gd name="T0" fmla="*/ 55 w 56"/>
                  <a:gd name="T1" fmla="*/ 0 h 108"/>
                  <a:gd name="T2" fmla="*/ 55 w 56"/>
                  <a:gd name="T3" fmla="*/ 19 h 108"/>
                  <a:gd name="T4" fmla="*/ 0 w 56"/>
                  <a:gd name="T5" fmla="*/ 107 h 108"/>
                  <a:gd name="T6" fmla="*/ 39 w 56"/>
                  <a:gd name="T7" fmla="*/ 107 h 108"/>
                  <a:gd name="T8" fmla="*/ 37 w 56"/>
                  <a:gd name="T9" fmla="*/ 107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6"/>
                  <a:gd name="T16" fmla="*/ 0 h 108"/>
                  <a:gd name="T17" fmla="*/ 56 w 5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6" h="108">
                    <a:moveTo>
                      <a:pt x="55" y="0"/>
                    </a:moveTo>
                    <a:lnTo>
                      <a:pt x="55" y="19"/>
                    </a:lnTo>
                    <a:lnTo>
                      <a:pt x="0" y="107"/>
                    </a:lnTo>
                    <a:lnTo>
                      <a:pt x="39" y="107"/>
                    </a:lnTo>
                    <a:lnTo>
                      <a:pt x="37" y="107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798" name="Freeform 789"/>
              <p:cNvSpPr>
                <a:spLocks/>
              </p:cNvSpPr>
              <p:nvPr/>
            </p:nvSpPr>
            <p:spPr bwMode="auto">
              <a:xfrm>
                <a:off x="4429" y="2024"/>
                <a:ext cx="64" cy="80"/>
              </a:xfrm>
              <a:custGeom>
                <a:avLst/>
                <a:gdLst>
                  <a:gd name="T0" fmla="*/ 52 w 64"/>
                  <a:gd name="T1" fmla="*/ 0 h 80"/>
                  <a:gd name="T2" fmla="*/ 0 w 64"/>
                  <a:gd name="T3" fmla="*/ 79 h 80"/>
                  <a:gd name="T4" fmla="*/ 63 w 64"/>
                  <a:gd name="T5" fmla="*/ 79 h 80"/>
                  <a:gd name="T6" fmla="*/ 61 w 64"/>
                  <a:gd name="T7" fmla="*/ 79 h 8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4"/>
                  <a:gd name="T13" fmla="*/ 0 h 80"/>
                  <a:gd name="T14" fmla="*/ 64 w 64"/>
                  <a:gd name="T15" fmla="*/ 80 h 8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4" h="80">
                    <a:moveTo>
                      <a:pt x="52" y="0"/>
                    </a:moveTo>
                    <a:lnTo>
                      <a:pt x="0" y="79"/>
                    </a:lnTo>
                    <a:lnTo>
                      <a:pt x="63" y="79"/>
                    </a:lnTo>
                    <a:lnTo>
                      <a:pt x="61" y="79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799" name="Freeform 790"/>
              <p:cNvSpPr>
                <a:spLocks/>
              </p:cNvSpPr>
              <p:nvPr/>
            </p:nvSpPr>
            <p:spPr bwMode="auto">
              <a:xfrm>
                <a:off x="4481" y="2024"/>
                <a:ext cx="17" cy="1"/>
              </a:xfrm>
              <a:custGeom>
                <a:avLst/>
                <a:gdLst>
                  <a:gd name="T0" fmla="*/ 0 w 17"/>
                  <a:gd name="T1" fmla="*/ 0 h 1"/>
                  <a:gd name="T2" fmla="*/ 16 w 17"/>
                  <a:gd name="T3" fmla="*/ 0 h 1"/>
                  <a:gd name="T4" fmla="*/ 14 w 17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7"/>
                  <a:gd name="T10" fmla="*/ 0 h 1"/>
                  <a:gd name="T11" fmla="*/ 17 w 17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" h="1">
                    <a:moveTo>
                      <a:pt x="0" y="0"/>
                    </a:moveTo>
                    <a:lnTo>
                      <a:pt x="16" y="0"/>
                    </a:lnTo>
                    <a:lnTo>
                      <a:pt x="14" y="0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00" name="Freeform 791"/>
              <p:cNvSpPr>
                <a:spLocks/>
              </p:cNvSpPr>
              <p:nvPr/>
            </p:nvSpPr>
            <p:spPr bwMode="auto">
              <a:xfrm>
                <a:off x="4479" y="2005"/>
                <a:ext cx="17" cy="91"/>
              </a:xfrm>
              <a:custGeom>
                <a:avLst/>
                <a:gdLst>
                  <a:gd name="T0" fmla="*/ 16 w 17"/>
                  <a:gd name="T1" fmla="*/ 0 h 91"/>
                  <a:gd name="T2" fmla="*/ 16 w 17"/>
                  <a:gd name="T3" fmla="*/ 90 h 91"/>
                  <a:gd name="T4" fmla="*/ 0 w 17"/>
                  <a:gd name="T5" fmla="*/ 90 h 91"/>
                  <a:gd name="T6" fmla="*/ 0 60000 65536"/>
                  <a:gd name="T7" fmla="*/ 0 60000 65536"/>
                  <a:gd name="T8" fmla="*/ 0 60000 65536"/>
                  <a:gd name="T9" fmla="*/ 0 w 17"/>
                  <a:gd name="T10" fmla="*/ 0 h 91"/>
                  <a:gd name="T11" fmla="*/ 17 w 17"/>
                  <a:gd name="T12" fmla="*/ 91 h 9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" h="91">
                    <a:moveTo>
                      <a:pt x="16" y="0"/>
                    </a:moveTo>
                    <a:lnTo>
                      <a:pt x="16" y="90"/>
                    </a:lnTo>
                    <a:lnTo>
                      <a:pt x="0" y="90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01" name="Freeform 792"/>
              <p:cNvSpPr>
                <a:spLocks/>
              </p:cNvSpPr>
              <p:nvPr/>
            </p:nvSpPr>
            <p:spPr bwMode="auto">
              <a:xfrm>
                <a:off x="4488" y="1989"/>
                <a:ext cx="17" cy="102"/>
              </a:xfrm>
              <a:custGeom>
                <a:avLst/>
                <a:gdLst>
                  <a:gd name="T0" fmla="*/ 0 w 17"/>
                  <a:gd name="T1" fmla="*/ 0 h 102"/>
                  <a:gd name="T2" fmla="*/ 16 w 17"/>
                  <a:gd name="T3" fmla="*/ 0 h 102"/>
                  <a:gd name="T4" fmla="*/ 16 w 17"/>
                  <a:gd name="T5" fmla="*/ 101 h 102"/>
                  <a:gd name="T6" fmla="*/ 11 w 17"/>
                  <a:gd name="T7" fmla="*/ 101 h 10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"/>
                  <a:gd name="T13" fmla="*/ 0 h 102"/>
                  <a:gd name="T14" fmla="*/ 17 w 17"/>
                  <a:gd name="T15" fmla="*/ 102 h 10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" h="102">
                    <a:moveTo>
                      <a:pt x="0" y="0"/>
                    </a:moveTo>
                    <a:lnTo>
                      <a:pt x="16" y="0"/>
                    </a:lnTo>
                    <a:lnTo>
                      <a:pt x="16" y="101"/>
                    </a:lnTo>
                    <a:lnTo>
                      <a:pt x="11" y="101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02" name="Line 793"/>
              <p:cNvSpPr>
                <a:spLocks noChangeShapeType="1"/>
              </p:cNvSpPr>
              <p:nvPr/>
            </p:nvSpPr>
            <p:spPr bwMode="auto">
              <a:xfrm flipH="1">
                <a:off x="4492" y="1989"/>
                <a:ext cx="9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2803" name="Freeform 794"/>
              <p:cNvSpPr>
                <a:spLocks/>
              </p:cNvSpPr>
              <p:nvPr/>
            </p:nvSpPr>
            <p:spPr bwMode="auto">
              <a:xfrm>
                <a:off x="4481" y="2082"/>
                <a:ext cx="17" cy="17"/>
              </a:xfrm>
              <a:custGeom>
                <a:avLst/>
                <a:gdLst>
                  <a:gd name="T0" fmla="*/ 16 w 17"/>
                  <a:gd name="T1" fmla="*/ 16 h 17"/>
                  <a:gd name="T2" fmla="*/ 9 w 17"/>
                  <a:gd name="T3" fmla="*/ 16 h 17"/>
                  <a:gd name="T4" fmla="*/ 9 w 17"/>
                  <a:gd name="T5" fmla="*/ 14 h 17"/>
                  <a:gd name="T6" fmla="*/ 7 w 17"/>
                  <a:gd name="T7" fmla="*/ 14 h 17"/>
                  <a:gd name="T8" fmla="*/ 7 w 17"/>
                  <a:gd name="T9" fmla="*/ 10 h 17"/>
                  <a:gd name="T10" fmla="*/ 4 w 17"/>
                  <a:gd name="T11" fmla="*/ 10 h 17"/>
                  <a:gd name="T12" fmla="*/ 4 w 17"/>
                  <a:gd name="T13" fmla="*/ 0 h 17"/>
                  <a:gd name="T14" fmla="*/ 0 w 17"/>
                  <a:gd name="T15" fmla="*/ 0 h 1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7"/>
                  <a:gd name="T25" fmla="*/ 0 h 17"/>
                  <a:gd name="T26" fmla="*/ 17 w 17"/>
                  <a:gd name="T27" fmla="*/ 17 h 1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7" h="17">
                    <a:moveTo>
                      <a:pt x="16" y="16"/>
                    </a:moveTo>
                    <a:lnTo>
                      <a:pt x="9" y="16"/>
                    </a:lnTo>
                    <a:lnTo>
                      <a:pt x="9" y="14"/>
                    </a:lnTo>
                    <a:lnTo>
                      <a:pt x="7" y="14"/>
                    </a:lnTo>
                    <a:lnTo>
                      <a:pt x="7" y="10"/>
                    </a:lnTo>
                    <a:lnTo>
                      <a:pt x="4" y="10"/>
                    </a:lnTo>
                    <a:lnTo>
                      <a:pt x="4" y="0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04" name="Freeform 795"/>
              <p:cNvSpPr>
                <a:spLocks/>
              </p:cNvSpPr>
              <p:nvPr/>
            </p:nvSpPr>
            <p:spPr bwMode="auto">
              <a:xfrm>
                <a:off x="4481" y="2068"/>
                <a:ext cx="17" cy="17"/>
              </a:xfrm>
              <a:custGeom>
                <a:avLst/>
                <a:gdLst>
                  <a:gd name="T0" fmla="*/ 0 w 17"/>
                  <a:gd name="T1" fmla="*/ 16 h 17"/>
                  <a:gd name="T2" fmla="*/ 0 w 17"/>
                  <a:gd name="T3" fmla="*/ 0 h 17"/>
                  <a:gd name="T4" fmla="*/ 16 w 17"/>
                  <a:gd name="T5" fmla="*/ 0 h 17"/>
                  <a:gd name="T6" fmla="*/ 13 w 17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"/>
                  <a:gd name="T13" fmla="*/ 0 h 17"/>
                  <a:gd name="T14" fmla="*/ 17 w 17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" h="17">
                    <a:moveTo>
                      <a:pt x="0" y="16"/>
                    </a:moveTo>
                    <a:lnTo>
                      <a:pt x="0" y="0"/>
                    </a:lnTo>
                    <a:lnTo>
                      <a:pt x="16" y="0"/>
                    </a:lnTo>
                    <a:lnTo>
                      <a:pt x="13" y="0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05" name="Line 796"/>
              <p:cNvSpPr>
                <a:spLocks noChangeShapeType="1"/>
              </p:cNvSpPr>
              <p:nvPr/>
            </p:nvSpPr>
            <p:spPr bwMode="auto">
              <a:xfrm>
                <a:off x="4485" y="2072"/>
                <a:ext cx="0" cy="9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2806" name="Line 797"/>
              <p:cNvSpPr>
                <a:spLocks noChangeShapeType="1"/>
              </p:cNvSpPr>
              <p:nvPr/>
            </p:nvSpPr>
            <p:spPr bwMode="auto">
              <a:xfrm flipV="1">
                <a:off x="4485" y="2022"/>
                <a:ext cx="0" cy="48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2807" name="Freeform 798"/>
              <p:cNvSpPr>
                <a:spLocks/>
              </p:cNvSpPr>
              <p:nvPr/>
            </p:nvSpPr>
            <p:spPr bwMode="auto">
              <a:xfrm>
                <a:off x="4476" y="2024"/>
                <a:ext cx="17" cy="46"/>
              </a:xfrm>
              <a:custGeom>
                <a:avLst/>
                <a:gdLst>
                  <a:gd name="T0" fmla="*/ 16 w 17"/>
                  <a:gd name="T1" fmla="*/ 0 h 46"/>
                  <a:gd name="T2" fmla="*/ 16 w 17"/>
                  <a:gd name="T3" fmla="*/ 45 h 46"/>
                  <a:gd name="T4" fmla="*/ 0 w 17"/>
                  <a:gd name="T5" fmla="*/ 45 h 46"/>
                  <a:gd name="T6" fmla="*/ 0 60000 65536"/>
                  <a:gd name="T7" fmla="*/ 0 60000 65536"/>
                  <a:gd name="T8" fmla="*/ 0 60000 65536"/>
                  <a:gd name="T9" fmla="*/ 0 w 17"/>
                  <a:gd name="T10" fmla="*/ 0 h 46"/>
                  <a:gd name="T11" fmla="*/ 17 w 17"/>
                  <a:gd name="T12" fmla="*/ 46 h 4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" h="46">
                    <a:moveTo>
                      <a:pt x="16" y="0"/>
                    </a:moveTo>
                    <a:lnTo>
                      <a:pt x="16" y="45"/>
                    </a:lnTo>
                    <a:lnTo>
                      <a:pt x="0" y="45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08" name="Freeform 799"/>
              <p:cNvSpPr>
                <a:spLocks/>
              </p:cNvSpPr>
              <p:nvPr/>
            </p:nvSpPr>
            <p:spPr bwMode="auto">
              <a:xfrm>
                <a:off x="4489" y="2092"/>
                <a:ext cx="1" cy="17"/>
              </a:xfrm>
              <a:custGeom>
                <a:avLst/>
                <a:gdLst>
                  <a:gd name="T0" fmla="*/ 0 w 1"/>
                  <a:gd name="T1" fmla="*/ 0 h 17"/>
                  <a:gd name="T2" fmla="*/ 0 w 1"/>
                  <a:gd name="T3" fmla="*/ 16 h 17"/>
                  <a:gd name="T4" fmla="*/ 0 w 1"/>
                  <a:gd name="T5" fmla="*/ 16 h 17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17"/>
                  <a:gd name="T11" fmla="*/ 1 w 1"/>
                  <a:gd name="T12" fmla="*/ 17 h 1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17">
                    <a:moveTo>
                      <a:pt x="0" y="0"/>
                    </a:moveTo>
                    <a:lnTo>
                      <a:pt x="0" y="16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09" name="Freeform 800"/>
              <p:cNvSpPr>
                <a:spLocks/>
              </p:cNvSpPr>
              <p:nvPr/>
            </p:nvSpPr>
            <p:spPr bwMode="auto">
              <a:xfrm>
                <a:off x="4450" y="1970"/>
                <a:ext cx="17" cy="20"/>
              </a:xfrm>
              <a:custGeom>
                <a:avLst/>
                <a:gdLst>
                  <a:gd name="T0" fmla="*/ 0 w 17"/>
                  <a:gd name="T1" fmla="*/ 0 h 20"/>
                  <a:gd name="T2" fmla="*/ 16 w 17"/>
                  <a:gd name="T3" fmla="*/ 19 h 20"/>
                  <a:gd name="T4" fmla="*/ 13 w 17"/>
                  <a:gd name="T5" fmla="*/ 19 h 20"/>
                  <a:gd name="T6" fmla="*/ 0 60000 65536"/>
                  <a:gd name="T7" fmla="*/ 0 60000 65536"/>
                  <a:gd name="T8" fmla="*/ 0 60000 65536"/>
                  <a:gd name="T9" fmla="*/ 0 w 17"/>
                  <a:gd name="T10" fmla="*/ 0 h 20"/>
                  <a:gd name="T11" fmla="*/ 17 w 17"/>
                  <a:gd name="T12" fmla="*/ 20 h 2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" h="20">
                    <a:moveTo>
                      <a:pt x="0" y="0"/>
                    </a:moveTo>
                    <a:lnTo>
                      <a:pt x="16" y="19"/>
                    </a:lnTo>
                    <a:lnTo>
                      <a:pt x="13" y="19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10" name="Freeform 801"/>
              <p:cNvSpPr>
                <a:spLocks/>
              </p:cNvSpPr>
              <p:nvPr/>
            </p:nvSpPr>
            <p:spPr bwMode="auto">
              <a:xfrm>
                <a:off x="4459" y="2090"/>
                <a:ext cx="104" cy="25"/>
              </a:xfrm>
              <a:custGeom>
                <a:avLst/>
                <a:gdLst>
                  <a:gd name="T0" fmla="*/ 0 w 104"/>
                  <a:gd name="T1" fmla="*/ 24 h 25"/>
                  <a:gd name="T2" fmla="*/ 5 w 104"/>
                  <a:gd name="T3" fmla="*/ 17 h 25"/>
                  <a:gd name="T4" fmla="*/ 32 w 104"/>
                  <a:gd name="T5" fmla="*/ 17 h 25"/>
                  <a:gd name="T6" fmla="*/ 45 w 104"/>
                  <a:gd name="T7" fmla="*/ 0 h 25"/>
                  <a:gd name="T8" fmla="*/ 103 w 104"/>
                  <a:gd name="T9" fmla="*/ 0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4"/>
                  <a:gd name="T16" fmla="*/ 0 h 25"/>
                  <a:gd name="T17" fmla="*/ 104 w 104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4" h="25">
                    <a:moveTo>
                      <a:pt x="0" y="24"/>
                    </a:moveTo>
                    <a:lnTo>
                      <a:pt x="5" y="17"/>
                    </a:lnTo>
                    <a:lnTo>
                      <a:pt x="32" y="17"/>
                    </a:lnTo>
                    <a:lnTo>
                      <a:pt x="45" y="0"/>
                    </a:lnTo>
                    <a:lnTo>
                      <a:pt x="103" y="0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11" name="Freeform 802"/>
              <p:cNvSpPr>
                <a:spLocks/>
              </p:cNvSpPr>
              <p:nvPr/>
            </p:nvSpPr>
            <p:spPr bwMode="auto">
              <a:xfrm>
                <a:off x="4378" y="2090"/>
                <a:ext cx="136" cy="76"/>
              </a:xfrm>
              <a:custGeom>
                <a:avLst/>
                <a:gdLst>
                  <a:gd name="T0" fmla="*/ 135 w 136"/>
                  <a:gd name="T1" fmla="*/ 0 h 76"/>
                  <a:gd name="T2" fmla="*/ 135 w 136"/>
                  <a:gd name="T3" fmla="*/ 48 h 76"/>
                  <a:gd name="T4" fmla="*/ 1 w 136"/>
                  <a:gd name="T5" fmla="*/ 48 h 76"/>
                  <a:gd name="T6" fmla="*/ 1 w 136"/>
                  <a:gd name="T7" fmla="*/ 75 h 76"/>
                  <a:gd name="T8" fmla="*/ 0 w 136"/>
                  <a:gd name="T9" fmla="*/ 75 h 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6"/>
                  <a:gd name="T16" fmla="*/ 0 h 76"/>
                  <a:gd name="T17" fmla="*/ 136 w 136"/>
                  <a:gd name="T18" fmla="*/ 76 h 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6" h="76">
                    <a:moveTo>
                      <a:pt x="135" y="0"/>
                    </a:moveTo>
                    <a:lnTo>
                      <a:pt x="135" y="48"/>
                    </a:lnTo>
                    <a:lnTo>
                      <a:pt x="1" y="48"/>
                    </a:lnTo>
                    <a:lnTo>
                      <a:pt x="1" y="75"/>
                    </a:lnTo>
                    <a:lnTo>
                      <a:pt x="0" y="75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12" name="Freeform 803"/>
              <p:cNvSpPr>
                <a:spLocks/>
              </p:cNvSpPr>
              <p:nvPr/>
            </p:nvSpPr>
            <p:spPr bwMode="auto">
              <a:xfrm>
                <a:off x="4328" y="2121"/>
                <a:ext cx="59" cy="21"/>
              </a:xfrm>
              <a:custGeom>
                <a:avLst/>
                <a:gdLst>
                  <a:gd name="T0" fmla="*/ 58 w 59"/>
                  <a:gd name="T1" fmla="*/ 0 h 21"/>
                  <a:gd name="T2" fmla="*/ 5 w 59"/>
                  <a:gd name="T3" fmla="*/ 0 h 21"/>
                  <a:gd name="T4" fmla="*/ 5 w 59"/>
                  <a:gd name="T5" fmla="*/ 20 h 21"/>
                  <a:gd name="T6" fmla="*/ 0 w 59"/>
                  <a:gd name="T7" fmla="*/ 2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9"/>
                  <a:gd name="T13" fmla="*/ 0 h 21"/>
                  <a:gd name="T14" fmla="*/ 59 w 59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9" h="21">
                    <a:moveTo>
                      <a:pt x="58" y="0"/>
                    </a:moveTo>
                    <a:lnTo>
                      <a:pt x="5" y="0"/>
                    </a:lnTo>
                    <a:lnTo>
                      <a:pt x="5" y="20"/>
                    </a:lnTo>
                    <a:lnTo>
                      <a:pt x="0" y="20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13" name="Freeform 804"/>
              <p:cNvSpPr>
                <a:spLocks/>
              </p:cNvSpPr>
              <p:nvPr/>
            </p:nvSpPr>
            <p:spPr bwMode="auto">
              <a:xfrm>
                <a:off x="4303" y="2124"/>
                <a:ext cx="40" cy="18"/>
              </a:xfrm>
              <a:custGeom>
                <a:avLst/>
                <a:gdLst>
                  <a:gd name="T0" fmla="*/ 39 w 40"/>
                  <a:gd name="T1" fmla="*/ 0 h 18"/>
                  <a:gd name="T2" fmla="*/ 39 w 40"/>
                  <a:gd name="T3" fmla="*/ 17 h 18"/>
                  <a:gd name="T4" fmla="*/ 0 w 40"/>
                  <a:gd name="T5" fmla="*/ 17 h 18"/>
                  <a:gd name="T6" fmla="*/ 0 60000 65536"/>
                  <a:gd name="T7" fmla="*/ 0 60000 65536"/>
                  <a:gd name="T8" fmla="*/ 0 60000 65536"/>
                  <a:gd name="T9" fmla="*/ 0 w 40"/>
                  <a:gd name="T10" fmla="*/ 0 h 18"/>
                  <a:gd name="T11" fmla="*/ 40 w 40"/>
                  <a:gd name="T12" fmla="*/ 18 h 1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0" h="18">
                    <a:moveTo>
                      <a:pt x="39" y="0"/>
                    </a:moveTo>
                    <a:lnTo>
                      <a:pt x="39" y="17"/>
                    </a:lnTo>
                    <a:lnTo>
                      <a:pt x="0" y="17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14" name="Freeform 805"/>
              <p:cNvSpPr>
                <a:spLocks/>
              </p:cNvSpPr>
              <p:nvPr/>
            </p:nvSpPr>
            <p:spPr bwMode="auto">
              <a:xfrm>
                <a:off x="4387" y="2106"/>
                <a:ext cx="77" cy="17"/>
              </a:xfrm>
              <a:custGeom>
                <a:avLst/>
                <a:gdLst>
                  <a:gd name="T0" fmla="*/ 0 w 77"/>
                  <a:gd name="T1" fmla="*/ 16 h 17"/>
                  <a:gd name="T2" fmla="*/ 5 w 77"/>
                  <a:gd name="T3" fmla="*/ 11 h 17"/>
                  <a:gd name="T4" fmla="*/ 69 w 77"/>
                  <a:gd name="T5" fmla="*/ 11 h 17"/>
                  <a:gd name="T6" fmla="*/ 76 w 77"/>
                  <a:gd name="T7" fmla="*/ 0 h 17"/>
                  <a:gd name="T8" fmla="*/ 74 w 77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7"/>
                  <a:gd name="T16" fmla="*/ 0 h 17"/>
                  <a:gd name="T17" fmla="*/ 77 w 77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7" h="17">
                    <a:moveTo>
                      <a:pt x="0" y="16"/>
                    </a:moveTo>
                    <a:lnTo>
                      <a:pt x="5" y="11"/>
                    </a:lnTo>
                    <a:lnTo>
                      <a:pt x="69" y="11"/>
                    </a:lnTo>
                    <a:lnTo>
                      <a:pt x="76" y="0"/>
                    </a:lnTo>
                    <a:lnTo>
                      <a:pt x="74" y="0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15" name="Freeform 806"/>
              <p:cNvSpPr>
                <a:spLocks/>
              </p:cNvSpPr>
              <p:nvPr/>
            </p:nvSpPr>
            <p:spPr bwMode="auto">
              <a:xfrm>
                <a:off x="4536" y="2096"/>
                <a:ext cx="17" cy="17"/>
              </a:xfrm>
              <a:custGeom>
                <a:avLst/>
                <a:gdLst>
                  <a:gd name="T0" fmla="*/ 16 w 17"/>
                  <a:gd name="T1" fmla="*/ 0 h 17"/>
                  <a:gd name="T2" fmla="*/ 16 w 17"/>
                  <a:gd name="T3" fmla="*/ 16 h 17"/>
                  <a:gd name="T4" fmla="*/ 0 w 17"/>
                  <a:gd name="T5" fmla="*/ 16 h 17"/>
                  <a:gd name="T6" fmla="*/ 0 60000 65536"/>
                  <a:gd name="T7" fmla="*/ 0 60000 65536"/>
                  <a:gd name="T8" fmla="*/ 0 60000 65536"/>
                  <a:gd name="T9" fmla="*/ 0 w 17"/>
                  <a:gd name="T10" fmla="*/ 0 h 17"/>
                  <a:gd name="T11" fmla="*/ 17 w 17"/>
                  <a:gd name="T12" fmla="*/ 17 h 1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" h="17">
                    <a:moveTo>
                      <a:pt x="16" y="0"/>
                    </a:moveTo>
                    <a:lnTo>
                      <a:pt x="16" y="16"/>
                    </a:lnTo>
                    <a:lnTo>
                      <a:pt x="0" y="16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16" name="Freeform 807"/>
              <p:cNvSpPr>
                <a:spLocks/>
              </p:cNvSpPr>
              <p:nvPr/>
            </p:nvSpPr>
            <p:spPr bwMode="auto">
              <a:xfrm>
                <a:off x="4536" y="2106"/>
                <a:ext cx="17" cy="67"/>
              </a:xfrm>
              <a:custGeom>
                <a:avLst/>
                <a:gdLst>
                  <a:gd name="T0" fmla="*/ 16 w 17"/>
                  <a:gd name="T1" fmla="*/ 0 h 67"/>
                  <a:gd name="T2" fmla="*/ 16 w 17"/>
                  <a:gd name="T3" fmla="*/ 66 h 67"/>
                  <a:gd name="T4" fmla="*/ 0 w 17"/>
                  <a:gd name="T5" fmla="*/ 66 h 67"/>
                  <a:gd name="T6" fmla="*/ 0 60000 65536"/>
                  <a:gd name="T7" fmla="*/ 0 60000 65536"/>
                  <a:gd name="T8" fmla="*/ 0 60000 65536"/>
                  <a:gd name="T9" fmla="*/ 0 w 17"/>
                  <a:gd name="T10" fmla="*/ 0 h 67"/>
                  <a:gd name="T11" fmla="*/ 17 w 17"/>
                  <a:gd name="T12" fmla="*/ 67 h 6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" h="67">
                    <a:moveTo>
                      <a:pt x="16" y="0"/>
                    </a:moveTo>
                    <a:lnTo>
                      <a:pt x="16" y="66"/>
                    </a:lnTo>
                    <a:lnTo>
                      <a:pt x="0" y="66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17" name="Freeform 808"/>
              <p:cNvSpPr>
                <a:spLocks/>
              </p:cNvSpPr>
              <p:nvPr/>
            </p:nvSpPr>
            <p:spPr bwMode="auto">
              <a:xfrm>
                <a:off x="4512" y="2106"/>
                <a:ext cx="33" cy="1"/>
              </a:xfrm>
              <a:custGeom>
                <a:avLst/>
                <a:gdLst>
                  <a:gd name="T0" fmla="*/ 0 w 33"/>
                  <a:gd name="T1" fmla="*/ 0 h 1"/>
                  <a:gd name="T2" fmla="*/ 32 w 33"/>
                  <a:gd name="T3" fmla="*/ 0 h 1"/>
                  <a:gd name="T4" fmla="*/ 30 w 33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33"/>
                  <a:gd name="T10" fmla="*/ 0 h 1"/>
                  <a:gd name="T11" fmla="*/ 33 w 33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3" h="1">
                    <a:moveTo>
                      <a:pt x="0" y="0"/>
                    </a:moveTo>
                    <a:lnTo>
                      <a:pt x="32" y="0"/>
                    </a:lnTo>
                    <a:lnTo>
                      <a:pt x="30" y="0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18" name="Freeform 809"/>
              <p:cNvSpPr>
                <a:spLocks/>
              </p:cNvSpPr>
              <p:nvPr/>
            </p:nvSpPr>
            <p:spPr bwMode="auto">
              <a:xfrm>
                <a:off x="4512" y="2129"/>
                <a:ext cx="33" cy="31"/>
              </a:xfrm>
              <a:custGeom>
                <a:avLst/>
                <a:gdLst>
                  <a:gd name="T0" fmla="*/ 0 w 33"/>
                  <a:gd name="T1" fmla="*/ 0 h 31"/>
                  <a:gd name="T2" fmla="*/ 0 w 33"/>
                  <a:gd name="T3" fmla="*/ 30 h 31"/>
                  <a:gd name="T4" fmla="*/ 32 w 33"/>
                  <a:gd name="T5" fmla="*/ 30 h 31"/>
                  <a:gd name="T6" fmla="*/ 30 w 33"/>
                  <a:gd name="T7" fmla="*/ 30 h 3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3"/>
                  <a:gd name="T13" fmla="*/ 0 h 31"/>
                  <a:gd name="T14" fmla="*/ 33 w 33"/>
                  <a:gd name="T15" fmla="*/ 31 h 3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3" h="31">
                    <a:moveTo>
                      <a:pt x="0" y="0"/>
                    </a:moveTo>
                    <a:lnTo>
                      <a:pt x="0" y="30"/>
                    </a:lnTo>
                    <a:lnTo>
                      <a:pt x="32" y="30"/>
                    </a:lnTo>
                    <a:lnTo>
                      <a:pt x="30" y="30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19" name="Freeform 810"/>
              <p:cNvSpPr>
                <a:spLocks/>
              </p:cNvSpPr>
              <p:nvPr/>
            </p:nvSpPr>
            <p:spPr bwMode="auto">
              <a:xfrm>
                <a:off x="4562" y="2090"/>
                <a:ext cx="40" cy="76"/>
              </a:xfrm>
              <a:custGeom>
                <a:avLst/>
                <a:gdLst>
                  <a:gd name="T0" fmla="*/ 0 w 40"/>
                  <a:gd name="T1" fmla="*/ 0 h 76"/>
                  <a:gd name="T2" fmla="*/ 0 w 40"/>
                  <a:gd name="T3" fmla="*/ 75 h 76"/>
                  <a:gd name="T4" fmla="*/ 39 w 40"/>
                  <a:gd name="T5" fmla="*/ 75 h 76"/>
                  <a:gd name="T6" fmla="*/ 35 w 40"/>
                  <a:gd name="T7" fmla="*/ 75 h 7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"/>
                  <a:gd name="T13" fmla="*/ 0 h 76"/>
                  <a:gd name="T14" fmla="*/ 40 w 40"/>
                  <a:gd name="T15" fmla="*/ 76 h 7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" h="76">
                    <a:moveTo>
                      <a:pt x="0" y="0"/>
                    </a:moveTo>
                    <a:lnTo>
                      <a:pt x="0" y="75"/>
                    </a:lnTo>
                    <a:lnTo>
                      <a:pt x="39" y="75"/>
                    </a:lnTo>
                    <a:lnTo>
                      <a:pt x="35" y="75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20" name="Freeform 811"/>
              <p:cNvSpPr>
                <a:spLocks/>
              </p:cNvSpPr>
              <p:nvPr/>
            </p:nvSpPr>
            <p:spPr bwMode="auto">
              <a:xfrm>
                <a:off x="4497" y="2164"/>
                <a:ext cx="17" cy="25"/>
              </a:xfrm>
              <a:custGeom>
                <a:avLst/>
                <a:gdLst>
                  <a:gd name="T0" fmla="*/ 16 w 17"/>
                  <a:gd name="T1" fmla="*/ 0 h 25"/>
                  <a:gd name="T2" fmla="*/ 16 w 17"/>
                  <a:gd name="T3" fmla="*/ 24 h 25"/>
                  <a:gd name="T4" fmla="*/ 0 w 17"/>
                  <a:gd name="T5" fmla="*/ 24 h 25"/>
                  <a:gd name="T6" fmla="*/ 0 60000 65536"/>
                  <a:gd name="T7" fmla="*/ 0 60000 65536"/>
                  <a:gd name="T8" fmla="*/ 0 60000 65536"/>
                  <a:gd name="T9" fmla="*/ 0 w 17"/>
                  <a:gd name="T10" fmla="*/ 0 h 25"/>
                  <a:gd name="T11" fmla="*/ 17 w 17"/>
                  <a:gd name="T12" fmla="*/ 25 h 2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" h="25">
                    <a:moveTo>
                      <a:pt x="16" y="0"/>
                    </a:moveTo>
                    <a:lnTo>
                      <a:pt x="16" y="24"/>
                    </a:lnTo>
                    <a:lnTo>
                      <a:pt x="0" y="24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21" name="Freeform 812"/>
              <p:cNvSpPr>
                <a:spLocks/>
              </p:cNvSpPr>
              <p:nvPr/>
            </p:nvSpPr>
            <p:spPr bwMode="auto">
              <a:xfrm>
                <a:off x="4536" y="2172"/>
                <a:ext cx="17" cy="17"/>
              </a:xfrm>
              <a:custGeom>
                <a:avLst/>
                <a:gdLst>
                  <a:gd name="T0" fmla="*/ 16 w 17"/>
                  <a:gd name="T1" fmla="*/ 0 h 17"/>
                  <a:gd name="T2" fmla="*/ 16 w 17"/>
                  <a:gd name="T3" fmla="*/ 16 h 17"/>
                  <a:gd name="T4" fmla="*/ 0 w 17"/>
                  <a:gd name="T5" fmla="*/ 16 h 17"/>
                  <a:gd name="T6" fmla="*/ 0 60000 65536"/>
                  <a:gd name="T7" fmla="*/ 0 60000 65536"/>
                  <a:gd name="T8" fmla="*/ 0 60000 65536"/>
                  <a:gd name="T9" fmla="*/ 0 w 17"/>
                  <a:gd name="T10" fmla="*/ 0 h 17"/>
                  <a:gd name="T11" fmla="*/ 17 w 17"/>
                  <a:gd name="T12" fmla="*/ 17 h 1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" h="17">
                    <a:moveTo>
                      <a:pt x="16" y="0"/>
                    </a:moveTo>
                    <a:lnTo>
                      <a:pt x="16" y="16"/>
                    </a:lnTo>
                    <a:lnTo>
                      <a:pt x="0" y="16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22" name="Freeform 813"/>
              <p:cNvSpPr>
                <a:spLocks/>
              </p:cNvSpPr>
              <p:nvPr/>
            </p:nvSpPr>
            <p:spPr bwMode="auto">
              <a:xfrm>
                <a:off x="4312" y="2148"/>
                <a:ext cx="39" cy="17"/>
              </a:xfrm>
              <a:custGeom>
                <a:avLst/>
                <a:gdLst>
                  <a:gd name="T0" fmla="*/ 38 w 39"/>
                  <a:gd name="T1" fmla="*/ 0 h 17"/>
                  <a:gd name="T2" fmla="*/ 38 w 39"/>
                  <a:gd name="T3" fmla="*/ 16 h 17"/>
                  <a:gd name="T4" fmla="*/ 0 w 39"/>
                  <a:gd name="T5" fmla="*/ 16 h 17"/>
                  <a:gd name="T6" fmla="*/ 0 w 39"/>
                  <a:gd name="T7" fmla="*/ 0 h 17"/>
                  <a:gd name="T8" fmla="*/ 38 w 39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"/>
                  <a:gd name="T16" fmla="*/ 0 h 17"/>
                  <a:gd name="T17" fmla="*/ 39 w 39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" h="17">
                    <a:moveTo>
                      <a:pt x="38" y="0"/>
                    </a:moveTo>
                    <a:lnTo>
                      <a:pt x="38" y="16"/>
                    </a:lnTo>
                    <a:lnTo>
                      <a:pt x="0" y="16"/>
                    </a:lnTo>
                    <a:lnTo>
                      <a:pt x="0" y="0"/>
                    </a:lnTo>
                    <a:lnTo>
                      <a:pt x="38" y="0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23" name="Line 814"/>
              <p:cNvSpPr>
                <a:spLocks noChangeShapeType="1"/>
              </p:cNvSpPr>
              <p:nvPr/>
            </p:nvSpPr>
            <p:spPr bwMode="auto">
              <a:xfrm>
                <a:off x="4308" y="2216"/>
                <a:ext cx="294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2824" name="Freeform 815"/>
              <p:cNvSpPr>
                <a:spLocks/>
              </p:cNvSpPr>
              <p:nvPr/>
            </p:nvSpPr>
            <p:spPr bwMode="auto">
              <a:xfrm>
                <a:off x="4532" y="1746"/>
                <a:ext cx="17" cy="145"/>
              </a:xfrm>
              <a:custGeom>
                <a:avLst/>
                <a:gdLst>
                  <a:gd name="T0" fmla="*/ 0 w 17"/>
                  <a:gd name="T1" fmla="*/ 0 h 145"/>
                  <a:gd name="T2" fmla="*/ 16 w 17"/>
                  <a:gd name="T3" fmla="*/ 17 h 145"/>
                  <a:gd name="T4" fmla="*/ 16 w 17"/>
                  <a:gd name="T5" fmla="*/ 144 h 145"/>
                  <a:gd name="T6" fmla="*/ 0 60000 65536"/>
                  <a:gd name="T7" fmla="*/ 0 60000 65536"/>
                  <a:gd name="T8" fmla="*/ 0 60000 65536"/>
                  <a:gd name="T9" fmla="*/ 0 w 17"/>
                  <a:gd name="T10" fmla="*/ 0 h 145"/>
                  <a:gd name="T11" fmla="*/ 17 w 17"/>
                  <a:gd name="T12" fmla="*/ 145 h 14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" h="145">
                    <a:moveTo>
                      <a:pt x="0" y="0"/>
                    </a:moveTo>
                    <a:lnTo>
                      <a:pt x="16" y="17"/>
                    </a:lnTo>
                    <a:lnTo>
                      <a:pt x="16" y="144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25" name="Freeform 816"/>
              <p:cNvSpPr>
                <a:spLocks/>
              </p:cNvSpPr>
              <p:nvPr/>
            </p:nvSpPr>
            <p:spPr bwMode="auto">
              <a:xfrm>
                <a:off x="4528" y="1786"/>
                <a:ext cx="17" cy="104"/>
              </a:xfrm>
              <a:custGeom>
                <a:avLst/>
                <a:gdLst>
                  <a:gd name="T0" fmla="*/ 0 w 17"/>
                  <a:gd name="T1" fmla="*/ 0 h 104"/>
                  <a:gd name="T2" fmla="*/ 16 w 17"/>
                  <a:gd name="T3" fmla="*/ 6 h 104"/>
                  <a:gd name="T4" fmla="*/ 16 w 17"/>
                  <a:gd name="T5" fmla="*/ 103 h 104"/>
                  <a:gd name="T6" fmla="*/ 8 w 17"/>
                  <a:gd name="T7" fmla="*/ 103 h 10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"/>
                  <a:gd name="T13" fmla="*/ 0 h 104"/>
                  <a:gd name="T14" fmla="*/ 17 w 17"/>
                  <a:gd name="T15" fmla="*/ 104 h 10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" h="104">
                    <a:moveTo>
                      <a:pt x="0" y="0"/>
                    </a:moveTo>
                    <a:lnTo>
                      <a:pt x="16" y="6"/>
                    </a:lnTo>
                    <a:lnTo>
                      <a:pt x="16" y="103"/>
                    </a:lnTo>
                    <a:lnTo>
                      <a:pt x="8" y="103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26" name="Freeform 817"/>
              <p:cNvSpPr>
                <a:spLocks/>
              </p:cNvSpPr>
              <p:nvPr/>
            </p:nvSpPr>
            <p:spPr bwMode="auto">
              <a:xfrm>
                <a:off x="4526" y="1849"/>
                <a:ext cx="18" cy="21"/>
              </a:xfrm>
              <a:custGeom>
                <a:avLst/>
                <a:gdLst>
                  <a:gd name="T0" fmla="*/ 0 w 18"/>
                  <a:gd name="T1" fmla="*/ 0 h 21"/>
                  <a:gd name="T2" fmla="*/ 17 w 18"/>
                  <a:gd name="T3" fmla="*/ 20 h 21"/>
                  <a:gd name="T4" fmla="*/ 12 w 18"/>
                  <a:gd name="T5" fmla="*/ 20 h 21"/>
                  <a:gd name="T6" fmla="*/ 0 60000 65536"/>
                  <a:gd name="T7" fmla="*/ 0 60000 65536"/>
                  <a:gd name="T8" fmla="*/ 0 60000 65536"/>
                  <a:gd name="T9" fmla="*/ 0 w 18"/>
                  <a:gd name="T10" fmla="*/ 0 h 21"/>
                  <a:gd name="T11" fmla="*/ 18 w 18"/>
                  <a:gd name="T12" fmla="*/ 21 h 2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" h="21">
                    <a:moveTo>
                      <a:pt x="0" y="0"/>
                    </a:moveTo>
                    <a:lnTo>
                      <a:pt x="17" y="20"/>
                    </a:lnTo>
                    <a:lnTo>
                      <a:pt x="12" y="20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27" name="Freeform 818"/>
              <p:cNvSpPr>
                <a:spLocks/>
              </p:cNvSpPr>
              <p:nvPr/>
            </p:nvSpPr>
            <p:spPr bwMode="auto">
              <a:xfrm>
                <a:off x="4522" y="1857"/>
                <a:ext cx="22" cy="28"/>
              </a:xfrm>
              <a:custGeom>
                <a:avLst/>
                <a:gdLst>
                  <a:gd name="T0" fmla="*/ 0 w 22"/>
                  <a:gd name="T1" fmla="*/ 0 h 28"/>
                  <a:gd name="T2" fmla="*/ 21 w 22"/>
                  <a:gd name="T3" fmla="*/ 27 h 28"/>
                  <a:gd name="T4" fmla="*/ 17 w 22"/>
                  <a:gd name="T5" fmla="*/ 27 h 28"/>
                  <a:gd name="T6" fmla="*/ 0 60000 65536"/>
                  <a:gd name="T7" fmla="*/ 0 60000 65536"/>
                  <a:gd name="T8" fmla="*/ 0 60000 65536"/>
                  <a:gd name="T9" fmla="*/ 0 w 22"/>
                  <a:gd name="T10" fmla="*/ 0 h 28"/>
                  <a:gd name="T11" fmla="*/ 22 w 22"/>
                  <a:gd name="T12" fmla="*/ 28 h 2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" h="28">
                    <a:moveTo>
                      <a:pt x="0" y="0"/>
                    </a:moveTo>
                    <a:lnTo>
                      <a:pt x="21" y="27"/>
                    </a:lnTo>
                    <a:lnTo>
                      <a:pt x="17" y="27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28" name="Freeform 819"/>
              <p:cNvSpPr>
                <a:spLocks/>
              </p:cNvSpPr>
              <p:nvPr/>
            </p:nvSpPr>
            <p:spPr bwMode="auto">
              <a:xfrm>
                <a:off x="4526" y="1831"/>
                <a:ext cx="17" cy="27"/>
              </a:xfrm>
              <a:custGeom>
                <a:avLst/>
                <a:gdLst>
                  <a:gd name="T0" fmla="*/ 0 w 17"/>
                  <a:gd name="T1" fmla="*/ 26 h 27"/>
                  <a:gd name="T2" fmla="*/ 16 w 17"/>
                  <a:gd name="T3" fmla="*/ 0 h 27"/>
                  <a:gd name="T4" fmla="*/ 10 w 17"/>
                  <a:gd name="T5" fmla="*/ 0 h 27"/>
                  <a:gd name="T6" fmla="*/ 0 60000 65536"/>
                  <a:gd name="T7" fmla="*/ 0 60000 65536"/>
                  <a:gd name="T8" fmla="*/ 0 60000 65536"/>
                  <a:gd name="T9" fmla="*/ 0 w 17"/>
                  <a:gd name="T10" fmla="*/ 0 h 27"/>
                  <a:gd name="T11" fmla="*/ 17 w 17"/>
                  <a:gd name="T12" fmla="*/ 27 h 2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" h="27">
                    <a:moveTo>
                      <a:pt x="0" y="26"/>
                    </a:moveTo>
                    <a:lnTo>
                      <a:pt x="16" y="0"/>
                    </a:lnTo>
                    <a:lnTo>
                      <a:pt x="10" y="0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29" name="Freeform 820"/>
              <p:cNvSpPr>
                <a:spLocks/>
              </p:cNvSpPr>
              <p:nvPr/>
            </p:nvSpPr>
            <p:spPr bwMode="auto">
              <a:xfrm>
                <a:off x="4515" y="1862"/>
                <a:ext cx="18" cy="39"/>
              </a:xfrm>
              <a:custGeom>
                <a:avLst/>
                <a:gdLst>
                  <a:gd name="T0" fmla="*/ 17 w 18"/>
                  <a:gd name="T1" fmla="*/ 0 h 39"/>
                  <a:gd name="T2" fmla="*/ 3 w 18"/>
                  <a:gd name="T3" fmla="*/ 38 h 39"/>
                  <a:gd name="T4" fmla="*/ 0 w 18"/>
                  <a:gd name="T5" fmla="*/ 38 h 39"/>
                  <a:gd name="T6" fmla="*/ 0 60000 65536"/>
                  <a:gd name="T7" fmla="*/ 0 60000 65536"/>
                  <a:gd name="T8" fmla="*/ 0 60000 65536"/>
                  <a:gd name="T9" fmla="*/ 0 w 18"/>
                  <a:gd name="T10" fmla="*/ 0 h 39"/>
                  <a:gd name="T11" fmla="*/ 18 w 18"/>
                  <a:gd name="T12" fmla="*/ 39 h 3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" h="39">
                    <a:moveTo>
                      <a:pt x="17" y="0"/>
                    </a:moveTo>
                    <a:lnTo>
                      <a:pt x="3" y="38"/>
                    </a:lnTo>
                    <a:lnTo>
                      <a:pt x="0" y="38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30" name="Freeform 821"/>
              <p:cNvSpPr>
                <a:spLocks/>
              </p:cNvSpPr>
              <p:nvPr/>
            </p:nvSpPr>
            <p:spPr bwMode="auto">
              <a:xfrm>
                <a:off x="4526" y="1822"/>
                <a:ext cx="17" cy="33"/>
              </a:xfrm>
              <a:custGeom>
                <a:avLst/>
                <a:gdLst>
                  <a:gd name="T0" fmla="*/ 0 w 17"/>
                  <a:gd name="T1" fmla="*/ 32 h 33"/>
                  <a:gd name="T2" fmla="*/ 16 w 17"/>
                  <a:gd name="T3" fmla="*/ 0 h 33"/>
                  <a:gd name="T4" fmla="*/ 10 w 17"/>
                  <a:gd name="T5" fmla="*/ 0 h 33"/>
                  <a:gd name="T6" fmla="*/ 0 60000 65536"/>
                  <a:gd name="T7" fmla="*/ 0 60000 65536"/>
                  <a:gd name="T8" fmla="*/ 0 60000 65536"/>
                  <a:gd name="T9" fmla="*/ 0 w 17"/>
                  <a:gd name="T10" fmla="*/ 0 h 33"/>
                  <a:gd name="T11" fmla="*/ 17 w 17"/>
                  <a:gd name="T12" fmla="*/ 33 h 3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" h="33">
                    <a:moveTo>
                      <a:pt x="0" y="32"/>
                    </a:moveTo>
                    <a:lnTo>
                      <a:pt x="16" y="0"/>
                    </a:lnTo>
                    <a:lnTo>
                      <a:pt x="10" y="0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31" name="Freeform 822"/>
              <p:cNvSpPr>
                <a:spLocks/>
              </p:cNvSpPr>
              <p:nvPr/>
            </p:nvSpPr>
            <p:spPr bwMode="auto">
              <a:xfrm>
                <a:off x="4512" y="1860"/>
                <a:ext cx="18" cy="41"/>
              </a:xfrm>
              <a:custGeom>
                <a:avLst/>
                <a:gdLst>
                  <a:gd name="T0" fmla="*/ 17 w 18"/>
                  <a:gd name="T1" fmla="*/ 0 h 41"/>
                  <a:gd name="T2" fmla="*/ 3 w 18"/>
                  <a:gd name="T3" fmla="*/ 40 h 41"/>
                  <a:gd name="T4" fmla="*/ 0 w 18"/>
                  <a:gd name="T5" fmla="*/ 40 h 41"/>
                  <a:gd name="T6" fmla="*/ 0 60000 65536"/>
                  <a:gd name="T7" fmla="*/ 0 60000 65536"/>
                  <a:gd name="T8" fmla="*/ 0 60000 65536"/>
                  <a:gd name="T9" fmla="*/ 0 w 18"/>
                  <a:gd name="T10" fmla="*/ 0 h 41"/>
                  <a:gd name="T11" fmla="*/ 18 w 18"/>
                  <a:gd name="T12" fmla="*/ 41 h 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" h="41">
                    <a:moveTo>
                      <a:pt x="17" y="0"/>
                    </a:moveTo>
                    <a:lnTo>
                      <a:pt x="3" y="40"/>
                    </a:lnTo>
                    <a:lnTo>
                      <a:pt x="0" y="40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32" name="Line 823"/>
              <p:cNvSpPr>
                <a:spLocks noChangeShapeType="1"/>
              </p:cNvSpPr>
              <p:nvPr/>
            </p:nvSpPr>
            <p:spPr bwMode="auto">
              <a:xfrm>
                <a:off x="4548" y="1995"/>
                <a:ext cx="0" cy="93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2833" name="Freeform 824"/>
              <p:cNvSpPr>
                <a:spLocks/>
              </p:cNvSpPr>
              <p:nvPr/>
            </p:nvSpPr>
            <p:spPr bwMode="auto">
              <a:xfrm>
                <a:off x="4545" y="1989"/>
                <a:ext cx="17" cy="102"/>
              </a:xfrm>
              <a:custGeom>
                <a:avLst/>
                <a:gdLst>
                  <a:gd name="T0" fmla="*/ 16 w 17"/>
                  <a:gd name="T1" fmla="*/ 0 h 102"/>
                  <a:gd name="T2" fmla="*/ 16 w 17"/>
                  <a:gd name="T3" fmla="*/ 101 h 102"/>
                  <a:gd name="T4" fmla="*/ 0 w 17"/>
                  <a:gd name="T5" fmla="*/ 101 h 102"/>
                  <a:gd name="T6" fmla="*/ 0 60000 65536"/>
                  <a:gd name="T7" fmla="*/ 0 60000 65536"/>
                  <a:gd name="T8" fmla="*/ 0 60000 65536"/>
                  <a:gd name="T9" fmla="*/ 0 w 17"/>
                  <a:gd name="T10" fmla="*/ 0 h 102"/>
                  <a:gd name="T11" fmla="*/ 17 w 17"/>
                  <a:gd name="T12" fmla="*/ 102 h 10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" h="102">
                    <a:moveTo>
                      <a:pt x="16" y="0"/>
                    </a:moveTo>
                    <a:lnTo>
                      <a:pt x="16" y="101"/>
                    </a:lnTo>
                    <a:lnTo>
                      <a:pt x="0" y="101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34" name="Freeform 825"/>
              <p:cNvSpPr>
                <a:spLocks/>
              </p:cNvSpPr>
              <p:nvPr/>
            </p:nvSpPr>
            <p:spPr bwMode="auto">
              <a:xfrm>
                <a:off x="4560" y="2042"/>
                <a:ext cx="23" cy="31"/>
              </a:xfrm>
              <a:custGeom>
                <a:avLst/>
                <a:gdLst>
                  <a:gd name="T0" fmla="*/ 11 w 23"/>
                  <a:gd name="T1" fmla="*/ 0 h 31"/>
                  <a:gd name="T2" fmla="*/ 15 w 23"/>
                  <a:gd name="T3" fmla="*/ 0 h 31"/>
                  <a:gd name="T4" fmla="*/ 15 w 23"/>
                  <a:gd name="T5" fmla="*/ 2 h 31"/>
                  <a:gd name="T6" fmla="*/ 17 w 23"/>
                  <a:gd name="T7" fmla="*/ 2 h 31"/>
                  <a:gd name="T8" fmla="*/ 22 w 23"/>
                  <a:gd name="T9" fmla="*/ 10 h 31"/>
                  <a:gd name="T10" fmla="*/ 22 w 23"/>
                  <a:gd name="T11" fmla="*/ 22 h 31"/>
                  <a:gd name="T12" fmla="*/ 21 w 23"/>
                  <a:gd name="T13" fmla="*/ 22 h 31"/>
                  <a:gd name="T14" fmla="*/ 21 w 23"/>
                  <a:gd name="T15" fmla="*/ 25 h 31"/>
                  <a:gd name="T16" fmla="*/ 17 w 23"/>
                  <a:gd name="T17" fmla="*/ 30 h 31"/>
                  <a:gd name="T18" fmla="*/ 3 w 23"/>
                  <a:gd name="T19" fmla="*/ 30 h 31"/>
                  <a:gd name="T20" fmla="*/ 0 w 23"/>
                  <a:gd name="T21" fmla="*/ 25 h 31"/>
                  <a:gd name="T22" fmla="*/ 0 w 23"/>
                  <a:gd name="T23" fmla="*/ 7 h 31"/>
                  <a:gd name="T24" fmla="*/ 3 w 23"/>
                  <a:gd name="T25" fmla="*/ 2 h 31"/>
                  <a:gd name="T26" fmla="*/ 11 w 23"/>
                  <a:gd name="T27" fmla="*/ 2 h 31"/>
                  <a:gd name="T28" fmla="*/ 11 w 23"/>
                  <a:gd name="T29" fmla="*/ 0 h 3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3"/>
                  <a:gd name="T46" fmla="*/ 0 h 31"/>
                  <a:gd name="T47" fmla="*/ 23 w 23"/>
                  <a:gd name="T48" fmla="*/ 31 h 3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3" h="31">
                    <a:moveTo>
                      <a:pt x="11" y="0"/>
                    </a:moveTo>
                    <a:lnTo>
                      <a:pt x="15" y="0"/>
                    </a:lnTo>
                    <a:lnTo>
                      <a:pt x="15" y="2"/>
                    </a:lnTo>
                    <a:lnTo>
                      <a:pt x="17" y="2"/>
                    </a:lnTo>
                    <a:lnTo>
                      <a:pt x="22" y="10"/>
                    </a:lnTo>
                    <a:lnTo>
                      <a:pt x="22" y="22"/>
                    </a:lnTo>
                    <a:lnTo>
                      <a:pt x="21" y="22"/>
                    </a:lnTo>
                    <a:lnTo>
                      <a:pt x="21" y="25"/>
                    </a:lnTo>
                    <a:lnTo>
                      <a:pt x="17" y="30"/>
                    </a:lnTo>
                    <a:lnTo>
                      <a:pt x="3" y="30"/>
                    </a:lnTo>
                    <a:lnTo>
                      <a:pt x="0" y="25"/>
                    </a:lnTo>
                    <a:lnTo>
                      <a:pt x="0" y="7"/>
                    </a:lnTo>
                    <a:lnTo>
                      <a:pt x="3" y="2"/>
                    </a:lnTo>
                    <a:lnTo>
                      <a:pt x="11" y="2"/>
                    </a:lnTo>
                    <a:lnTo>
                      <a:pt x="11" y="0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35" name="Freeform 826"/>
              <p:cNvSpPr>
                <a:spLocks/>
              </p:cNvSpPr>
              <p:nvPr/>
            </p:nvSpPr>
            <p:spPr bwMode="auto">
              <a:xfrm>
                <a:off x="4576" y="2071"/>
                <a:ext cx="26" cy="95"/>
              </a:xfrm>
              <a:custGeom>
                <a:avLst/>
                <a:gdLst>
                  <a:gd name="T0" fmla="*/ 0 w 26"/>
                  <a:gd name="T1" fmla="*/ 0 h 95"/>
                  <a:gd name="T2" fmla="*/ 25 w 26"/>
                  <a:gd name="T3" fmla="*/ 24 h 95"/>
                  <a:gd name="T4" fmla="*/ 25 w 26"/>
                  <a:gd name="T5" fmla="*/ 94 h 95"/>
                  <a:gd name="T6" fmla="*/ 21 w 26"/>
                  <a:gd name="T7" fmla="*/ 94 h 9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"/>
                  <a:gd name="T13" fmla="*/ 0 h 95"/>
                  <a:gd name="T14" fmla="*/ 26 w 26"/>
                  <a:gd name="T15" fmla="*/ 95 h 9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" h="95">
                    <a:moveTo>
                      <a:pt x="0" y="0"/>
                    </a:moveTo>
                    <a:lnTo>
                      <a:pt x="25" y="24"/>
                    </a:lnTo>
                    <a:lnTo>
                      <a:pt x="25" y="94"/>
                    </a:lnTo>
                    <a:lnTo>
                      <a:pt x="21" y="94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36" name="Freeform 827"/>
              <p:cNvSpPr>
                <a:spLocks/>
              </p:cNvSpPr>
              <p:nvPr/>
            </p:nvSpPr>
            <p:spPr bwMode="auto">
              <a:xfrm>
                <a:off x="4549" y="2071"/>
                <a:ext cx="17" cy="17"/>
              </a:xfrm>
              <a:custGeom>
                <a:avLst/>
                <a:gdLst>
                  <a:gd name="T0" fmla="*/ 16 w 17"/>
                  <a:gd name="T1" fmla="*/ 0 h 17"/>
                  <a:gd name="T2" fmla="*/ 5 w 17"/>
                  <a:gd name="T3" fmla="*/ 16 h 17"/>
                  <a:gd name="T4" fmla="*/ 0 w 17"/>
                  <a:gd name="T5" fmla="*/ 16 h 17"/>
                  <a:gd name="T6" fmla="*/ 0 60000 65536"/>
                  <a:gd name="T7" fmla="*/ 0 60000 65536"/>
                  <a:gd name="T8" fmla="*/ 0 60000 65536"/>
                  <a:gd name="T9" fmla="*/ 0 w 17"/>
                  <a:gd name="T10" fmla="*/ 0 h 17"/>
                  <a:gd name="T11" fmla="*/ 17 w 17"/>
                  <a:gd name="T12" fmla="*/ 17 h 1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" h="17">
                    <a:moveTo>
                      <a:pt x="16" y="0"/>
                    </a:moveTo>
                    <a:lnTo>
                      <a:pt x="5" y="16"/>
                    </a:lnTo>
                    <a:lnTo>
                      <a:pt x="0" y="16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37" name="Freeform 828"/>
              <p:cNvSpPr>
                <a:spLocks/>
              </p:cNvSpPr>
              <p:nvPr/>
            </p:nvSpPr>
            <p:spPr bwMode="auto">
              <a:xfrm>
                <a:off x="4559" y="2040"/>
                <a:ext cx="17" cy="17"/>
              </a:xfrm>
              <a:custGeom>
                <a:avLst/>
                <a:gdLst>
                  <a:gd name="T0" fmla="*/ 0 w 17"/>
                  <a:gd name="T1" fmla="*/ 0 h 17"/>
                  <a:gd name="T2" fmla="*/ 13 w 17"/>
                  <a:gd name="T3" fmla="*/ 0 h 17"/>
                  <a:gd name="T4" fmla="*/ 13 w 17"/>
                  <a:gd name="T5" fmla="*/ 5 h 17"/>
                  <a:gd name="T6" fmla="*/ 16 w 17"/>
                  <a:gd name="T7" fmla="*/ 5 h 17"/>
                  <a:gd name="T8" fmla="*/ 16 w 17"/>
                  <a:gd name="T9" fmla="*/ 16 h 17"/>
                  <a:gd name="T10" fmla="*/ 13 w 17"/>
                  <a:gd name="T11" fmla="*/ 16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"/>
                  <a:gd name="T19" fmla="*/ 0 h 17"/>
                  <a:gd name="T20" fmla="*/ 17 w 17"/>
                  <a:gd name="T21" fmla="*/ 17 h 1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" h="17">
                    <a:moveTo>
                      <a:pt x="0" y="0"/>
                    </a:moveTo>
                    <a:lnTo>
                      <a:pt x="13" y="0"/>
                    </a:lnTo>
                    <a:lnTo>
                      <a:pt x="13" y="5"/>
                    </a:lnTo>
                    <a:lnTo>
                      <a:pt x="16" y="5"/>
                    </a:lnTo>
                    <a:lnTo>
                      <a:pt x="16" y="16"/>
                    </a:lnTo>
                    <a:lnTo>
                      <a:pt x="13" y="16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38" name="Freeform 829"/>
              <p:cNvSpPr>
                <a:spLocks/>
              </p:cNvSpPr>
              <p:nvPr/>
            </p:nvSpPr>
            <p:spPr bwMode="auto">
              <a:xfrm>
                <a:off x="4559" y="2043"/>
                <a:ext cx="17" cy="17"/>
              </a:xfrm>
              <a:custGeom>
                <a:avLst/>
                <a:gdLst>
                  <a:gd name="T0" fmla="*/ 16 w 17"/>
                  <a:gd name="T1" fmla="*/ 0 h 17"/>
                  <a:gd name="T2" fmla="*/ 16 w 17"/>
                  <a:gd name="T3" fmla="*/ 16 h 17"/>
                  <a:gd name="T4" fmla="*/ 0 w 17"/>
                  <a:gd name="T5" fmla="*/ 16 h 17"/>
                  <a:gd name="T6" fmla="*/ 0 60000 65536"/>
                  <a:gd name="T7" fmla="*/ 0 60000 65536"/>
                  <a:gd name="T8" fmla="*/ 0 60000 65536"/>
                  <a:gd name="T9" fmla="*/ 0 w 17"/>
                  <a:gd name="T10" fmla="*/ 0 h 17"/>
                  <a:gd name="T11" fmla="*/ 17 w 17"/>
                  <a:gd name="T12" fmla="*/ 17 h 1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" h="17">
                    <a:moveTo>
                      <a:pt x="16" y="0"/>
                    </a:moveTo>
                    <a:lnTo>
                      <a:pt x="16" y="16"/>
                    </a:lnTo>
                    <a:lnTo>
                      <a:pt x="0" y="16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39" name="Line 830"/>
              <p:cNvSpPr>
                <a:spLocks noChangeShapeType="1"/>
              </p:cNvSpPr>
              <p:nvPr/>
            </p:nvSpPr>
            <p:spPr bwMode="auto">
              <a:xfrm>
                <a:off x="4559" y="2037"/>
                <a:ext cx="14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2840" name="Freeform 831"/>
              <p:cNvSpPr>
                <a:spLocks/>
              </p:cNvSpPr>
              <p:nvPr/>
            </p:nvSpPr>
            <p:spPr bwMode="auto">
              <a:xfrm>
                <a:off x="4554" y="2043"/>
                <a:ext cx="17" cy="17"/>
              </a:xfrm>
              <a:custGeom>
                <a:avLst/>
                <a:gdLst>
                  <a:gd name="T0" fmla="*/ 0 w 17"/>
                  <a:gd name="T1" fmla="*/ 0 h 17"/>
                  <a:gd name="T2" fmla="*/ 16 w 17"/>
                  <a:gd name="T3" fmla="*/ 0 h 17"/>
                  <a:gd name="T4" fmla="*/ 16 w 17"/>
                  <a:gd name="T5" fmla="*/ 16 h 17"/>
                  <a:gd name="T6" fmla="*/ 0 w 17"/>
                  <a:gd name="T7" fmla="*/ 16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"/>
                  <a:gd name="T13" fmla="*/ 0 h 17"/>
                  <a:gd name="T14" fmla="*/ 17 w 17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" h="17">
                    <a:moveTo>
                      <a:pt x="0" y="0"/>
                    </a:moveTo>
                    <a:lnTo>
                      <a:pt x="16" y="0"/>
                    </a:lnTo>
                    <a:lnTo>
                      <a:pt x="16" y="16"/>
                    </a:lnTo>
                    <a:lnTo>
                      <a:pt x="0" y="16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41" name="Freeform 832"/>
              <p:cNvSpPr>
                <a:spLocks/>
              </p:cNvSpPr>
              <p:nvPr/>
            </p:nvSpPr>
            <p:spPr bwMode="auto">
              <a:xfrm>
                <a:off x="4550" y="2040"/>
                <a:ext cx="17" cy="1"/>
              </a:xfrm>
              <a:custGeom>
                <a:avLst/>
                <a:gdLst>
                  <a:gd name="T0" fmla="*/ 0 w 17"/>
                  <a:gd name="T1" fmla="*/ 0 h 1"/>
                  <a:gd name="T2" fmla="*/ 16 w 17"/>
                  <a:gd name="T3" fmla="*/ 0 h 1"/>
                  <a:gd name="T4" fmla="*/ 8 w 17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17"/>
                  <a:gd name="T10" fmla="*/ 0 h 1"/>
                  <a:gd name="T11" fmla="*/ 17 w 17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" h="1">
                    <a:moveTo>
                      <a:pt x="0" y="0"/>
                    </a:moveTo>
                    <a:lnTo>
                      <a:pt x="16" y="0"/>
                    </a:lnTo>
                    <a:lnTo>
                      <a:pt x="8" y="0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42" name="Freeform 833"/>
              <p:cNvSpPr>
                <a:spLocks/>
              </p:cNvSpPr>
              <p:nvPr/>
            </p:nvSpPr>
            <p:spPr bwMode="auto">
              <a:xfrm>
                <a:off x="4554" y="2043"/>
                <a:ext cx="17" cy="17"/>
              </a:xfrm>
              <a:custGeom>
                <a:avLst/>
                <a:gdLst>
                  <a:gd name="T0" fmla="*/ 16 w 17"/>
                  <a:gd name="T1" fmla="*/ 0 h 17"/>
                  <a:gd name="T2" fmla="*/ 16 w 17"/>
                  <a:gd name="T3" fmla="*/ 16 h 17"/>
                  <a:gd name="T4" fmla="*/ 0 w 17"/>
                  <a:gd name="T5" fmla="*/ 16 h 17"/>
                  <a:gd name="T6" fmla="*/ 0 60000 65536"/>
                  <a:gd name="T7" fmla="*/ 0 60000 65536"/>
                  <a:gd name="T8" fmla="*/ 0 60000 65536"/>
                  <a:gd name="T9" fmla="*/ 0 w 17"/>
                  <a:gd name="T10" fmla="*/ 0 h 17"/>
                  <a:gd name="T11" fmla="*/ 17 w 17"/>
                  <a:gd name="T12" fmla="*/ 17 h 1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" h="17">
                    <a:moveTo>
                      <a:pt x="16" y="0"/>
                    </a:moveTo>
                    <a:lnTo>
                      <a:pt x="16" y="16"/>
                    </a:lnTo>
                    <a:lnTo>
                      <a:pt x="0" y="16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43" name="Line 834"/>
              <p:cNvSpPr>
                <a:spLocks noChangeShapeType="1"/>
              </p:cNvSpPr>
              <p:nvPr/>
            </p:nvSpPr>
            <p:spPr bwMode="auto">
              <a:xfrm>
                <a:off x="4572" y="1987"/>
                <a:ext cx="0" cy="48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2844" name="Freeform 835"/>
              <p:cNvSpPr>
                <a:spLocks/>
              </p:cNvSpPr>
              <p:nvPr/>
            </p:nvSpPr>
            <p:spPr bwMode="auto">
              <a:xfrm>
                <a:off x="4590" y="2164"/>
                <a:ext cx="17" cy="62"/>
              </a:xfrm>
              <a:custGeom>
                <a:avLst/>
                <a:gdLst>
                  <a:gd name="T0" fmla="*/ 0 w 17"/>
                  <a:gd name="T1" fmla="*/ 0 h 62"/>
                  <a:gd name="T2" fmla="*/ 16 w 17"/>
                  <a:gd name="T3" fmla="*/ 0 h 62"/>
                  <a:gd name="T4" fmla="*/ 16 w 17"/>
                  <a:gd name="T5" fmla="*/ 61 h 62"/>
                  <a:gd name="T6" fmla="*/ 4 w 17"/>
                  <a:gd name="T7" fmla="*/ 61 h 6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"/>
                  <a:gd name="T13" fmla="*/ 0 h 62"/>
                  <a:gd name="T14" fmla="*/ 17 w 17"/>
                  <a:gd name="T15" fmla="*/ 62 h 6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" h="62">
                    <a:moveTo>
                      <a:pt x="0" y="0"/>
                    </a:moveTo>
                    <a:lnTo>
                      <a:pt x="16" y="0"/>
                    </a:lnTo>
                    <a:lnTo>
                      <a:pt x="16" y="61"/>
                    </a:lnTo>
                    <a:lnTo>
                      <a:pt x="4" y="61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45" name="Freeform 836"/>
              <p:cNvSpPr>
                <a:spLocks/>
              </p:cNvSpPr>
              <p:nvPr/>
            </p:nvSpPr>
            <p:spPr bwMode="auto">
              <a:xfrm>
                <a:off x="4485" y="1889"/>
                <a:ext cx="39" cy="99"/>
              </a:xfrm>
              <a:custGeom>
                <a:avLst/>
                <a:gdLst>
                  <a:gd name="T0" fmla="*/ 29 w 39"/>
                  <a:gd name="T1" fmla="*/ 98 h 99"/>
                  <a:gd name="T2" fmla="*/ 24 w 39"/>
                  <a:gd name="T3" fmla="*/ 98 h 99"/>
                  <a:gd name="T4" fmla="*/ 24 w 39"/>
                  <a:gd name="T5" fmla="*/ 93 h 99"/>
                  <a:gd name="T6" fmla="*/ 22 w 39"/>
                  <a:gd name="T7" fmla="*/ 93 h 99"/>
                  <a:gd name="T8" fmla="*/ 19 w 39"/>
                  <a:gd name="T9" fmla="*/ 91 h 99"/>
                  <a:gd name="T10" fmla="*/ 12 w 39"/>
                  <a:gd name="T11" fmla="*/ 86 h 99"/>
                  <a:gd name="T12" fmla="*/ 7 w 39"/>
                  <a:gd name="T13" fmla="*/ 82 h 99"/>
                  <a:gd name="T14" fmla="*/ 7 w 39"/>
                  <a:gd name="T15" fmla="*/ 77 h 99"/>
                  <a:gd name="T16" fmla="*/ 5 w 39"/>
                  <a:gd name="T17" fmla="*/ 77 h 99"/>
                  <a:gd name="T18" fmla="*/ 5 w 39"/>
                  <a:gd name="T19" fmla="*/ 69 h 99"/>
                  <a:gd name="T20" fmla="*/ 3 w 39"/>
                  <a:gd name="T21" fmla="*/ 69 h 99"/>
                  <a:gd name="T22" fmla="*/ 3 w 39"/>
                  <a:gd name="T23" fmla="*/ 64 h 99"/>
                  <a:gd name="T24" fmla="*/ 0 w 39"/>
                  <a:gd name="T25" fmla="*/ 64 h 99"/>
                  <a:gd name="T26" fmla="*/ 0 w 39"/>
                  <a:gd name="T27" fmla="*/ 38 h 99"/>
                  <a:gd name="T28" fmla="*/ 3 w 39"/>
                  <a:gd name="T29" fmla="*/ 38 h 99"/>
                  <a:gd name="T30" fmla="*/ 3 w 39"/>
                  <a:gd name="T31" fmla="*/ 36 h 99"/>
                  <a:gd name="T32" fmla="*/ 5 w 39"/>
                  <a:gd name="T33" fmla="*/ 33 h 99"/>
                  <a:gd name="T34" fmla="*/ 5 w 39"/>
                  <a:gd name="T35" fmla="*/ 27 h 99"/>
                  <a:gd name="T36" fmla="*/ 7 w 39"/>
                  <a:gd name="T37" fmla="*/ 24 h 99"/>
                  <a:gd name="T38" fmla="*/ 7 w 39"/>
                  <a:gd name="T39" fmla="*/ 22 h 99"/>
                  <a:gd name="T40" fmla="*/ 12 w 39"/>
                  <a:gd name="T41" fmla="*/ 21 h 99"/>
                  <a:gd name="T42" fmla="*/ 12 w 39"/>
                  <a:gd name="T43" fmla="*/ 18 h 99"/>
                  <a:gd name="T44" fmla="*/ 22 w 39"/>
                  <a:gd name="T45" fmla="*/ 7 h 99"/>
                  <a:gd name="T46" fmla="*/ 29 w 39"/>
                  <a:gd name="T47" fmla="*/ 7 h 99"/>
                  <a:gd name="T48" fmla="*/ 29 w 39"/>
                  <a:gd name="T49" fmla="*/ 5 h 99"/>
                  <a:gd name="T50" fmla="*/ 31 w 39"/>
                  <a:gd name="T51" fmla="*/ 2 h 99"/>
                  <a:gd name="T52" fmla="*/ 38 w 39"/>
                  <a:gd name="T53" fmla="*/ 2 h 99"/>
                  <a:gd name="T54" fmla="*/ 38 w 39"/>
                  <a:gd name="T55" fmla="*/ 0 h 99"/>
                  <a:gd name="T56" fmla="*/ 36 w 39"/>
                  <a:gd name="T57" fmla="*/ 0 h 9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39"/>
                  <a:gd name="T88" fmla="*/ 0 h 99"/>
                  <a:gd name="T89" fmla="*/ 39 w 39"/>
                  <a:gd name="T90" fmla="*/ 99 h 99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39" h="99">
                    <a:moveTo>
                      <a:pt x="29" y="98"/>
                    </a:moveTo>
                    <a:lnTo>
                      <a:pt x="24" y="98"/>
                    </a:lnTo>
                    <a:lnTo>
                      <a:pt x="24" y="93"/>
                    </a:lnTo>
                    <a:lnTo>
                      <a:pt x="22" y="93"/>
                    </a:lnTo>
                    <a:lnTo>
                      <a:pt x="19" y="91"/>
                    </a:lnTo>
                    <a:lnTo>
                      <a:pt x="12" y="86"/>
                    </a:lnTo>
                    <a:lnTo>
                      <a:pt x="7" y="82"/>
                    </a:lnTo>
                    <a:lnTo>
                      <a:pt x="7" y="77"/>
                    </a:lnTo>
                    <a:lnTo>
                      <a:pt x="5" y="77"/>
                    </a:lnTo>
                    <a:lnTo>
                      <a:pt x="5" y="69"/>
                    </a:lnTo>
                    <a:lnTo>
                      <a:pt x="3" y="69"/>
                    </a:lnTo>
                    <a:lnTo>
                      <a:pt x="3" y="64"/>
                    </a:lnTo>
                    <a:lnTo>
                      <a:pt x="0" y="64"/>
                    </a:lnTo>
                    <a:lnTo>
                      <a:pt x="0" y="38"/>
                    </a:lnTo>
                    <a:lnTo>
                      <a:pt x="3" y="38"/>
                    </a:lnTo>
                    <a:lnTo>
                      <a:pt x="3" y="36"/>
                    </a:lnTo>
                    <a:lnTo>
                      <a:pt x="5" y="33"/>
                    </a:lnTo>
                    <a:lnTo>
                      <a:pt x="5" y="27"/>
                    </a:lnTo>
                    <a:lnTo>
                      <a:pt x="7" y="24"/>
                    </a:lnTo>
                    <a:lnTo>
                      <a:pt x="7" y="22"/>
                    </a:lnTo>
                    <a:lnTo>
                      <a:pt x="12" y="21"/>
                    </a:lnTo>
                    <a:lnTo>
                      <a:pt x="12" y="18"/>
                    </a:lnTo>
                    <a:lnTo>
                      <a:pt x="22" y="7"/>
                    </a:lnTo>
                    <a:lnTo>
                      <a:pt x="29" y="7"/>
                    </a:lnTo>
                    <a:lnTo>
                      <a:pt x="29" y="5"/>
                    </a:lnTo>
                    <a:lnTo>
                      <a:pt x="31" y="2"/>
                    </a:lnTo>
                    <a:lnTo>
                      <a:pt x="38" y="2"/>
                    </a:lnTo>
                    <a:lnTo>
                      <a:pt x="38" y="0"/>
                    </a:lnTo>
                    <a:lnTo>
                      <a:pt x="36" y="0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46" name="Freeform 837"/>
              <p:cNvSpPr>
                <a:spLocks/>
              </p:cNvSpPr>
              <p:nvPr/>
            </p:nvSpPr>
            <p:spPr bwMode="auto">
              <a:xfrm>
                <a:off x="4518" y="1897"/>
                <a:ext cx="27" cy="17"/>
              </a:xfrm>
              <a:custGeom>
                <a:avLst/>
                <a:gdLst>
                  <a:gd name="T0" fmla="*/ 0 w 27"/>
                  <a:gd name="T1" fmla="*/ 16 h 17"/>
                  <a:gd name="T2" fmla="*/ 9 w 27"/>
                  <a:gd name="T3" fmla="*/ 16 h 17"/>
                  <a:gd name="T4" fmla="*/ 11 w 27"/>
                  <a:gd name="T5" fmla="*/ 0 h 17"/>
                  <a:gd name="T6" fmla="*/ 19 w 27"/>
                  <a:gd name="T7" fmla="*/ 0 h 17"/>
                  <a:gd name="T8" fmla="*/ 26 w 27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7"/>
                  <a:gd name="T16" fmla="*/ 0 h 17"/>
                  <a:gd name="T17" fmla="*/ 27 w 27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7" h="17">
                    <a:moveTo>
                      <a:pt x="0" y="16"/>
                    </a:moveTo>
                    <a:lnTo>
                      <a:pt x="9" y="16"/>
                    </a:lnTo>
                    <a:lnTo>
                      <a:pt x="11" y="0"/>
                    </a:lnTo>
                    <a:lnTo>
                      <a:pt x="19" y="0"/>
                    </a:lnTo>
                    <a:lnTo>
                      <a:pt x="26" y="0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47" name="Freeform 838"/>
              <p:cNvSpPr>
                <a:spLocks/>
              </p:cNvSpPr>
              <p:nvPr/>
            </p:nvSpPr>
            <p:spPr bwMode="auto">
              <a:xfrm>
                <a:off x="4512" y="1987"/>
                <a:ext cx="28" cy="17"/>
              </a:xfrm>
              <a:custGeom>
                <a:avLst/>
                <a:gdLst>
                  <a:gd name="T0" fmla="*/ 0 w 28"/>
                  <a:gd name="T1" fmla="*/ 0 h 17"/>
                  <a:gd name="T2" fmla="*/ 3 w 28"/>
                  <a:gd name="T3" fmla="*/ 8 h 17"/>
                  <a:gd name="T4" fmla="*/ 15 w 28"/>
                  <a:gd name="T5" fmla="*/ 8 h 17"/>
                  <a:gd name="T6" fmla="*/ 19 w 28"/>
                  <a:gd name="T7" fmla="*/ 16 h 17"/>
                  <a:gd name="T8" fmla="*/ 27 w 28"/>
                  <a:gd name="T9" fmla="*/ 16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"/>
                  <a:gd name="T16" fmla="*/ 0 h 17"/>
                  <a:gd name="T17" fmla="*/ 28 w 28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" h="17">
                    <a:moveTo>
                      <a:pt x="0" y="0"/>
                    </a:moveTo>
                    <a:lnTo>
                      <a:pt x="3" y="8"/>
                    </a:lnTo>
                    <a:lnTo>
                      <a:pt x="15" y="8"/>
                    </a:lnTo>
                    <a:lnTo>
                      <a:pt x="19" y="16"/>
                    </a:lnTo>
                    <a:lnTo>
                      <a:pt x="27" y="16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48" name="Freeform 839"/>
              <p:cNvSpPr>
                <a:spLocks/>
              </p:cNvSpPr>
              <p:nvPr/>
            </p:nvSpPr>
            <p:spPr bwMode="auto">
              <a:xfrm>
                <a:off x="4468" y="1934"/>
                <a:ext cx="17" cy="17"/>
              </a:xfrm>
              <a:custGeom>
                <a:avLst/>
                <a:gdLst>
                  <a:gd name="T0" fmla="*/ 0 w 17"/>
                  <a:gd name="T1" fmla="*/ 16 h 17"/>
                  <a:gd name="T2" fmla="*/ 4 w 17"/>
                  <a:gd name="T3" fmla="*/ 11 h 17"/>
                  <a:gd name="T4" fmla="*/ 13 w 17"/>
                  <a:gd name="T5" fmla="*/ 4 h 17"/>
                  <a:gd name="T6" fmla="*/ 16 w 17"/>
                  <a:gd name="T7" fmla="*/ 0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"/>
                  <a:gd name="T13" fmla="*/ 0 h 17"/>
                  <a:gd name="T14" fmla="*/ 17 w 17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" h="17">
                    <a:moveTo>
                      <a:pt x="0" y="16"/>
                    </a:moveTo>
                    <a:lnTo>
                      <a:pt x="4" y="11"/>
                    </a:lnTo>
                    <a:lnTo>
                      <a:pt x="13" y="4"/>
                    </a:lnTo>
                    <a:lnTo>
                      <a:pt x="16" y="0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49" name="Freeform 840"/>
              <p:cNvSpPr>
                <a:spLocks/>
              </p:cNvSpPr>
              <p:nvPr/>
            </p:nvSpPr>
            <p:spPr bwMode="auto">
              <a:xfrm>
                <a:off x="4496" y="1878"/>
                <a:ext cx="17" cy="23"/>
              </a:xfrm>
              <a:custGeom>
                <a:avLst/>
                <a:gdLst>
                  <a:gd name="T0" fmla="*/ 16 w 17"/>
                  <a:gd name="T1" fmla="*/ 0 h 23"/>
                  <a:gd name="T2" fmla="*/ 7 w 17"/>
                  <a:gd name="T3" fmla="*/ 10 h 23"/>
                  <a:gd name="T4" fmla="*/ 5 w 17"/>
                  <a:gd name="T5" fmla="*/ 19 h 23"/>
                  <a:gd name="T6" fmla="*/ 0 w 17"/>
                  <a:gd name="T7" fmla="*/ 22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"/>
                  <a:gd name="T13" fmla="*/ 0 h 23"/>
                  <a:gd name="T14" fmla="*/ 17 w 17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" h="23">
                    <a:moveTo>
                      <a:pt x="16" y="0"/>
                    </a:moveTo>
                    <a:lnTo>
                      <a:pt x="7" y="10"/>
                    </a:lnTo>
                    <a:lnTo>
                      <a:pt x="5" y="19"/>
                    </a:lnTo>
                    <a:lnTo>
                      <a:pt x="0" y="22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50" name="Freeform 841"/>
              <p:cNvSpPr>
                <a:spLocks/>
              </p:cNvSpPr>
              <p:nvPr/>
            </p:nvSpPr>
            <p:spPr bwMode="auto">
              <a:xfrm>
                <a:off x="4346" y="2024"/>
                <a:ext cx="17" cy="20"/>
              </a:xfrm>
              <a:custGeom>
                <a:avLst/>
                <a:gdLst>
                  <a:gd name="T0" fmla="*/ 5 w 17"/>
                  <a:gd name="T1" fmla="*/ 0 h 20"/>
                  <a:gd name="T2" fmla="*/ 0 w 17"/>
                  <a:gd name="T3" fmla="*/ 4 h 20"/>
                  <a:gd name="T4" fmla="*/ 0 w 17"/>
                  <a:gd name="T5" fmla="*/ 12 h 20"/>
                  <a:gd name="T6" fmla="*/ 5 w 17"/>
                  <a:gd name="T7" fmla="*/ 13 h 20"/>
                  <a:gd name="T8" fmla="*/ 5 w 17"/>
                  <a:gd name="T9" fmla="*/ 19 h 20"/>
                  <a:gd name="T10" fmla="*/ 16 w 17"/>
                  <a:gd name="T11" fmla="*/ 19 h 2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"/>
                  <a:gd name="T19" fmla="*/ 0 h 20"/>
                  <a:gd name="T20" fmla="*/ 17 w 17"/>
                  <a:gd name="T21" fmla="*/ 20 h 2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" h="20">
                    <a:moveTo>
                      <a:pt x="5" y="0"/>
                    </a:moveTo>
                    <a:lnTo>
                      <a:pt x="0" y="4"/>
                    </a:lnTo>
                    <a:lnTo>
                      <a:pt x="0" y="12"/>
                    </a:lnTo>
                    <a:lnTo>
                      <a:pt x="5" y="13"/>
                    </a:lnTo>
                    <a:lnTo>
                      <a:pt x="5" y="19"/>
                    </a:lnTo>
                    <a:lnTo>
                      <a:pt x="16" y="19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51" name="Freeform 842"/>
              <p:cNvSpPr>
                <a:spLocks/>
              </p:cNvSpPr>
              <p:nvPr/>
            </p:nvSpPr>
            <p:spPr bwMode="auto">
              <a:xfrm>
                <a:off x="4346" y="2043"/>
                <a:ext cx="17" cy="17"/>
              </a:xfrm>
              <a:custGeom>
                <a:avLst/>
                <a:gdLst>
                  <a:gd name="T0" fmla="*/ 16 w 17"/>
                  <a:gd name="T1" fmla="*/ 0 h 17"/>
                  <a:gd name="T2" fmla="*/ 11 w 17"/>
                  <a:gd name="T3" fmla="*/ 16 h 17"/>
                  <a:gd name="T4" fmla="*/ 5 w 17"/>
                  <a:gd name="T5" fmla="*/ 16 h 17"/>
                  <a:gd name="T6" fmla="*/ 5 w 17"/>
                  <a:gd name="T7" fmla="*/ 0 h 17"/>
                  <a:gd name="T8" fmla="*/ 0 w 17"/>
                  <a:gd name="T9" fmla="*/ 0 h 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"/>
                  <a:gd name="T16" fmla="*/ 0 h 17"/>
                  <a:gd name="T17" fmla="*/ 17 w 17"/>
                  <a:gd name="T18" fmla="*/ 17 h 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" h="17">
                    <a:moveTo>
                      <a:pt x="16" y="0"/>
                    </a:moveTo>
                    <a:lnTo>
                      <a:pt x="11" y="16"/>
                    </a:lnTo>
                    <a:lnTo>
                      <a:pt x="5" y="16"/>
                    </a:ln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52" name="Freeform 843"/>
              <p:cNvSpPr>
                <a:spLocks/>
              </p:cNvSpPr>
              <p:nvPr/>
            </p:nvSpPr>
            <p:spPr bwMode="auto">
              <a:xfrm>
                <a:off x="4328" y="1805"/>
                <a:ext cx="29" cy="43"/>
              </a:xfrm>
              <a:custGeom>
                <a:avLst/>
                <a:gdLst>
                  <a:gd name="T0" fmla="*/ 13 w 29"/>
                  <a:gd name="T1" fmla="*/ 6 h 43"/>
                  <a:gd name="T2" fmla="*/ 15 w 29"/>
                  <a:gd name="T3" fmla="*/ 2 h 43"/>
                  <a:gd name="T4" fmla="*/ 19 w 29"/>
                  <a:gd name="T5" fmla="*/ 0 h 43"/>
                  <a:gd name="T6" fmla="*/ 27 w 29"/>
                  <a:gd name="T7" fmla="*/ 0 h 43"/>
                  <a:gd name="T8" fmla="*/ 28 w 29"/>
                  <a:gd name="T9" fmla="*/ 2 h 43"/>
                  <a:gd name="T10" fmla="*/ 28 w 29"/>
                  <a:gd name="T11" fmla="*/ 17 h 43"/>
                  <a:gd name="T12" fmla="*/ 24 w 29"/>
                  <a:gd name="T13" fmla="*/ 29 h 43"/>
                  <a:gd name="T14" fmla="*/ 22 w 29"/>
                  <a:gd name="T15" fmla="*/ 31 h 43"/>
                  <a:gd name="T16" fmla="*/ 17 w 29"/>
                  <a:gd name="T17" fmla="*/ 37 h 43"/>
                  <a:gd name="T18" fmla="*/ 15 w 29"/>
                  <a:gd name="T19" fmla="*/ 37 h 43"/>
                  <a:gd name="T20" fmla="*/ 13 w 29"/>
                  <a:gd name="T21" fmla="*/ 39 h 43"/>
                  <a:gd name="T22" fmla="*/ 8 w 29"/>
                  <a:gd name="T23" fmla="*/ 42 h 43"/>
                  <a:gd name="T24" fmla="*/ 5 w 29"/>
                  <a:gd name="T25" fmla="*/ 39 h 43"/>
                  <a:gd name="T26" fmla="*/ 0 w 29"/>
                  <a:gd name="T27" fmla="*/ 37 h 43"/>
                  <a:gd name="T28" fmla="*/ 0 w 29"/>
                  <a:gd name="T29" fmla="*/ 29 h 43"/>
                  <a:gd name="T30" fmla="*/ 5 w 29"/>
                  <a:gd name="T31" fmla="*/ 29 h 43"/>
                  <a:gd name="T32" fmla="*/ 0 w 29"/>
                  <a:gd name="T33" fmla="*/ 29 h 43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9"/>
                  <a:gd name="T52" fmla="*/ 0 h 43"/>
                  <a:gd name="T53" fmla="*/ 29 w 29"/>
                  <a:gd name="T54" fmla="*/ 43 h 43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9" h="43">
                    <a:moveTo>
                      <a:pt x="13" y="6"/>
                    </a:moveTo>
                    <a:lnTo>
                      <a:pt x="15" y="2"/>
                    </a:lnTo>
                    <a:lnTo>
                      <a:pt x="19" y="0"/>
                    </a:lnTo>
                    <a:lnTo>
                      <a:pt x="27" y="0"/>
                    </a:lnTo>
                    <a:lnTo>
                      <a:pt x="28" y="2"/>
                    </a:lnTo>
                    <a:lnTo>
                      <a:pt x="28" y="17"/>
                    </a:lnTo>
                    <a:lnTo>
                      <a:pt x="24" y="29"/>
                    </a:lnTo>
                    <a:lnTo>
                      <a:pt x="22" y="31"/>
                    </a:lnTo>
                    <a:lnTo>
                      <a:pt x="17" y="37"/>
                    </a:lnTo>
                    <a:lnTo>
                      <a:pt x="15" y="37"/>
                    </a:lnTo>
                    <a:lnTo>
                      <a:pt x="13" y="39"/>
                    </a:lnTo>
                    <a:lnTo>
                      <a:pt x="8" y="42"/>
                    </a:lnTo>
                    <a:lnTo>
                      <a:pt x="5" y="39"/>
                    </a:lnTo>
                    <a:lnTo>
                      <a:pt x="0" y="37"/>
                    </a:lnTo>
                    <a:lnTo>
                      <a:pt x="0" y="29"/>
                    </a:lnTo>
                    <a:lnTo>
                      <a:pt x="5" y="29"/>
                    </a:lnTo>
                    <a:lnTo>
                      <a:pt x="0" y="29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53" name="Freeform 844"/>
              <p:cNvSpPr>
                <a:spLocks/>
              </p:cNvSpPr>
              <p:nvPr/>
            </p:nvSpPr>
            <p:spPr bwMode="auto">
              <a:xfrm>
                <a:off x="4312" y="1810"/>
                <a:ext cx="39" cy="25"/>
              </a:xfrm>
              <a:custGeom>
                <a:avLst/>
                <a:gdLst>
                  <a:gd name="T0" fmla="*/ 5 w 39"/>
                  <a:gd name="T1" fmla="*/ 0 h 25"/>
                  <a:gd name="T2" fmla="*/ 34 w 39"/>
                  <a:gd name="T3" fmla="*/ 3 h 25"/>
                  <a:gd name="T4" fmla="*/ 36 w 39"/>
                  <a:gd name="T5" fmla="*/ 5 h 25"/>
                  <a:gd name="T6" fmla="*/ 38 w 39"/>
                  <a:gd name="T7" fmla="*/ 9 h 25"/>
                  <a:gd name="T8" fmla="*/ 36 w 39"/>
                  <a:gd name="T9" fmla="*/ 14 h 25"/>
                  <a:gd name="T10" fmla="*/ 34 w 39"/>
                  <a:gd name="T11" fmla="*/ 20 h 25"/>
                  <a:gd name="T12" fmla="*/ 27 w 39"/>
                  <a:gd name="T13" fmla="*/ 24 h 25"/>
                  <a:gd name="T14" fmla="*/ 24 w 39"/>
                  <a:gd name="T15" fmla="*/ 24 h 25"/>
                  <a:gd name="T16" fmla="*/ 0 w 39"/>
                  <a:gd name="T17" fmla="*/ 9 h 25"/>
                  <a:gd name="T18" fmla="*/ 5 w 39"/>
                  <a:gd name="T19" fmla="*/ 0 h 25"/>
                  <a:gd name="T20" fmla="*/ 3 w 39"/>
                  <a:gd name="T21" fmla="*/ 0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9"/>
                  <a:gd name="T34" fmla="*/ 0 h 25"/>
                  <a:gd name="T35" fmla="*/ 39 w 39"/>
                  <a:gd name="T36" fmla="*/ 25 h 25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9" h="25">
                    <a:moveTo>
                      <a:pt x="5" y="0"/>
                    </a:moveTo>
                    <a:lnTo>
                      <a:pt x="34" y="3"/>
                    </a:lnTo>
                    <a:lnTo>
                      <a:pt x="36" y="5"/>
                    </a:lnTo>
                    <a:lnTo>
                      <a:pt x="38" y="9"/>
                    </a:lnTo>
                    <a:lnTo>
                      <a:pt x="36" y="14"/>
                    </a:lnTo>
                    <a:lnTo>
                      <a:pt x="34" y="20"/>
                    </a:lnTo>
                    <a:lnTo>
                      <a:pt x="27" y="24"/>
                    </a:lnTo>
                    <a:lnTo>
                      <a:pt x="24" y="24"/>
                    </a:lnTo>
                    <a:lnTo>
                      <a:pt x="0" y="9"/>
                    </a:lnTo>
                    <a:lnTo>
                      <a:pt x="5" y="0"/>
                    </a:lnTo>
                    <a:lnTo>
                      <a:pt x="3" y="0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54" name="Freeform 845"/>
              <p:cNvSpPr>
                <a:spLocks/>
              </p:cNvSpPr>
              <p:nvPr/>
            </p:nvSpPr>
            <p:spPr bwMode="auto">
              <a:xfrm>
                <a:off x="4350" y="1818"/>
                <a:ext cx="32" cy="40"/>
              </a:xfrm>
              <a:custGeom>
                <a:avLst/>
                <a:gdLst>
                  <a:gd name="T0" fmla="*/ 4 w 32"/>
                  <a:gd name="T1" fmla="*/ 0 h 40"/>
                  <a:gd name="T2" fmla="*/ 29 w 32"/>
                  <a:gd name="T3" fmla="*/ 8 h 40"/>
                  <a:gd name="T4" fmla="*/ 31 w 32"/>
                  <a:gd name="T5" fmla="*/ 14 h 40"/>
                  <a:gd name="T6" fmla="*/ 31 w 32"/>
                  <a:gd name="T7" fmla="*/ 18 h 40"/>
                  <a:gd name="T8" fmla="*/ 29 w 32"/>
                  <a:gd name="T9" fmla="*/ 25 h 40"/>
                  <a:gd name="T10" fmla="*/ 28 w 32"/>
                  <a:gd name="T11" fmla="*/ 33 h 40"/>
                  <a:gd name="T12" fmla="*/ 21 w 32"/>
                  <a:gd name="T13" fmla="*/ 39 h 40"/>
                  <a:gd name="T14" fmla="*/ 3 w 32"/>
                  <a:gd name="T15" fmla="*/ 27 h 40"/>
                  <a:gd name="T16" fmla="*/ 0 w 32"/>
                  <a:gd name="T17" fmla="*/ 27 h 4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2"/>
                  <a:gd name="T28" fmla="*/ 0 h 40"/>
                  <a:gd name="T29" fmla="*/ 32 w 32"/>
                  <a:gd name="T30" fmla="*/ 40 h 4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2" h="40">
                    <a:moveTo>
                      <a:pt x="4" y="0"/>
                    </a:moveTo>
                    <a:lnTo>
                      <a:pt x="29" y="8"/>
                    </a:lnTo>
                    <a:lnTo>
                      <a:pt x="31" y="14"/>
                    </a:lnTo>
                    <a:lnTo>
                      <a:pt x="31" y="18"/>
                    </a:lnTo>
                    <a:lnTo>
                      <a:pt x="29" y="25"/>
                    </a:lnTo>
                    <a:lnTo>
                      <a:pt x="28" y="33"/>
                    </a:lnTo>
                    <a:lnTo>
                      <a:pt x="21" y="39"/>
                    </a:lnTo>
                    <a:lnTo>
                      <a:pt x="3" y="27"/>
                    </a:lnTo>
                    <a:lnTo>
                      <a:pt x="0" y="27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55" name="Freeform 846"/>
              <p:cNvSpPr>
                <a:spLocks/>
              </p:cNvSpPr>
              <p:nvPr/>
            </p:nvSpPr>
            <p:spPr bwMode="auto">
              <a:xfrm>
                <a:off x="4363" y="1822"/>
                <a:ext cx="17" cy="33"/>
              </a:xfrm>
              <a:custGeom>
                <a:avLst/>
                <a:gdLst>
                  <a:gd name="T0" fmla="*/ 16 w 17"/>
                  <a:gd name="T1" fmla="*/ 0 h 33"/>
                  <a:gd name="T2" fmla="*/ 16 w 17"/>
                  <a:gd name="T3" fmla="*/ 12 h 33"/>
                  <a:gd name="T4" fmla="*/ 14 w 17"/>
                  <a:gd name="T5" fmla="*/ 18 h 33"/>
                  <a:gd name="T6" fmla="*/ 8 w 17"/>
                  <a:gd name="T7" fmla="*/ 20 h 33"/>
                  <a:gd name="T8" fmla="*/ 6 w 17"/>
                  <a:gd name="T9" fmla="*/ 25 h 33"/>
                  <a:gd name="T10" fmla="*/ 0 w 17"/>
                  <a:gd name="T11" fmla="*/ 32 h 3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"/>
                  <a:gd name="T19" fmla="*/ 0 h 33"/>
                  <a:gd name="T20" fmla="*/ 17 w 17"/>
                  <a:gd name="T21" fmla="*/ 33 h 3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" h="33">
                    <a:moveTo>
                      <a:pt x="16" y="0"/>
                    </a:moveTo>
                    <a:lnTo>
                      <a:pt x="16" y="12"/>
                    </a:lnTo>
                    <a:lnTo>
                      <a:pt x="14" y="18"/>
                    </a:lnTo>
                    <a:lnTo>
                      <a:pt x="8" y="20"/>
                    </a:lnTo>
                    <a:lnTo>
                      <a:pt x="6" y="25"/>
                    </a:lnTo>
                    <a:lnTo>
                      <a:pt x="0" y="32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56" name="Freeform 847"/>
              <p:cNvSpPr>
                <a:spLocks/>
              </p:cNvSpPr>
              <p:nvPr/>
            </p:nvSpPr>
            <p:spPr bwMode="auto">
              <a:xfrm>
                <a:off x="4349" y="1822"/>
                <a:ext cx="17" cy="29"/>
              </a:xfrm>
              <a:custGeom>
                <a:avLst/>
                <a:gdLst>
                  <a:gd name="T0" fmla="*/ 16 w 17"/>
                  <a:gd name="T1" fmla="*/ 0 h 29"/>
                  <a:gd name="T2" fmla="*/ 16 w 17"/>
                  <a:gd name="T3" fmla="*/ 6 h 29"/>
                  <a:gd name="T4" fmla="*/ 11 w 17"/>
                  <a:gd name="T5" fmla="*/ 14 h 29"/>
                  <a:gd name="T6" fmla="*/ 11 w 17"/>
                  <a:gd name="T7" fmla="*/ 24 h 29"/>
                  <a:gd name="T8" fmla="*/ 5 w 17"/>
                  <a:gd name="T9" fmla="*/ 28 h 29"/>
                  <a:gd name="T10" fmla="*/ 0 w 17"/>
                  <a:gd name="T11" fmla="*/ 28 h 2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"/>
                  <a:gd name="T19" fmla="*/ 0 h 29"/>
                  <a:gd name="T20" fmla="*/ 17 w 17"/>
                  <a:gd name="T21" fmla="*/ 29 h 2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" h="29">
                    <a:moveTo>
                      <a:pt x="16" y="0"/>
                    </a:moveTo>
                    <a:lnTo>
                      <a:pt x="16" y="6"/>
                    </a:lnTo>
                    <a:lnTo>
                      <a:pt x="11" y="14"/>
                    </a:lnTo>
                    <a:lnTo>
                      <a:pt x="11" y="24"/>
                    </a:lnTo>
                    <a:lnTo>
                      <a:pt x="5" y="28"/>
                    </a:lnTo>
                    <a:lnTo>
                      <a:pt x="0" y="28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57" name="Freeform 848"/>
              <p:cNvSpPr>
                <a:spLocks/>
              </p:cNvSpPr>
              <p:nvPr/>
            </p:nvSpPr>
            <p:spPr bwMode="auto">
              <a:xfrm>
                <a:off x="4370" y="1857"/>
                <a:ext cx="29" cy="44"/>
              </a:xfrm>
              <a:custGeom>
                <a:avLst/>
                <a:gdLst>
                  <a:gd name="T0" fmla="*/ 0 w 29"/>
                  <a:gd name="T1" fmla="*/ 0 h 44"/>
                  <a:gd name="T2" fmla="*/ 28 w 29"/>
                  <a:gd name="T3" fmla="*/ 43 h 44"/>
                  <a:gd name="T4" fmla="*/ 23 w 29"/>
                  <a:gd name="T5" fmla="*/ 43 h 44"/>
                  <a:gd name="T6" fmla="*/ 0 60000 65536"/>
                  <a:gd name="T7" fmla="*/ 0 60000 65536"/>
                  <a:gd name="T8" fmla="*/ 0 60000 65536"/>
                  <a:gd name="T9" fmla="*/ 0 w 29"/>
                  <a:gd name="T10" fmla="*/ 0 h 44"/>
                  <a:gd name="T11" fmla="*/ 29 w 29"/>
                  <a:gd name="T12" fmla="*/ 44 h 4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9" h="44">
                    <a:moveTo>
                      <a:pt x="0" y="0"/>
                    </a:moveTo>
                    <a:lnTo>
                      <a:pt x="28" y="43"/>
                    </a:lnTo>
                    <a:lnTo>
                      <a:pt x="23" y="43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58" name="Line 849"/>
              <p:cNvSpPr>
                <a:spLocks noChangeShapeType="1"/>
              </p:cNvSpPr>
              <p:nvPr/>
            </p:nvSpPr>
            <p:spPr bwMode="auto">
              <a:xfrm>
                <a:off x="4371" y="1856"/>
                <a:ext cx="28" cy="43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2859" name="Line 850"/>
              <p:cNvSpPr>
                <a:spLocks noChangeShapeType="1"/>
              </p:cNvSpPr>
              <p:nvPr/>
            </p:nvSpPr>
            <p:spPr bwMode="auto">
              <a:xfrm>
                <a:off x="4379" y="1841"/>
                <a:ext cx="44" cy="7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2860" name="Freeform 851"/>
              <p:cNvSpPr>
                <a:spLocks/>
              </p:cNvSpPr>
              <p:nvPr/>
            </p:nvSpPr>
            <p:spPr bwMode="auto">
              <a:xfrm>
                <a:off x="4381" y="1834"/>
                <a:ext cx="42" cy="17"/>
              </a:xfrm>
              <a:custGeom>
                <a:avLst/>
                <a:gdLst>
                  <a:gd name="T0" fmla="*/ 0 w 42"/>
                  <a:gd name="T1" fmla="*/ 0 h 17"/>
                  <a:gd name="T2" fmla="*/ 41 w 42"/>
                  <a:gd name="T3" fmla="*/ 16 h 17"/>
                  <a:gd name="T4" fmla="*/ 39 w 42"/>
                  <a:gd name="T5" fmla="*/ 16 h 17"/>
                  <a:gd name="T6" fmla="*/ 0 60000 65536"/>
                  <a:gd name="T7" fmla="*/ 0 60000 65536"/>
                  <a:gd name="T8" fmla="*/ 0 60000 65536"/>
                  <a:gd name="T9" fmla="*/ 0 w 42"/>
                  <a:gd name="T10" fmla="*/ 0 h 17"/>
                  <a:gd name="T11" fmla="*/ 42 w 42"/>
                  <a:gd name="T12" fmla="*/ 17 h 1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2" h="17">
                    <a:moveTo>
                      <a:pt x="0" y="0"/>
                    </a:moveTo>
                    <a:lnTo>
                      <a:pt x="41" y="16"/>
                    </a:lnTo>
                    <a:lnTo>
                      <a:pt x="39" y="16"/>
                    </a:lnTo>
                  </a:path>
                </a:pathLst>
              </a:custGeom>
              <a:noFill/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61" name="Freeform 852"/>
              <p:cNvSpPr>
                <a:spLocks/>
              </p:cNvSpPr>
              <p:nvPr/>
            </p:nvSpPr>
            <p:spPr bwMode="auto">
              <a:xfrm>
                <a:off x="4342" y="1839"/>
                <a:ext cx="63" cy="181"/>
              </a:xfrm>
              <a:custGeom>
                <a:avLst/>
                <a:gdLst>
                  <a:gd name="T0" fmla="*/ 0 w 63"/>
                  <a:gd name="T1" fmla="*/ 6 h 181"/>
                  <a:gd name="T2" fmla="*/ 55 w 63"/>
                  <a:gd name="T3" fmla="*/ 180 h 181"/>
                  <a:gd name="T4" fmla="*/ 62 w 63"/>
                  <a:gd name="T5" fmla="*/ 176 h 181"/>
                  <a:gd name="T6" fmla="*/ 7 w 63"/>
                  <a:gd name="T7" fmla="*/ 0 h 181"/>
                  <a:gd name="T8" fmla="*/ 0 w 63"/>
                  <a:gd name="T9" fmla="*/ 6 h 18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"/>
                  <a:gd name="T16" fmla="*/ 0 h 181"/>
                  <a:gd name="T17" fmla="*/ 63 w 63"/>
                  <a:gd name="T18" fmla="*/ 181 h 18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" h="181">
                    <a:moveTo>
                      <a:pt x="0" y="6"/>
                    </a:moveTo>
                    <a:lnTo>
                      <a:pt x="55" y="180"/>
                    </a:lnTo>
                    <a:lnTo>
                      <a:pt x="62" y="176"/>
                    </a:lnTo>
                    <a:lnTo>
                      <a:pt x="7" y="0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FFFFFF"/>
              </a:solidFill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862" name="Freeform 853"/>
              <p:cNvSpPr>
                <a:spLocks/>
              </p:cNvSpPr>
              <p:nvPr/>
            </p:nvSpPr>
            <p:spPr bwMode="auto">
              <a:xfrm>
                <a:off x="4352" y="1799"/>
                <a:ext cx="168" cy="20"/>
              </a:xfrm>
              <a:custGeom>
                <a:avLst/>
                <a:gdLst>
                  <a:gd name="T0" fmla="*/ 165 w 168"/>
                  <a:gd name="T1" fmla="*/ 10 h 20"/>
                  <a:gd name="T2" fmla="*/ 1 w 168"/>
                  <a:gd name="T3" fmla="*/ 19 h 20"/>
                  <a:gd name="T4" fmla="*/ 0 w 168"/>
                  <a:gd name="T5" fmla="*/ 10 h 20"/>
                  <a:gd name="T6" fmla="*/ 167 w 168"/>
                  <a:gd name="T7" fmla="*/ 0 h 20"/>
                  <a:gd name="T8" fmla="*/ 165 w 168"/>
                  <a:gd name="T9" fmla="*/ 10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8"/>
                  <a:gd name="T16" fmla="*/ 0 h 20"/>
                  <a:gd name="T17" fmla="*/ 168 w 168"/>
                  <a:gd name="T18" fmla="*/ 20 h 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8" h="20">
                    <a:moveTo>
                      <a:pt x="165" y="10"/>
                    </a:moveTo>
                    <a:lnTo>
                      <a:pt x="1" y="19"/>
                    </a:lnTo>
                    <a:lnTo>
                      <a:pt x="0" y="10"/>
                    </a:lnTo>
                    <a:lnTo>
                      <a:pt x="167" y="0"/>
                    </a:lnTo>
                    <a:lnTo>
                      <a:pt x="165" y="10"/>
                    </a:lnTo>
                  </a:path>
                </a:pathLst>
              </a:custGeom>
              <a:solidFill>
                <a:srgbClr val="FFFFFF"/>
              </a:solidFill>
              <a:ln w="12700">
                <a:solidFill>
                  <a:srgbClr val="333399"/>
                </a:solidFill>
                <a:prstDash val="sysDot"/>
                <a:round/>
                <a:headEnd type="none" w="sm" len="sm"/>
                <a:tailEnd type="none" w="sm" len="sm"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22763" name="Line 854"/>
          <p:cNvSpPr>
            <a:spLocks noChangeShapeType="1"/>
          </p:cNvSpPr>
          <p:nvPr/>
        </p:nvSpPr>
        <p:spPr bwMode="auto">
          <a:xfrm flipH="1">
            <a:off x="4602163" y="1644651"/>
            <a:ext cx="660400" cy="2689225"/>
          </a:xfrm>
          <a:prstGeom prst="line">
            <a:avLst/>
          </a:prstGeom>
          <a:noFill/>
          <a:ln w="28575">
            <a:solidFill>
              <a:srgbClr val="666699"/>
            </a:solidFill>
            <a:prstDash val="sysDot"/>
            <a:round/>
            <a:headEnd type="triangle" w="med" len="med"/>
            <a:tailEnd type="triangle" w="med" len="med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764" name="Line 855"/>
          <p:cNvSpPr>
            <a:spLocks noChangeShapeType="1"/>
          </p:cNvSpPr>
          <p:nvPr/>
        </p:nvSpPr>
        <p:spPr bwMode="auto">
          <a:xfrm>
            <a:off x="4445000" y="4957763"/>
            <a:ext cx="0" cy="1254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765" name="Rectangle 856"/>
          <p:cNvSpPr>
            <a:spLocks noChangeArrowheads="1"/>
          </p:cNvSpPr>
          <p:nvPr/>
        </p:nvSpPr>
        <p:spPr bwMode="auto">
          <a:xfrm>
            <a:off x="4370388" y="5083175"/>
            <a:ext cx="131762" cy="249238"/>
          </a:xfrm>
          <a:prstGeom prst="rect">
            <a:avLst/>
          </a:prstGeom>
          <a:gradFill rotWithShape="1">
            <a:gsLst>
              <a:gs pos="0">
                <a:srgbClr val="FF6600"/>
              </a:gs>
              <a:gs pos="50000">
                <a:srgbClr val="FFFFFF"/>
              </a:gs>
              <a:gs pos="100000">
                <a:srgbClr val="FF6600"/>
              </a:gs>
            </a:gsLst>
            <a:lin ang="2700000" scaled="1"/>
          </a:gradFill>
          <a:ln w="9525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wrap="none" lIns="91429" tIns="45715" rIns="91429" bIns="45715" anchor="ctr"/>
          <a:lstStyle/>
          <a:p>
            <a:endParaRPr lang="en-US" b="1" dirty="0"/>
          </a:p>
        </p:txBody>
      </p:sp>
      <p:sp>
        <p:nvSpPr>
          <p:cNvPr id="22766" name="Line 857"/>
          <p:cNvSpPr>
            <a:spLocks noChangeShapeType="1"/>
          </p:cNvSpPr>
          <p:nvPr/>
        </p:nvSpPr>
        <p:spPr bwMode="auto">
          <a:xfrm>
            <a:off x="4421188" y="5332414"/>
            <a:ext cx="0" cy="5667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767" name="Rectangle 858"/>
          <p:cNvSpPr>
            <a:spLocks noChangeArrowheads="1"/>
          </p:cNvSpPr>
          <p:nvPr/>
        </p:nvSpPr>
        <p:spPr bwMode="auto">
          <a:xfrm>
            <a:off x="4121150" y="5899150"/>
            <a:ext cx="601663" cy="249238"/>
          </a:xfrm>
          <a:prstGeom prst="rect">
            <a:avLst/>
          </a:prstGeom>
          <a:gradFill rotWithShape="1">
            <a:gsLst>
              <a:gs pos="0">
                <a:srgbClr val="FF6600"/>
              </a:gs>
              <a:gs pos="50000">
                <a:srgbClr val="FFFFFF"/>
              </a:gs>
              <a:gs pos="100000">
                <a:srgbClr val="FF6600"/>
              </a:gs>
            </a:gsLst>
            <a:lin ang="2700000" scaled="1"/>
          </a:gradFill>
          <a:ln w="9525">
            <a:solidFill>
              <a:schemeClr val="tx1"/>
            </a:solidFill>
            <a:prstDash val="sysDot"/>
            <a:miter lim="800000"/>
            <a:headEnd/>
            <a:tailEnd/>
          </a:ln>
        </p:spPr>
        <p:txBody>
          <a:bodyPr wrap="none" lIns="91429" tIns="45715" rIns="91429" bIns="45715" anchor="ctr"/>
          <a:lstStyle/>
          <a:p>
            <a:endParaRPr lang="en-US" b="1" dirty="0"/>
          </a:p>
        </p:txBody>
      </p:sp>
      <p:sp>
        <p:nvSpPr>
          <p:cNvPr id="22768" name="Text Box 859"/>
          <p:cNvSpPr txBox="1">
            <a:spLocks noChangeArrowheads="1"/>
          </p:cNvSpPr>
          <p:nvPr/>
        </p:nvSpPr>
        <p:spPr bwMode="auto">
          <a:xfrm>
            <a:off x="5386388" y="4522789"/>
            <a:ext cx="779462" cy="40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r>
              <a:rPr lang="en-US" sz="1000" b="1" dirty="0"/>
              <a:t>EXISTING RF</a:t>
            </a:r>
            <a:endParaRPr lang="en-GB" sz="1000" b="1" dirty="0"/>
          </a:p>
        </p:txBody>
      </p:sp>
      <p:sp>
        <p:nvSpPr>
          <p:cNvPr id="22769" name="Line 860"/>
          <p:cNvSpPr>
            <a:spLocks noChangeShapeType="1"/>
          </p:cNvSpPr>
          <p:nvPr/>
        </p:nvSpPr>
        <p:spPr bwMode="auto">
          <a:xfrm>
            <a:off x="4722814" y="6022975"/>
            <a:ext cx="6000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770" name="Rectangle 861"/>
          <p:cNvSpPr>
            <a:spLocks noChangeArrowheads="1"/>
          </p:cNvSpPr>
          <p:nvPr/>
        </p:nvSpPr>
        <p:spPr bwMode="auto">
          <a:xfrm>
            <a:off x="5322889" y="5899150"/>
            <a:ext cx="198437" cy="249238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29" tIns="45715" rIns="91429" bIns="45715" anchor="ctr"/>
          <a:lstStyle/>
          <a:p>
            <a:endParaRPr lang="en-US" b="1" dirty="0"/>
          </a:p>
        </p:txBody>
      </p:sp>
      <p:sp>
        <p:nvSpPr>
          <p:cNvPr id="22771" name="Line 862"/>
          <p:cNvSpPr>
            <a:spLocks noChangeShapeType="1"/>
          </p:cNvSpPr>
          <p:nvPr/>
        </p:nvSpPr>
        <p:spPr bwMode="auto">
          <a:xfrm>
            <a:off x="5521325" y="6022975"/>
            <a:ext cx="154463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22772" name="Rectangle 863"/>
          <p:cNvSpPr>
            <a:spLocks noChangeArrowheads="1"/>
          </p:cNvSpPr>
          <p:nvPr/>
        </p:nvSpPr>
        <p:spPr bwMode="auto">
          <a:xfrm>
            <a:off x="6807200" y="5899150"/>
            <a:ext cx="198438" cy="249238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rgbClr val="FFFFFF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1429" tIns="45715" rIns="91429" bIns="45715" anchor="ctr"/>
          <a:lstStyle/>
          <a:p>
            <a:endParaRPr lang="en-US" b="1" dirty="0"/>
          </a:p>
        </p:txBody>
      </p:sp>
      <p:sp>
        <p:nvSpPr>
          <p:cNvPr id="22773" name="Rectangle 864"/>
          <p:cNvSpPr>
            <a:spLocks noChangeArrowheads="1"/>
          </p:cNvSpPr>
          <p:nvPr/>
        </p:nvSpPr>
        <p:spPr bwMode="auto">
          <a:xfrm>
            <a:off x="6135688" y="6086476"/>
            <a:ext cx="209550" cy="187325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29" tIns="45715" rIns="91429" bIns="45715" anchor="ctr"/>
          <a:lstStyle/>
          <a:p>
            <a:endParaRPr lang="en-US" b="1" dirty="0"/>
          </a:p>
        </p:txBody>
      </p:sp>
      <p:sp>
        <p:nvSpPr>
          <p:cNvPr id="171873" name="Text Box 865"/>
          <p:cNvSpPr txBox="1">
            <a:spLocks noChangeArrowheads="1"/>
          </p:cNvSpPr>
          <p:nvPr/>
        </p:nvSpPr>
        <p:spPr bwMode="auto">
          <a:xfrm>
            <a:off x="5562600" y="5772150"/>
            <a:ext cx="792182" cy="276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9" tIns="45715" rIns="91429" bIns="45715">
            <a:spAutoFit/>
          </a:bodyPr>
          <a:lstStyle/>
          <a:p>
            <a:pPr>
              <a:defRPr/>
            </a:pPr>
            <a:r>
              <a:rPr lang="en-US" sz="12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DRMCC-1</a:t>
            </a:r>
            <a:endParaRPr lang="en-GB" sz="12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1874" name="Text Box 866"/>
          <p:cNvSpPr txBox="1">
            <a:spLocks noChangeArrowheads="1"/>
          </p:cNvSpPr>
          <p:nvPr/>
        </p:nvSpPr>
        <p:spPr bwMode="auto">
          <a:xfrm>
            <a:off x="7124701" y="6022975"/>
            <a:ext cx="792182" cy="276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29" tIns="45715" rIns="91429" bIns="45715">
            <a:spAutoFit/>
          </a:bodyPr>
          <a:lstStyle/>
          <a:p>
            <a:pPr>
              <a:defRPr/>
            </a:pPr>
            <a:r>
              <a:rPr lang="en-US" sz="12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DRMCC-2</a:t>
            </a:r>
            <a:endParaRPr lang="en-GB" sz="12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2776" name="Line 868"/>
          <p:cNvSpPr>
            <a:spLocks noChangeShapeType="1"/>
          </p:cNvSpPr>
          <p:nvPr/>
        </p:nvSpPr>
        <p:spPr bwMode="auto">
          <a:xfrm>
            <a:off x="6224588" y="6022975"/>
            <a:ext cx="0" cy="63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91429" tIns="45715" rIns="91429" bIns="45715"/>
          <a:lstStyle/>
          <a:p>
            <a:endParaRPr lang="en-US" dirty="0"/>
          </a:p>
        </p:txBody>
      </p:sp>
      <p:sp>
        <p:nvSpPr>
          <p:cNvPr id="171877" name="Text Box 869"/>
          <p:cNvSpPr txBox="1">
            <a:spLocks noChangeArrowheads="1"/>
          </p:cNvSpPr>
          <p:nvPr/>
        </p:nvSpPr>
        <p:spPr bwMode="auto">
          <a:xfrm>
            <a:off x="6403975" y="6199189"/>
            <a:ext cx="492420" cy="24621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1429" tIns="45715" rIns="91429" bIns="45715">
            <a:spAutoFit/>
          </a:bodyPr>
          <a:lstStyle/>
          <a:p>
            <a:pPr eaLnBrk="0" hangingPunct="0">
              <a:defRPr/>
            </a:pPr>
            <a:r>
              <a:rPr lang="en-US" sz="1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EB-EA</a:t>
            </a:r>
            <a:endParaRPr lang="en-GB" sz="10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1878" name="Text Box 870"/>
          <p:cNvSpPr txBox="1">
            <a:spLocks noChangeArrowheads="1"/>
          </p:cNvSpPr>
          <p:nvPr/>
        </p:nvSpPr>
        <p:spPr bwMode="auto">
          <a:xfrm>
            <a:off x="4119564" y="6122989"/>
            <a:ext cx="2046287" cy="307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9" tIns="45715" rIns="91429" bIns="45715">
            <a:spAutoFit/>
          </a:bodyPr>
          <a:lstStyle/>
          <a:p>
            <a:pPr>
              <a:defRPr/>
            </a:pPr>
            <a:r>
              <a:rPr lang="en-US" sz="1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DISASTER RECOVERY LDC</a:t>
            </a:r>
            <a:endParaRPr lang="en-GB" sz="14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2779" name="Rectangle 830"/>
          <p:cNvSpPr>
            <a:spLocks noChangeArrowheads="1"/>
          </p:cNvSpPr>
          <p:nvPr/>
        </p:nvSpPr>
        <p:spPr bwMode="auto">
          <a:xfrm>
            <a:off x="127000" y="195263"/>
            <a:ext cx="6794500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90000"/>
              </a:lnSpc>
            </a:pPr>
            <a:r>
              <a:rPr lang="en-US" sz="2800" dirty="0" smtClean="0">
                <a:solidFill>
                  <a:schemeClr val="tx2"/>
                </a:solidFill>
              </a:rPr>
              <a:t>KPTCL </a:t>
            </a:r>
            <a:r>
              <a:rPr lang="en-US" sz="2800" dirty="0">
                <a:solidFill>
                  <a:schemeClr val="tx2"/>
                </a:solidFill>
              </a:rPr>
              <a:t>SCADA System Architecture</a:t>
            </a:r>
          </a:p>
        </p:txBody>
      </p:sp>
      <p:sp>
        <p:nvSpPr>
          <p:cNvPr id="22780" name="Text Box 833"/>
          <p:cNvSpPr txBox="1">
            <a:spLocks noChangeArrowheads="1"/>
          </p:cNvSpPr>
          <p:nvPr/>
        </p:nvSpPr>
        <p:spPr bwMode="auto">
          <a:xfrm>
            <a:off x="200026" y="636589"/>
            <a:ext cx="1514475" cy="6096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9989" tIns="46794" rIns="89989" bIns="46794">
            <a:spAutoFit/>
          </a:bodyPr>
          <a:lstStyle/>
          <a:p>
            <a:pPr marL="63492" indent="-63492">
              <a:spcBef>
                <a:spcPct val="50000"/>
              </a:spcBef>
              <a:buFontTx/>
              <a:buChar char="•"/>
            </a:pPr>
            <a:r>
              <a:rPr lang="en-US" sz="1200" dirty="0"/>
              <a:t>16 control centers, which includes the Main control centers, a Disaster Recovery centre, Area load dispatch centers for the Transmission Zones and Distribution control centers for the ESCOMs.</a:t>
            </a:r>
          </a:p>
          <a:p>
            <a:pPr marL="63492" indent="-63492">
              <a:spcBef>
                <a:spcPct val="50000"/>
              </a:spcBef>
              <a:buFontTx/>
              <a:buChar char="•"/>
            </a:pPr>
            <a:r>
              <a:rPr lang="en-US" sz="1200" dirty="0"/>
              <a:t>All the Transmission RTUs communicate to MCC-1 &amp; Distribution RTU’s communicate to MCC-2</a:t>
            </a:r>
          </a:p>
          <a:p>
            <a:pPr marL="63492" indent="-63492">
              <a:spcBef>
                <a:spcPct val="50000"/>
              </a:spcBef>
              <a:buFontTx/>
              <a:buChar char="•"/>
            </a:pPr>
            <a:r>
              <a:rPr lang="en-US" sz="1200" dirty="0"/>
              <a:t>The total system is configured with 72 servers and 115 operator workstations</a:t>
            </a:r>
          </a:p>
          <a:p>
            <a:pPr marL="63492" indent="-63492">
              <a:spcBef>
                <a:spcPct val="50000"/>
              </a:spcBef>
              <a:buFontTx/>
              <a:buChar char="•"/>
            </a:pPr>
            <a:r>
              <a:rPr lang="en-US" sz="1200" dirty="0"/>
              <a:t>Communication is on a owned VSAT HUB and Leased Lines for Inter control Centre </a:t>
            </a:r>
            <a:r>
              <a:rPr lang="en-US" sz="1200" dirty="0" smtClean="0"/>
              <a:t>Communication as main and VSAT as secondary</a:t>
            </a:r>
            <a:endParaRPr lang="en-US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533400"/>
          </a:xfrm>
        </p:spPr>
        <p:txBody>
          <a:bodyPr>
            <a:noAutofit/>
          </a:bodyPr>
          <a:lstStyle/>
          <a:p>
            <a:r>
              <a:rPr lang="en-US" sz="2800" dirty="0" smtClean="0"/>
              <a:t>SCADA DATA flow</a:t>
            </a:r>
            <a:endParaRPr lang="en-US" sz="2800" dirty="0"/>
          </a:p>
        </p:txBody>
      </p:sp>
      <p:pic>
        <p:nvPicPr>
          <p:cNvPr id="4" name="Content Placeholder 3" descr="IMG_20160118_151453.jpg"/>
          <p:cNvPicPr>
            <a:picLocks noGrp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438400" y="1828801"/>
            <a:ext cx="762000" cy="1216025"/>
          </a:xfrm>
          <a:prstGeom prst="rect">
            <a:avLst/>
          </a:prstGeom>
        </p:spPr>
      </p:pic>
      <p:pic>
        <p:nvPicPr>
          <p:cNvPr id="5" name="Picture 4" descr="IMG_20160118_15141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" y="1524000"/>
            <a:ext cx="609600" cy="1295400"/>
          </a:xfrm>
          <a:prstGeom prst="rect">
            <a:avLst/>
          </a:prstGeom>
        </p:spPr>
      </p:pic>
      <p:cxnSp>
        <p:nvCxnSpPr>
          <p:cNvPr id="7" name="Elbow Connector 6"/>
          <p:cNvCxnSpPr>
            <a:stCxn id="5" idx="3"/>
            <a:endCxn id="4" idx="1"/>
          </p:cNvCxnSpPr>
          <p:nvPr/>
        </p:nvCxnSpPr>
        <p:spPr>
          <a:xfrm>
            <a:off x="1066800" y="2171701"/>
            <a:ext cx="1371600" cy="265113"/>
          </a:xfrm>
          <a:prstGeom prst="bentConnector3">
            <a:avLst>
              <a:gd name="adj1" fmla="val 50000"/>
            </a:avLst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28600" y="1066800"/>
            <a:ext cx="2895600" cy="400099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r>
              <a:rPr lang="en-US" sz="2000" dirty="0" smtClean="0"/>
              <a:t>Conventional Station</a:t>
            </a:r>
            <a:endParaRPr lang="en-US" sz="2000" dirty="0"/>
          </a:p>
        </p:txBody>
      </p:sp>
      <p:grpSp>
        <p:nvGrpSpPr>
          <p:cNvPr id="3" name="Group 119"/>
          <p:cNvGrpSpPr>
            <a:grpSpLocks/>
          </p:cNvGrpSpPr>
          <p:nvPr/>
        </p:nvGrpSpPr>
        <p:grpSpPr bwMode="auto">
          <a:xfrm>
            <a:off x="3733800" y="1600200"/>
            <a:ext cx="533400" cy="539750"/>
            <a:chOff x="2972" y="3246"/>
            <a:chExt cx="323" cy="298"/>
          </a:xfrm>
        </p:grpSpPr>
        <p:sp>
          <p:nvSpPr>
            <p:cNvPr id="10" name="Line 120"/>
            <p:cNvSpPr>
              <a:spLocks noChangeShapeType="1"/>
            </p:cNvSpPr>
            <p:nvPr/>
          </p:nvSpPr>
          <p:spPr bwMode="auto">
            <a:xfrm>
              <a:off x="3031" y="3389"/>
              <a:ext cx="131" cy="68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1" name="Oval 121"/>
            <p:cNvSpPr>
              <a:spLocks noChangeArrowheads="1"/>
            </p:cNvSpPr>
            <p:nvPr/>
          </p:nvSpPr>
          <p:spPr bwMode="auto">
            <a:xfrm>
              <a:off x="3166" y="3501"/>
              <a:ext cx="118" cy="28"/>
            </a:xfrm>
            <a:prstGeom prst="ellipse">
              <a:avLst/>
            </a:prstGeom>
            <a:noFill/>
            <a:ln w="12700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1" dirty="0"/>
            </a:p>
          </p:txBody>
        </p:sp>
        <p:sp>
          <p:nvSpPr>
            <p:cNvPr id="12" name="Freeform 122"/>
            <p:cNvSpPr>
              <a:spLocks/>
            </p:cNvSpPr>
            <p:nvPr/>
          </p:nvSpPr>
          <p:spPr bwMode="auto">
            <a:xfrm>
              <a:off x="3148" y="3246"/>
              <a:ext cx="109" cy="216"/>
            </a:xfrm>
            <a:custGeom>
              <a:avLst/>
              <a:gdLst>
                <a:gd name="T0" fmla="*/ 71 w 109"/>
                <a:gd name="T1" fmla="*/ 2 h 216"/>
                <a:gd name="T2" fmla="*/ 56 w 109"/>
                <a:gd name="T3" fmla="*/ 8 h 216"/>
                <a:gd name="T4" fmla="*/ 50 w 109"/>
                <a:gd name="T5" fmla="*/ 14 h 216"/>
                <a:gd name="T6" fmla="*/ 43 w 109"/>
                <a:gd name="T7" fmla="*/ 19 h 216"/>
                <a:gd name="T8" fmla="*/ 37 w 109"/>
                <a:gd name="T9" fmla="*/ 31 h 216"/>
                <a:gd name="T10" fmla="*/ 29 w 109"/>
                <a:gd name="T11" fmla="*/ 42 h 216"/>
                <a:gd name="T12" fmla="*/ 25 w 109"/>
                <a:gd name="T13" fmla="*/ 50 h 216"/>
                <a:gd name="T14" fmla="*/ 22 w 109"/>
                <a:gd name="T15" fmla="*/ 58 h 216"/>
                <a:gd name="T16" fmla="*/ 18 w 109"/>
                <a:gd name="T17" fmla="*/ 67 h 216"/>
                <a:gd name="T18" fmla="*/ 14 w 109"/>
                <a:gd name="T19" fmla="*/ 75 h 216"/>
                <a:gd name="T20" fmla="*/ 12 w 109"/>
                <a:gd name="T21" fmla="*/ 86 h 216"/>
                <a:gd name="T22" fmla="*/ 8 w 109"/>
                <a:gd name="T23" fmla="*/ 100 h 216"/>
                <a:gd name="T24" fmla="*/ 4 w 109"/>
                <a:gd name="T25" fmla="*/ 107 h 216"/>
                <a:gd name="T26" fmla="*/ 2 w 109"/>
                <a:gd name="T27" fmla="*/ 132 h 216"/>
                <a:gd name="T28" fmla="*/ 2 w 109"/>
                <a:gd name="T29" fmla="*/ 175 h 216"/>
                <a:gd name="T30" fmla="*/ 4 w 109"/>
                <a:gd name="T31" fmla="*/ 192 h 216"/>
                <a:gd name="T32" fmla="*/ 8 w 109"/>
                <a:gd name="T33" fmla="*/ 196 h 216"/>
                <a:gd name="T34" fmla="*/ 10 w 109"/>
                <a:gd name="T35" fmla="*/ 203 h 216"/>
                <a:gd name="T36" fmla="*/ 14 w 109"/>
                <a:gd name="T37" fmla="*/ 207 h 216"/>
                <a:gd name="T38" fmla="*/ 22 w 109"/>
                <a:gd name="T39" fmla="*/ 211 h 216"/>
                <a:gd name="T40" fmla="*/ 25 w 109"/>
                <a:gd name="T41" fmla="*/ 215 h 216"/>
                <a:gd name="T42" fmla="*/ 39 w 109"/>
                <a:gd name="T43" fmla="*/ 213 h 216"/>
                <a:gd name="T44" fmla="*/ 46 w 109"/>
                <a:gd name="T45" fmla="*/ 209 h 216"/>
                <a:gd name="T46" fmla="*/ 52 w 109"/>
                <a:gd name="T47" fmla="*/ 203 h 216"/>
                <a:gd name="T48" fmla="*/ 64 w 109"/>
                <a:gd name="T49" fmla="*/ 196 h 216"/>
                <a:gd name="T50" fmla="*/ 71 w 109"/>
                <a:gd name="T51" fmla="*/ 182 h 216"/>
                <a:gd name="T52" fmla="*/ 79 w 109"/>
                <a:gd name="T53" fmla="*/ 173 h 216"/>
                <a:gd name="T54" fmla="*/ 81 w 109"/>
                <a:gd name="T55" fmla="*/ 163 h 216"/>
                <a:gd name="T56" fmla="*/ 89 w 109"/>
                <a:gd name="T57" fmla="*/ 153 h 216"/>
                <a:gd name="T58" fmla="*/ 92 w 109"/>
                <a:gd name="T59" fmla="*/ 144 h 216"/>
                <a:gd name="T60" fmla="*/ 94 w 109"/>
                <a:gd name="T61" fmla="*/ 129 h 216"/>
                <a:gd name="T62" fmla="*/ 98 w 109"/>
                <a:gd name="T63" fmla="*/ 123 h 216"/>
                <a:gd name="T64" fmla="*/ 100 w 109"/>
                <a:gd name="T65" fmla="*/ 107 h 216"/>
                <a:gd name="T66" fmla="*/ 104 w 109"/>
                <a:gd name="T67" fmla="*/ 100 h 216"/>
                <a:gd name="T68" fmla="*/ 106 w 109"/>
                <a:gd name="T69" fmla="*/ 83 h 216"/>
                <a:gd name="T70" fmla="*/ 106 w 109"/>
                <a:gd name="T71" fmla="*/ 40 h 216"/>
                <a:gd name="T72" fmla="*/ 104 w 109"/>
                <a:gd name="T73" fmla="*/ 27 h 216"/>
                <a:gd name="T74" fmla="*/ 100 w 109"/>
                <a:gd name="T75" fmla="*/ 21 h 216"/>
                <a:gd name="T76" fmla="*/ 96 w 109"/>
                <a:gd name="T77" fmla="*/ 14 h 216"/>
                <a:gd name="T78" fmla="*/ 94 w 109"/>
                <a:gd name="T79" fmla="*/ 8 h 216"/>
                <a:gd name="T80" fmla="*/ 91 w 109"/>
                <a:gd name="T81" fmla="*/ 6 h 216"/>
                <a:gd name="T82" fmla="*/ 89 w 109"/>
                <a:gd name="T83" fmla="*/ 2 h 21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09"/>
                <a:gd name="T127" fmla="*/ 0 h 216"/>
                <a:gd name="T128" fmla="*/ 109 w 109"/>
                <a:gd name="T129" fmla="*/ 216 h 21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09" h="216">
                  <a:moveTo>
                    <a:pt x="81" y="0"/>
                  </a:moveTo>
                  <a:lnTo>
                    <a:pt x="71" y="0"/>
                  </a:lnTo>
                  <a:lnTo>
                    <a:pt x="71" y="2"/>
                  </a:lnTo>
                  <a:lnTo>
                    <a:pt x="64" y="2"/>
                  </a:lnTo>
                  <a:lnTo>
                    <a:pt x="58" y="8"/>
                  </a:lnTo>
                  <a:lnTo>
                    <a:pt x="56" y="8"/>
                  </a:lnTo>
                  <a:lnTo>
                    <a:pt x="54" y="10"/>
                  </a:lnTo>
                  <a:lnTo>
                    <a:pt x="52" y="10"/>
                  </a:lnTo>
                  <a:lnTo>
                    <a:pt x="50" y="14"/>
                  </a:lnTo>
                  <a:lnTo>
                    <a:pt x="48" y="17"/>
                  </a:lnTo>
                  <a:lnTo>
                    <a:pt x="46" y="17"/>
                  </a:lnTo>
                  <a:lnTo>
                    <a:pt x="43" y="19"/>
                  </a:lnTo>
                  <a:lnTo>
                    <a:pt x="43" y="21"/>
                  </a:lnTo>
                  <a:lnTo>
                    <a:pt x="37" y="29"/>
                  </a:lnTo>
                  <a:lnTo>
                    <a:pt x="37" y="31"/>
                  </a:lnTo>
                  <a:lnTo>
                    <a:pt x="31" y="37"/>
                  </a:lnTo>
                  <a:lnTo>
                    <a:pt x="31" y="40"/>
                  </a:lnTo>
                  <a:lnTo>
                    <a:pt x="29" y="42"/>
                  </a:lnTo>
                  <a:lnTo>
                    <a:pt x="27" y="42"/>
                  </a:lnTo>
                  <a:lnTo>
                    <a:pt x="27" y="46"/>
                  </a:lnTo>
                  <a:lnTo>
                    <a:pt x="25" y="50"/>
                  </a:lnTo>
                  <a:lnTo>
                    <a:pt x="25" y="52"/>
                  </a:lnTo>
                  <a:lnTo>
                    <a:pt x="23" y="56"/>
                  </a:lnTo>
                  <a:lnTo>
                    <a:pt x="22" y="58"/>
                  </a:lnTo>
                  <a:lnTo>
                    <a:pt x="22" y="62"/>
                  </a:lnTo>
                  <a:lnTo>
                    <a:pt x="20" y="63"/>
                  </a:lnTo>
                  <a:lnTo>
                    <a:pt x="18" y="67"/>
                  </a:lnTo>
                  <a:lnTo>
                    <a:pt x="16" y="69"/>
                  </a:lnTo>
                  <a:lnTo>
                    <a:pt x="16" y="73"/>
                  </a:lnTo>
                  <a:lnTo>
                    <a:pt x="14" y="75"/>
                  </a:lnTo>
                  <a:lnTo>
                    <a:pt x="14" y="79"/>
                  </a:lnTo>
                  <a:lnTo>
                    <a:pt x="12" y="79"/>
                  </a:lnTo>
                  <a:lnTo>
                    <a:pt x="12" y="86"/>
                  </a:lnTo>
                  <a:lnTo>
                    <a:pt x="10" y="86"/>
                  </a:lnTo>
                  <a:lnTo>
                    <a:pt x="10" y="96"/>
                  </a:lnTo>
                  <a:lnTo>
                    <a:pt x="8" y="100"/>
                  </a:lnTo>
                  <a:lnTo>
                    <a:pt x="6" y="102"/>
                  </a:lnTo>
                  <a:lnTo>
                    <a:pt x="6" y="107"/>
                  </a:lnTo>
                  <a:lnTo>
                    <a:pt x="4" y="107"/>
                  </a:lnTo>
                  <a:lnTo>
                    <a:pt x="4" y="117"/>
                  </a:lnTo>
                  <a:lnTo>
                    <a:pt x="2" y="119"/>
                  </a:lnTo>
                  <a:lnTo>
                    <a:pt x="2" y="132"/>
                  </a:lnTo>
                  <a:lnTo>
                    <a:pt x="0" y="136"/>
                  </a:lnTo>
                  <a:lnTo>
                    <a:pt x="0" y="173"/>
                  </a:lnTo>
                  <a:lnTo>
                    <a:pt x="2" y="175"/>
                  </a:lnTo>
                  <a:lnTo>
                    <a:pt x="2" y="182"/>
                  </a:lnTo>
                  <a:lnTo>
                    <a:pt x="4" y="186"/>
                  </a:lnTo>
                  <a:lnTo>
                    <a:pt x="4" y="192"/>
                  </a:lnTo>
                  <a:lnTo>
                    <a:pt x="6" y="192"/>
                  </a:lnTo>
                  <a:lnTo>
                    <a:pt x="6" y="194"/>
                  </a:lnTo>
                  <a:lnTo>
                    <a:pt x="8" y="196"/>
                  </a:lnTo>
                  <a:lnTo>
                    <a:pt x="8" y="198"/>
                  </a:lnTo>
                  <a:lnTo>
                    <a:pt x="10" y="199"/>
                  </a:lnTo>
                  <a:lnTo>
                    <a:pt x="10" y="203"/>
                  </a:lnTo>
                  <a:lnTo>
                    <a:pt x="12" y="203"/>
                  </a:lnTo>
                  <a:lnTo>
                    <a:pt x="14" y="205"/>
                  </a:lnTo>
                  <a:lnTo>
                    <a:pt x="14" y="207"/>
                  </a:lnTo>
                  <a:lnTo>
                    <a:pt x="16" y="209"/>
                  </a:lnTo>
                  <a:lnTo>
                    <a:pt x="16" y="211"/>
                  </a:lnTo>
                  <a:lnTo>
                    <a:pt x="22" y="211"/>
                  </a:lnTo>
                  <a:lnTo>
                    <a:pt x="22" y="213"/>
                  </a:lnTo>
                  <a:lnTo>
                    <a:pt x="25" y="213"/>
                  </a:lnTo>
                  <a:lnTo>
                    <a:pt x="25" y="215"/>
                  </a:lnTo>
                  <a:lnTo>
                    <a:pt x="37" y="215"/>
                  </a:lnTo>
                  <a:lnTo>
                    <a:pt x="37" y="213"/>
                  </a:lnTo>
                  <a:lnTo>
                    <a:pt x="39" y="213"/>
                  </a:lnTo>
                  <a:lnTo>
                    <a:pt x="41" y="211"/>
                  </a:lnTo>
                  <a:lnTo>
                    <a:pt x="43" y="211"/>
                  </a:lnTo>
                  <a:lnTo>
                    <a:pt x="46" y="209"/>
                  </a:lnTo>
                  <a:lnTo>
                    <a:pt x="48" y="209"/>
                  </a:lnTo>
                  <a:lnTo>
                    <a:pt x="50" y="207"/>
                  </a:lnTo>
                  <a:lnTo>
                    <a:pt x="52" y="203"/>
                  </a:lnTo>
                  <a:lnTo>
                    <a:pt x="54" y="203"/>
                  </a:lnTo>
                  <a:lnTo>
                    <a:pt x="60" y="198"/>
                  </a:lnTo>
                  <a:lnTo>
                    <a:pt x="64" y="196"/>
                  </a:lnTo>
                  <a:lnTo>
                    <a:pt x="64" y="192"/>
                  </a:lnTo>
                  <a:lnTo>
                    <a:pt x="71" y="186"/>
                  </a:lnTo>
                  <a:lnTo>
                    <a:pt x="71" y="182"/>
                  </a:lnTo>
                  <a:lnTo>
                    <a:pt x="75" y="178"/>
                  </a:lnTo>
                  <a:lnTo>
                    <a:pt x="75" y="176"/>
                  </a:lnTo>
                  <a:lnTo>
                    <a:pt x="79" y="173"/>
                  </a:lnTo>
                  <a:lnTo>
                    <a:pt x="79" y="167"/>
                  </a:lnTo>
                  <a:lnTo>
                    <a:pt x="81" y="165"/>
                  </a:lnTo>
                  <a:lnTo>
                    <a:pt x="81" y="163"/>
                  </a:lnTo>
                  <a:lnTo>
                    <a:pt x="83" y="163"/>
                  </a:lnTo>
                  <a:lnTo>
                    <a:pt x="83" y="159"/>
                  </a:lnTo>
                  <a:lnTo>
                    <a:pt x="89" y="153"/>
                  </a:lnTo>
                  <a:lnTo>
                    <a:pt x="89" y="146"/>
                  </a:lnTo>
                  <a:lnTo>
                    <a:pt x="91" y="146"/>
                  </a:lnTo>
                  <a:lnTo>
                    <a:pt x="92" y="144"/>
                  </a:lnTo>
                  <a:lnTo>
                    <a:pt x="92" y="138"/>
                  </a:lnTo>
                  <a:lnTo>
                    <a:pt x="94" y="136"/>
                  </a:lnTo>
                  <a:lnTo>
                    <a:pt x="94" y="129"/>
                  </a:lnTo>
                  <a:lnTo>
                    <a:pt x="96" y="127"/>
                  </a:lnTo>
                  <a:lnTo>
                    <a:pt x="96" y="125"/>
                  </a:lnTo>
                  <a:lnTo>
                    <a:pt x="98" y="123"/>
                  </a:lnTo>
                  <a:lnTo>
                    <a:pt x="98" y="121"/>
                  </a:lnTo>
                  <a:lnTo>
                    <a:pt x="100" y="119"/>
                  </a:lnTo>
                  <a:lnTo>
                    <a:pt x="100" y="107"/>
                  </a:lnTo>
                  <a:lnTo>
                    <a:pt x="102" y="107"/>
                  </a:lnTo>
                  <a:lnTo>
                    <a:pt x="102" y="102"/>
                  </a:lnTo>
                  <a:lnTo>
                    <a:pt x="104" y="100"/>
                  </a:lnTo>
                  <a:lnTo>
                    <a:pt x="104" y="90"/>
                  </a:lnTo>
                  <a:lnTo>
                    <a:pt x="106" y="88"/>
                  </a:lnTo>
                  <a:lnTo>
                    <a:pt x="106" y="83"/>
                  </a:lnTo>
                  <a:lnTo>
                    <a:pt x="108" y="79"/>
                  </a:lnTo>
                  <a:lnTo>
                    <a:pt x="108" y="42"/>
                  </a:lnTo>
                  <a:lnTo>
                    <a:pt x="106" y="40"/>
                  </a:lnTo>
                  <a:lnTo>
                    <a:pt x="106" y="37"/>
                  </a:lnTo>
                  <a:lnTo>
                    <a:pt x="104" y="35"/>
                  </a:lnTo>
                  <a:lnTo>
                    <a:pt x="104" y="27"/>
                  </a:lnTo>
                  <a:lnTo>
                    <a:pt x="102" y="27"/>
                  </a:lnTo>
                  <a:lnTo>
                    <a:pt x="102" y="23"/>
                  </a:lnTo>
                  <a:lnTo>
                    <a:pt x="100" y="21"/>
                  </a:lnTo>
                  <a:lnTo>
                    <a:pt x="100" y="17"/>
                  </a:lnTo>
                  <a:lnTo>
                    <a:pt x="98" y="14"/>
                  </a:lnTo>
                  <a:lnTo>
                    <a:pt x="96" y="14"/>
                  </a:lnTo>
                  <a:lnTo>
                    <a:pt x="96" y="12"/>
                  </a:lnTo>
                  <a:lnTo>
                    <a:pt x="94" y="10"/>
                  </a:lnTo>
                  <a:lnTo>
                    <a:pt x="94" y="8"/>
                  </a:lnTo>
                  <a:lnTo>
                    <a:pt x="92" y="8"/>
                  </a:lnTo>
                  <a:lnTo>
                    <a:pt x="92" y="6"/>
                  </a:lnTo>
                  <a:lnTo>
                    <a:pt x="91" y="6"/>
                  </a:lnTo>
                  <a:lnTo>
                    <a:pt x="91" y="4"/>
                  </a:lnTo>
                  <a:lnTo>
                    <a:pt x="89" y="4"/>
                  </a:lnTo>
                  <a:lnTo>
                    <a:pt x="89" y="2"/>
                  </a:lnTo>
                  <a:lnTo>
                    <a:pt x="83" y="2"/>
                  </a:lnTo>
                  <a:lnTo>
                    <a:pt x="81" y="0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" name="Freeform 123"/>
            <p:cNvSpPr>
              <a:spLocks/>
            </p:cNvSpPr>
            <p:nvPr/>
          </p:nvSpPr>
          <p:spPr bwMode="auto">
            <a:xfrm>
              <a:off x="3026" y="3375"/>
              <a:ext cx="146" cy="89"/>
            </a:xfrm>
            <a:custGeom>
              <a:avLst/>
              <a:gdLst>
                <a:gd name="T0" fmla="*/ 145 w 146"/>
                <a:gd name="T1" fmla="*/ 82 h 89"/>
                <a:gd name="T2" fmla="*/ 4 w 146"/>
                <a:gd name="T3" fmla="*/ 0 h 89"/>
                <a:gd name="T4" fmla="*/ 0 w 146"/>
                <a:gd name="T5" fmla="*/ 5 h 89"/>
                <a:gd name="T6" fmla="*/ 142 w 146"/>
                <a:gd name="T7" fmla="*/ 88 h 89"/>
                <a:gd name="T8" fmla="*/ 145 w 146"/>
                <a:gd name="T9" fmla="*/ 82 h 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6"/>
                <a:gd name="T16" fmla="*/ 0 h 89"/>
                <a:gd name="T17" fmla="*/ 146 w 146"/>
                <a:gd name="T18" fmla="*/ 89 h 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6" h="89">
                  <a:moveTo>
                    <a:pt x="145" y="82"/>
                  </a:moveTo>
                  <a:lnTo>
                    <a:pt x="4" y="0"/>
                  </a:lnTo>
                  <a:lnTo>
                    <a:pt x="0" y="5"/>
                  </a:lnTo>
                  <a:lnTo>
                    <a:pt x="142" y="88"/>
                  </a:lnTo>
                  <a:lnTo>
                    <a:pt x="145" y="82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" name="Freeform 124"/>
            <p:cNvSpPr>
              <a:spLocks/>
            </p:cNvSpPr>
            <p:nvPr/>
          </p:nvSpPr>
          <p:spPr bwMode="auto">
            <a:xfrm>
              <a:off x="3171" y="3248"/>
              <a:ext cx="95" cy="220"/>
            </a:xfrm>
            <a:custGeom>
              <a:avLst/>
              <a:gdLst>
                <a:gd name="T0" fmla="*/ 73 w 95"/>
                <a:gd name="T1" fmla="*/ 0 h 220"/>
                <a:gd name="T2" fmla="*/ 77 w 95"/>
                <a:gd name="T3" fmla="*/ 2 h 220"/>
                <a:gd name="T4" fmla="*/ 81 w 95"/>
                <a:gd name="T5" fmla="*/ 8 h 220"/>
                <a:gd name="T6" fmla="*/ 83 w 95"/>
                <a:gd name="T7" fmla="*/ 10 h 220"/>
                <a:gd name="T8" fmla="*/ 85 w 95"/>
                <a:gd name="T9" fmla="*/ 14 h 220"/>
                <a:gd name="T10" fmla="*/ 87 w 95"/>
                <a:gd name="T11" fmla="*/ 19 h 220"/>
                <a:gd name="T12" fmla="*/ 89 w 95"/>
                <a:gd name="T13" fmla="*/ 23 h 220"/>
                <a:gd name="T14" fmla="*/ 91 w 95"/>
                <a:gd name="T15" fmla="*/ 29 h 220"/>
                <a:gd name="T16" fmla="*/ 92 w 95"/>
                <a:gd name="T17" fmla="*/ 35 h 220"/>
                <a:gd name="T18" fmla="*/ 94 w 95"/>
                <a:gd name="T19" fmla="*/ 50 h 220"/>
                <a:gd name="T20" fmla="*/ 92 w 95"/>
                <a:gd name="T21" fmla="*/ 83 h 220"/>
                <a:gd name="T22" fmla="*/ 91 w 95"/>
                <a:gd name="T23" fmla="*/ 98 h 220"/>
                <a:gd name="T24" fmla="*/ 89 w 95"/>
                <a:gd name="T25" fmla="*/ 107 h 220"/>
                <a:gd name="T26" fmla="*/ 87 w 95"/>
                <a:gd name="T27" fmla="*/ 113 h 220"/>
                <a:gd name="T28" fmla="*/ 85 w 95"/>
                <a:gd name="T29" fmla="*/ 119 h 220"/>
                <a:gd name="T30" fmla="*/ 83 w 95"/>
                <a:gd name="T31" fmla="*/ 128 h 220"/>
                <a:gd name="T32" fmla="*/ 81 w 95"/>
                <a:gd name="T33" fmla="*/ 134 h 220"/>
                <a:gd name="T34" fmla="*/ 79 w 95"/>
                <a:gd name="T35" fmla="*/ 140 h 220"/>
                <a:gd name="T36" fmla="*/ 77 w 95"/>
                <a:gd name="T37" fmla="*/ 148 h 220"/>
                <a:gd name="T38" fmla="*/ 75 w 95"/>
                <a:gd name="T39" fmla="*/ 153 h 220"/>
                <a:gd name="T40" fmla="*/ 73 w 95"/>
                <a:gd name="T41" fmla="*/ 161 h 220"/>
                <a:gd name="T42" fmla="*/ 69 w 95"/>
                <a:gd name="T43" fmla="*/ 169 h 220"/>
                <a:gd name="T44" fmla="*/ 66 w 95"/>
                <a:gd name="T45" fmla="*/ 174 h 220"/>
                <a:gd name="T46" fmla="*/ 64 w 95"/>
                <a:gd name="T47" fmla="*/ 180 h 220"/>
                <a:gd name="T48" fmla="*/ 56 w 95"/>
                <a:gd name="T49" fmla="*/ 188 h 220"/>
                <a:gd name="T50" fmla="*/ 54 w 95"/>
                <a:gd name="T51" fmla="*/ 192 h 220"/>
                <a:gd name="T52" fmla="*/ 37 w 95"/>
                <a:gd name="T53" fmla="*/ 205 h 220"/>
                <a:gd name="T54" fmla="*/ 33 w 95"/>
                <a:gd name="T55" fmla="*/ 207 h 220"/>
                <a:gd name="T56" fmla="*/ 29 w 95"/>
                <a:gd name="T57" fmla="*/ 213 h 220"/>
                <a:gd name="T58" fmla="*/ 27 w 95"/>
                <a:gd name="T59" fmla="*/ 215 h 220"/>
                <a:gd name="T60" fmla="*/ 22 w 95"/>
                <a:gd name="T61" fmla="*/ 217 h 220"/>
                <a:gd name="T62" fmla="*/ 18 w 95"/>
                <a:gd name="T63" fmla="*/ 219 h 220"/>
                <a:gd name="T64" fmla="*/ 8 w 95"/>
                <a:gd name="T65" fmla="*/ 217 h 220"/>
                <a:gd name="T66" fmla="*/ 4 w 95"/>
                <a:gd name="T67" fmla="*/ 215 h 220"/>
                <a:gd name="T68" fmla="*/ 0 w 95"/>
                <a:gd name="T69" fmla="*/ 213 h 22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95"/>
                <a:gd name="T106" fmla="*/ 0 h 220"/>
                <a:gd name="T107" fmla="*/ 95 w 95"/>
                <a:gd name="T108" fmla="*/ 220 h 22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95" h="220">
                  <a:moveTo>
                    <a:pt x="69" y="0"/>
                  </a:moveTo>
                  <a:lnTo>
                    <a:pt x="73" y="0"/>
                  </a:lnTo>
                  <a:lnTo>
                    <a:pt x="75" y="2"/>
                  </a:lnTo>
                  <a:lnTo>
                    <a:pt x="77" y="2"/>
                  </a:lnTo>
                  <a:lnTo>
                    <a:pt x="77" y="4"/>
                  </a:lnTo>
                  <a:lnTo>
                    <a:pt x="81" y="8"/>
                  </a:lnTo>
                  <a:lnTo>
                    <a:pt x="81" y="10"/>
                  </a:lnTo>
                  <a:lnTo>
                    <a:pt x="83" y="10"/>
                  </a:lnTo>
                  <a:lnTo>
                    <a:pt x="83" y="12"/>
                  </a:lnTo>
                  <a:lnTo>
                    <a:pt x="85" y="14"/>
                  </a:lnTo>
                  <a:lnTo>
                    <a:pt x="85" y="17"/>
                  </a:lnTo>
                  <a:lnTo>
                    <a:pt x="87" y="19"/>
                  </a:lnTo>
                  <a:lnTo>
                    <a:pt x="87" y="21"/>
                  </a:lnTo>
                  <a:lnTo>
                    <a:pt x="89" y="23"/>
                  </a:lnTo>
                  <a:lnTo>
                    <a:pt x="89" y="27"/>
                  </a:lnTo>
                  <a:lnTo>
                    <a:pt x="91" y="29"/>
                  </a:lnTo>
                  <a:lnTo>
                    <a:pt x="91" y="33"/>
                  </a:lnTo>
                  <a:lnTo>
                    <a:pt x="92" y="35"/>
                  </a:lnTo>
                  <a:lnTo>
                    <a:pt x="92" y="48"/>
                  </a:lnTo>
                  <a:lnTo>
                    <a:pt x="94" y="50"/>
                  </a:lnTo>
                  <a:lnTo>
                    <a:pt x="94" y="81"/>
                  </a:lnTo>
                  <a:lnTo>
                    <a:pt x="92" y="83"/>
                  </a:lnTo>
                  <a:lnTo>
                    <a:pt x="92" y="96"/>
                  </a:lnTo>
                  <a:lnTo>
                    <a:pt x="91" y="98"/>
                  </a:lnTo>
                  <a:lnTo>
                    <a:pt x="91" y="104"/>
                  </a:lnTo>
                  <a:lnTo>
                    <a:pt x="89" y="107"/>
                  </a:lnTo>
                  <a:lnTo>
                    <a:pt x="89" y="109"/>
                  </a:lnTo>
                  <a:lnTo>
                    <a:pt x="87" y="113"/>
                  </a:lnTo>
                  <a:lnTo>
                    <a:pt x="87" y="115"/>
                  </a:lnTo>
                  <a:lnTo>
                    <a:pt x="85" y="119"/>
                  </a:lnTo>
                  <a:lnTo>
                    <a:pt x="85" y="127"/>
                  </a:lnTo>
                  <a:lnTo>
                    <a:pt x="83" y="128"/>
                  </a:lnTo>
                  <a:lnTo>
                    <a:pt x="83" y="130"/>
                  </a:lnTo>
                  <a:lnTo>
                    <a:pt x="81" y="134"/>
                  </a:lnTo>
                  <a:lnTo>
                    <a:pt x="81" y="136"/>
                  </a:lnTo>
                  <a:lnTo>
                    <a:pt x="79" y="140"/>
                  </a:lnTo>
                  <a:lnTo>
                    <a:pt x="79" y="146"/>
                  </a:lnTo>
                  <a:lnTo>
                    <a:pt x="77" y="148"/>
                  </a:lnTo>
                  <a:lnTo>
                    <a:pt x="75" y="151"/>
                  </a:lnTo>
                  <a:lnTo>
                    <a:pt x="75" y="153"/>
                  </a:lnTo>
                  <a:lnTo>
                    <a:pt x="73" y="155"/>
                  </a:lnTo>
                  <a:lnTo>
                    <a:pt x="73" y="161"/>
                  </a:lnTo>
                  <a:lnTo>
                    <a:pt x="69" y="165"/>
                  </a:lnTo>
                  <a:lnTo>
                    <a:pt x="69" y="169"/>
                  </a:lnTo>
                  <a:lnTo>
                    <a:pt x="66" y="171"/>
                  </a:lnTo>
                  <a:lnTo>
                    <a:pt x="66" y="174"/>
                  </a:lnTo>
                  <a:lnTo>
                    <a:pt x="64" y="176"/>
                  </a:lnTo>
                  <a:lnTo>
                    <a:pt x="64" y="180"/>
                  </a:lnTo>
                  <a:lnTo>
                    <a:pt x="56" y="186"/>
                  </a:lnTo>
                  <a:lnTo>
                    <a:pt x="56" y="188"/>
                  </a:lnTo>
                  <a:lnTo>
                    <a:pt x="54" y="190"/>
                  </a:lnTo>
                  <a:lnTo>
                    <a:pt x="54" y="192"/>
                  </a:lnTo>
                  <a:lnTo>
                    <a:pt x="45" y="199"/>
                  </a:lnTo>
                  <a:lnTo>
                    <a:pt x="37" y="205"/>
                  </a:lnTo>
                  <a:lnTo>
                    <a:pt x="35" y="207"/>
                  </a:lnTo>
                  <a:lnTo>
                    <a:pt x="33" y="207"/>
                  </a:lnTo>
                  <a:lnTo>
                    <a:pt x="29" y="211"/>
                  </a:lnTo>
                  <a:lnTo>
                    <a:pt x="29" y="213"/>
                  </a:lnTo>
                  <a:lnTo>
                    <a:pt x="27" y="213"/>
                  </a:lnTo>
                  <a:lnTo>
                    <a:pt x="27" y="215"/>
                  </a:lnTo>
                  <a:lnTo>
                    <a:pt x="23" y="215"/>
                  </a:lnTo>
                  <a:lnTo>
                    <a:pt x="22" y="217"/>
                  </a:lnTo>
                  <a:lnTo>
                    <a:pt x="18" y="217"/>
                  </a:lnTo>
                  <a:lnTo>
                    <a:pt x="18" y="219"/>
                  </a:lnTo>
                  <a:lnTo>
                    <a:pt x="10" y="219"/>
                  </a:lnTo>
                  <a:lnTo>
                    <a:pt x="8" y="217"/>
                  </a:lnTo>
                  <a:lnTo>
                    <a:pt x="6" y="217"/>
                  </a:lnTo>
                  <a:lnTo>
                    <a:pt x="4" y="215"/>
                  </a:lnTo>
                  <a:lnTo>
                    <a:pt x="0" y="215"/>
                  </a:lnTo>
                  <a:lnTo>
                    <a:pt x="0" y="213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" name="Freeform 125"/>
            <p:cNvSpPr>
              <a:spLocks/>
            </p:cNvSpPr>
            <p:nvPr/>
          </p:nvSpPr>
          <p:spPr bwMode="auto">
            <a:xfrm>
              <a:off x="3005" y="3373"/>
              <a:ext cx="26" cy="12"/>
            </a:xfrm>
            <a:custGeom>
              <a:avLst/>
              <a:gdLst>
                <a:gd name="T0" fmla="*/ 0 w 26"/>
                <a:gd name="T1" fmla="*/ 0 h 12"/>
                <a:gd name="T2" fmla="*/ 0 w 26"/>
                <a:gd name="T3" fmla="*/ 11 h 12"/>
                <a:gd name="T4" fmla="*/ 25 w 26"/>
                <a:gd name="T5" fmla="*/ 11 h 12"/>
                <a:gd name="T6" fmla="*/ 25 w 26"/>
                <a:gd name="T7" fmla="*/ 0 h 12"/>
                <a:gd name="T8" fmla="*/ 0 w 26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12"/>
                <a:gd name="T17" fmla="*/ 26 w 26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12">
                  <a:moveTo>
                    <a:pt x="0" y="0"/>
                  </a:moveTo>
                  <a:lnTo>
                    <a:pt x="0" y="11"/>
                  </a:lnTo>
                  <a:lnTo>
                    <a:pt x="25" y="11"/>
                  </a:lnTo>
                  <a:lnTo>
                    <a:pt x="25" y="0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" name="Line 126"/>
            <p:cNvSpPr>
              <a:spLocks noChangeShapeType="1"/>
            </p:cNvSpPr>
            <p:nvPr/>
          </p:nvSpPr>
          <p:spPr bwMode="auto">
            <a:xfrm flipH="1">
              <a:off x="2992" y="3373"/>
              <a:ext cx="51" cy="0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7" name="Line 127"/>
            <p:cNvSpPr>
              <a:spLocks noChangeShapeType="1"/>
            </p:cNvSpPr>
            <p:nvPr/>
          </p:nvSpPr>
          <p:spPr bwMode="auto">
            <a:xfrm flipH="1">
              <a:off x="2992" y="3348"/>
              <a:ext cx="51" cy="0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8" name="Freeform 128"/>
            <p:cNvSpPr>
              <a:spLocks/>
            </p:cNvSpPr>
            <p:nvPr/>
          </p:nvSpPr>
          <p:spPr bwMode="auto">
            <a:xfrm>
              <a:off x="3039" y="3348"/>
              <a:ext cx="7" cy="26"/>
            </a:xfrm>
            <a:custGeom>
              <a:avLst/>
              <a:gdLst>
                <a:gd name="T0" fmla="*/ 0 w 7"/>
                <a:gd name="T1" fmla="*/ 0 h 26"/>
                <a:gd name="T2" fmla="*/ 2 w 7"/>
                <a:gd name="T3" fmla="*/ 0 h 26"/>
                <a:gd name="T4" fmla="*/ 2 w 7"/>
                <a:gd name="T5" fmla="*/ 2 h 26"/>
                <a:gd name="T6" fmla="*/ 4 w 7"/>
                <a:gd name="T7" fmla="*/ 2 h 26"/>
                <a:gd name="T8" fmla="*/ 4 w 7"/>
                <a:gd name="T9" fmla="*/ 4 h 26"/>
                <a:gd name="T10" fmla="*/ 6 w 7"/>
                <a:gd name="T11" fmla="*/ 5 h 26"/>
                <a:gd name="T12" fmla="*/ 6 w 7"/>
                <a:gd name="T13" fmla="*/ 19 h 26"/>
                <a:gd name="T14" fmla="*/ 4 w 7"/>
                <a:gd name="T15" fmla="*/ 19 h 26"/>
                <a:gd name="T16" fmla="*/ 4 w 7"/>
                <a:gd name="T17" fmla="*/ 21 h 26"/>
                <a:gd name="T18" fmla="*/ 2 w 7"/>
                <a:gd name="T19" fmla="*/ 21 h 26"/>
                <a:gd name="T20" fmla="*/ 2 w 7"/>
                <a:gd name="T21" fmla="*/ 23 h 26"/>
                <a:gd name="T22" fmla="*/ 0 w 7"/>
                <a:gd name="T23" fmla="*/ 23 h 26"/>
                <a:gd name="T24" fmla="*/ 0 w 7"/>
                <a:gd name="T25" fmla="*/ 25 h 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"/>
                <a:gd name="T40" fmla="*/ 0 h 26"/>
                <a:gd name="T41" fmla="*/ 7 w 7"/>
                <a:gd name="T42" fmla="*/ 26 h 2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" h="26">
                  <a:moveTo>
                    <a:pt x="0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4"/>
                  </a:lnTo>
                  <a:lnTo>
                    <a:pt x="6" y="5"/>
                  </a:lnTo>
                  <a:lnTo>
                    <a:pt x="6" y="19"/>
                  </a:lnTo>
                  <a:lnTo>
                    <a:pt x="4" y="19"/>
                  </a:lnTo>
                  <a:lnTo>
                    <a:pt x="4" y="21"/>
                  </a:lnTo>
                  <a:lnTo>
                    <a:pt x="2" y="21"/>
                  </a:lnTo>
                  <a:lnTo>
                    <a:pt x="2" y="23"/>
                  </a:lnTo>
                  <a:lnTo>
                    <a:pt x="0" y="23"/>
                  </a:lnTo>
                  <a:lnTo>
                    <a:pt x="0" y="25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9" name="Oval 129"/>
            <p:cNvSpPr>
              <a:spLocks noChangeArrowheads="1"/>
            </p:cNvSpPr>
            <p:nvPr/>
          </p:nvSpPr>
          <p:spPr bwMode="auto">
            <a:xfrm>
              <a:off x="2986" y="3352"/>
              <a:ext cx="3" cy="11"/>
            </a:xfrm>
            <a:prstGeom prst="ellipse">
              <a:avLst/>
            </a:prstGeom>
            <a:noFill/>
            <a:ln w="12700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1" dirty="0"/>
            </a:p>
          </p:txBody>
        </p:sp>
        <p:sp>
          <p:nvSpPr>
            <p:cNvPr id="20" name="Line 130"/>
            <p:cNvSpPr>
              <a:spLocks noChangeShapeType="1"/>
            </p:cNvSpPr>
            <p:nvPr/>
          </p:nvSpPr>
          <p:spPr bwMode="auto">
            <a:xfrm>
              <a:off x="3050" y="3361"/>
              <a:ext cx="1" cy="0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1" name="Line 131"/>
            <p:cNvSpPr>
              <a:spLocks noChangeShapeType="1"/>
            </p:cNvSpPr>
            <p:nvPr/>
          </p:nvSpPr>
          <p:spPr bwMode="auto">
            <a:xfrm>
              <a:off x="3055" y="3365"/>
              <a:ext cx="0" cy="0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" name="Line 132"/>
            <p:cNvSpPr>
              <a:spLocks noChangeShapeType="1"/>
            </p:cNvSpPr>
            <p:nvPr/>
          </p:nvSpPr>
          <p:spPr bwMode="auto">
            <a:xfrm flipH="1">
              <a:off x="3042" y="3369"/>
              <a:ext cx="17" cy="0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" name="Oval 133"/>
            <p:cNvSpPr>
              <a:spLocks noChangeArrowheads="1"/>
            </p:cNvSpPr>
            <p:nvPr/>
          </p:nvSpPr>
          <p:spPr bwMode="auto">
            <a:xfrm>
              <a:off x="2981" y="3355"/>
              <a:ext cx="9" cy="10"/>
            </a:xfrm>
            <a:prstGeom prst="ellipse">
              <a:avLst/>
            </a:prstGeom>
            <a:noFill/>
            <a:ln w="12700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1" dirty="0"/>
            </a:p>
          </p:txBody>
        </p:sp>
        <p:sp>
          <p:nvSpPr>
            <p:cNvPr id="24" name="Freeform 134"/>
            <p:cNvSpPr>
              <a:spLocks/>
            </p:cNvSpPr>
            <p:nvPr/>
          </p:nvSpPr>
          <p:spPr bwMode="auto">
            <a:xfrm>
              <a:off x="2972" y="3365"/>
              <a:ext cx="74" cy="32"/>
            </a:xfrm>
            <a:custGeom>
              <a:avLst/>
              <a:gdLst>
                <a:gd name="T0" fmla="*/ 14 w 74"/>
                <a:gd name="T1" fmla="*/ 0 h 32"/>
                <a:gd name="T2" fmla="*/ 12 w 74"/>
                <a:gd name="T3" fmla="*/ 0 h 32"/>
                <a:gd name="T4" fmla="*/ 12 w 74"/>
                <a:gd name="T5" fmla="*/ 2 h 32"/>
                <a:gd name="T6" fmla="*/ 8 w 74"/>
                <a:gd name="T7" fmla="*/ 2 h 32"/>
                <a:gd name="T8" fmla="*/ 8 w 74"/>
                <a:gd name="T9" fmla="*/ 4 h 32"/>
                <a:gd name="T10" fmla="*/ 4 w 74"/>
                <a:gd name="T11" fmla="*/ 4 h 32"/>
                <a:gd name="T12" fmla="*/ 4 w 74"/>
                <a:gd name="T13" fmla="*/ 6 h 32"/>
                <a:gd name="T14" fmla="*/ 2 w 74"/>
                <a:gd name="T15" fmla="*/ 6 h 32"/>
                <a:gd name="T16" fmla="*/ 2 w 74"/>
                <a:gd name="T17" fmla="*/ 8 h 32"/>
                <a:gd name="T18" fmla="*/ 0 w 74"/>
                <a:gd name="T19" fmla="*/ 8 h 32"/>
                <a:gd name="T20" fmla="*/ 0 w 74"/>
                <a:gd name="T21" fmla="*/ 11 h 32"/>
                <a:gd name="T22" fmla="*/ 4 w 74"/>
                <a:gd name="T23" fmla="*/ 13 h 32"/>
                <a:gd name="T24" fmla="*/ 6 w 74"/>
                <a:gd name="T25" fmla="*/ 15 h 32"/>
                <a:gd name="T26" fmla="*/ 8 w 74"/>
                <a:gd name="T27" fmla="*/ 15 h 32"/>
                <a:gd name="T28" fmla="*/ 10 w 74"/>
                <a:gd name="T29" fmla="*/ 17 h 32"/>
                <a:gd name="T30" fmla="*/ 12 w 74"/>
                <a:gd name="T31" fmla="*/ 17 h 32"/>
                <a:gd name="T32" fmla="*/ 12 w 74"/>
                <a:gd name="T33" fmla="*/ 19 h 32"/>
                <a:gd name="T34" fmla="*/ 15 w 74"/>
                <a:gd name="T35" fmla="*/ 19 h 32"/>
                <a:gd name="T36" fmla="*/ 17 w 74"/>
                <a:gd name="T37" fmla="*/ 21 h 32"/>
                <a:gd name="T38" fmla="*/ 23 w 74"/>
                <a:gd name="T39" fmla="*/ 21 h 32"/>
                <a:gd name="T40" fmla="*/ 25 w 74"/>
                <a:gd name="T41" fmla="*/ 23 h 32"/>
                <a:gd name="T42" fmla="*/ 29 w 74"/>
                <a:gd name="T43" fmla="*/ 23 h 32"/>
                <a:gd name="T44" fmla="*/ 31 w 74"/>
                <a:gd name="T45" fmla="*/ 25 h 32"/>
                <a:gd name="T46" fmla="*/ 35 w 74"/>
                <a:gd name="T47" fmla="*/ 25 h 32"/>
                <a:gd name="T48" fmla="*/ 37 w 74"/>
                <a:gd name="T49" fmla="*/ 27 h 32"/>
                <a:gd name="T50" fmla="*/ 40 w 74"/>
                <a:gd name="T51" fmla="*/ 27 h 32"/>
                <a:gd name="T52" fmla="*/ 40 w 74"/>
                <a:gd name="T53" fmla="*/ 29 h 32"/>
                <a:gd name="T54" fmla="*/ 50 w 74"/>
                <a:gd name="T55" fmla="*/ 29 h 32"/>
                <a:gd name="T56" fmla="*/ 52 w 74"/>
                <a:gd name="T57" fmla="*/ 31 h 32"/>
                <a:gd name="T58" fmla="*/ 71 w 74"/>
                <a:gd name="T59" fmla="*/ 31 h 32"/>
                <a:gd name="T60" fmla="*/ 73 w 74"/>
                <a:gd name="T61" fmla="*/ 29 h 3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74"/>
                <a:gd name="T94" fmla="*/ 0 h 32"/>
                <a:gd name="T95" fmla="*/ 74 w 74"/>
                <a:gd name="T96" fmla="*/ 32 h 3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74" h="32">
                  <a:moveTo>
                    <a:pt x="14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8" y="2"/>
                  </a:lnTo>
                  <a:lnTo>
                    <a:pt x="8" y="4"/>
                  </a:lnTo>
                  <a:lnTo>
                    <a:pt x="4" y="4"/>
                  </a:lnTo>
                  <a:lnTo>
                    <a:pt x="4" y="6"/>
                  </a:lnTo>
                  <a:lnTo>
                    <a:pt x="2" y="6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4" y="13"/>
                  </a:lnTo>
                  <a:lnTo>
                    <a:pt x="6" y="15"/>
                  </a:lnTo>
                  <a:lnTo>
                    <a:pt x="8" y="15"/>
                  </a:lnTo>
                  <a:lnTo>
                    <a:pt x="10" y="17"/>
                  </a:lnTo>
                  <a:lnTo>
                    <a:pt x="12" y="17"/>
                  </a:lnTo>
                  <a:lnTo>
                    <a:pt x="12" y="19"/>
                  </a:lnTo>
                  <a:lnTo>
                    <a:pt x="15" y="19"/>
                  </a:lnTo>
                  <a:lnTo>
                    <a:pt x="17" y="21"/>
                  </a:lnTo>
                  <a:lnTo>
                    <a:pt x="23" y="21"/>
                  </a:lnTo>
                  <a:lnTo>
                    <a:pt x="25" y="23"/>
                  </a:lnTo>
                  <a:lnTo>
                    <a:pt x="29" y="23"/>
                  </a:lnTo>
                  <a:lnTo>
                    <a:pt x="31" y="25"/>
                  </a:lnTo>
                  <a:lnTo>
                    <a:pt x="35" y="25"/>
                  </a:lnTo>
                  <a:lnTo>
                    <a:pt x="37" y="27"/>
                  </a:lnTo>
                  <a:lnTo>
                    <a:pt x="40" y="27"/>
                  </a:lnTo>
                  <a:lnTo>
                    <a:pt x="40" y="29"/>
                  </a:lnTo>
                  <a:lnTo>
                    <a:pt x="50" y="29"/>
                  </a:lnTo>
                  <a:lnTo>
                    <a:pt x="52" y="31"/>
                  </a:lnTo>
                  <a:lnTo>
                    <a:pt x="71" y="31"/>
                  </a:lnTo>
                  <a:lnTo>
                    <a:pt x="73" y="29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Line 135"/>
            <p:cNvSpPr>
              <a:spLocks noChangeShapeType="1"/>
            </p:cNvSpPr>
            <p:nvPr/>
          </p:nvSpPr>
          <p:spPr bwMode="auto">
            <a:xfrm flipH="1">
              <a:off x="2996" y="3355"/>
              <a:ext cx="47" cy="0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" name="Line 136"/>
            <p:cNvSpPr>
              <a:spLocks noChangeShapeType="1"/>
            </p:cNvSpPr>
            <p:nvPr/>
          </p:nvSpPr>
          <p:spPr bwMode="auto">
            <a:xfrm flipH="1">
              <a:off x="2996" y="3361"/>
              <a:ext cx="47" cy="0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7" name="Line 137"/>
            <p:cNvSpPr>
              <a:spLocks noChangeShapeType="1"/>
            </p:cNvSpPr>
            <p:nvPr/>
          </p:nvSpPr>
          <p:spPr bwMode="auto">
            <a:xfrm flipH="1">
              <a:off x="2996" y="3365"/>
              <a:ext cx="47" cy="0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8" name="Line 138"/>
            <p:cNvSpPr>
              <a:spLocks noChangeShapeType="1"/>
            </p:cNvSpPr>
            <p:nvPr/>
          </p:nvSpPr>
          <p:spPr bwMode="auto">
            <a:xfrm flipH="1">
              <a:off x="2996" y="3369"/>
              <a:ext cx="41" cy="0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9" name="Line 139"/>
            <p:cNvSpPr>
              <a:spLocks noChangeShapeType="1"/>
            </p:cNvSpPr>
            <p:nvPr/>
          </p:nvSpPr>
          <p:spPr bwMode="auto">
            <a:xfrm>
              <a:off x="2999" y="3374"/>
              <a:ext cx="0" cy="4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0" name="Freeform 140"/>
            <p:cNvSpPr>
              <a:spLocks/>
            </p:cNvSpPr>
            <p:nvPr/>
          </p:nvSpPr>
          <p:spPr bwMode="auto">
            <a:xfrm>
              <a:off x="3219" y="3422"/>
              <a:ext cx="22" cy="93"/>
            </a:xfrm>
            <a:custGeom>
              <a:avLst/>
              <a:gdLst>
                <a:gd name="T0" fmla="*/ 0 w 22"/>
                <a:gd name="T1" fmla="*/ 25 h 93"/>
                <a:gd name="T2" fmla="*/ 0 w 22"/>
                <a:gd name="T3" fmla="*/ 92 h 93"/>
                <a:gd name="T4" fmla="*/ 21 w 22"/>
                <a:gd name="T5" fmla="*/ 89 h 93"/>
                <a:gd name="T6" fmla="*/ 21 w 22"/>
                <a:gd name="T7" fmla="*/ 0 h 93"/>
                <a:gd name="T8" fmla="*/ 0 w 22"/>
                <a:gd name="T9" fmla="*/ 25 h 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93"/>
                <a:gd name="T17" fmla="*/ 22 w 22"/>
                <a:gd name="T18" fmla="*/ 93 h 9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93">
                  <a:moveTo>
                    <a:pt x="0" y="25"/>
                  </a:moveTo>
                  <a:lnTo>
                    <a:pt x="0" y="92"/>
                  </a:lnTo>
                  <a:lnTo>
                    <a:pt x="21" y="89"/>
                  </a:lnTo>
                  <a:lnTo>
                    <a:pt x="21" y="0"/>
                  </a:lnTo>
                  <a:lnTo>
                    <a:pt x="0" y="25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" name="Freeform 141"/>
            <p:cNvSpPr>
              <a:spLocks/>
            </p:cNvSpPr>
            <p:nvPr/>
          </p:nvSpPr>
          <p:spPr bwMode="auto">
            <a:xfrm>
              <a:off x="3231" y="3271"/>
              <a:ext cx="16" cy="22"/>
            </a:xfrm>
            <a:custGeom>
              <a:avLst/>
              <a:gdLst>
                <a:gd name="T0" fmla="*/ 0 w 16"/>
                <a:gd name="T1" fmla="*/ 6 h 22"/>
                <a:gd name="T2" fmla="*/ 0 w 16"/>
                <a:gd name="T3" fmla="*/ 0 h 22"/>
                <a:gd name="T4" fmla="*/ 13 w 16"/>
                <a:gd name="T5" fmla="*/ 0 h 22"/>
                <a:gd name="T6" fmla="*/ 13 w 16"/>
                <a:gd name="T7" fmla="*/ 2 h 22"/>
                <a:gd name="T8" fmla="*/ 15 w 16"/>
                <a:gd name="T9" fmla="*/ 4 h 22"/>
                <a:gd name="T10" fmla="*/ 15 w 16"/>
                <a:gd name="T11" fmla="*/ 19 h 22"/>
                <a:gd name="T12" fmla="*/ 13 w 16"/>
                <a:gd name="T13" fmla="*/ 21 h 22"/>
                <a:gd name="T14" fmla="*/ 2 w 16"/>
                <a:gd name="T15" fmla="*/ 21 h 22"/>
                <a:gd name="T16" fmla="*/ 2 w 16"/>
                <a:gd name="T17" fmla="*/ 17 h 22"/>
                <a:gd name="T18" fmla="*/ 0 w 16"/>
                <a:gd name="T19" fmla="*/ 17 h 22"/>
                <a:gd name="T20" fmla="*/ 0 w 16"/>
                <a:gd name="T21" fmla="*/ 10 h 22"/>
                <a:gd name="T22" fmla="*/ 9 w 16"/>
                <a:gd name="T23" fmla="*/ 10 h 22"/>
                <a:gd name="T24" fmla="*/ 9 w 16"/>
                <a:gd name="T25" fmla="*/ 14 h 22"/>
                <a:gd name="T26" fmla="*/ 6 w 16"/>
                <a:gd name="T27" fmla="*/ 14 h 22"/>
                <a:gd name="T28" fmla="*/ 6 w 16"/>
                <a:gd name="T29" fmla="*/ 17 h 22"/>
                <a:gd name="T30" fmla="*/ 13 w 16"/>
                <a:gd name="T31" fmla="*/ 17 h 22"/>
                <a:gd name="T32" fmla="*/ 13 w 16"/>
                <a:gd name="T33" fmla="*/ 6 h 22"/>
                <a:gd name="T34" fmla="*/ 0 w 16"/>
                <a:gd name="T35" fmla="*/ 6 h 2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6"/>
                <a:gd name="T55" fmla="*/ 0 h 22"/>
                <a:gd name="T56" fmla="*/ 16 w 16"/>
                <a:gd name="T57" fmla="*/ 22 h 2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6" h="22">
                  <a:moveTo>
                    <a:pt x="0" y="6"/>
                  </a:moveTo>
                  <a:lnTo>
                    <a:pt x="0" y="0"/>
                  </a:lnTo>
                  <a:lnTo>
                    <a:pt x="13" y="0"/>
                  </a:lnTo>
                  <a:lnTo>
                    <a:pt x="13" y="2"/>
                  </a:lnTo>
                  <a:lnTo>
                    <a:pt x="15" y="4"/>
                  </a:lnTo>
                  <a:lnTo>
                    <a:pt x="15" y="19"/>
                  </a:lnTo>
                  <a:lnTo>
                    <a:pt x="13" y="21"/>
                  </a:lnTo>
                  <a:lnTo>
                    <a:pt x="2" y="21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9" y="14"/>
                  </a:lnTo>
                  <a:lnTo>
                    <a:pt x="6" y="14"/>
                  </a:lnTo>
                  <a:lnTo>
                    <a:pt x="6" y="17"/>
                  </a:lnTo>
                  <a:lnTo>
                    <a:pt x="13" y="17"/>
                  </a:lnTo>
                  <a:lnTo>
                    <a:pt x="13" y="6"/>
                  </a:lnTo>
                  <a:lnTo>
                    <a:pt x="0" y="6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" name="Line 142"/>
            <p:cNvSpPr>
              <a:spLocks noChangeShapeType="1"/>
            </p:cNvSpPr>
            <p:nvPr/>
          </p:nvSpPr>
          <p:spPr bwMode="auto">
            <a:xfrm>
              <a:off x="3000" y="3381"/>
              <a:ext cx="5" cy="3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3" name="Line 143"/>
            <p:cNvSpPr>
              <a:spLocks noChangeShapeType="1"/>
            </p:cNvSpPr>
            <p:nvPr/>
          </p:nvSpPr>
          <p:spPr bwMode="auto">
            <a:xfrm>
              <a:off x="3167" y="3462"/>
              <a:ext cx="3" cy="1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4" name="Line 144"/>
            <p:cNvSpPr>
              <a:spLocks noChangeShapeType="1"/>
            </p:cNvSpPr>
            <p:nvPr/>
          </p:nvSpPr>
          <p:spPr bwMode="auto">
            <a:xfrm flipH="1">
              <a:off x="3027" y="3376"/>
              <a:ext cx="9" cy="0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5" name="Freeform 145"/>
            <p:cNvSpPr>
              <a:spLocks/>
            </p:cNvSpPr>
            <p:nvPr/>
          </p:nvSpPr>
          <p:spPr bwMode="auto">
            <a:xfrm>
              <a:off x="3160" y="3518"/>
              <a:ext cx="135" cy="26"/>
            </a:xfrm>
            <a:custGeom>
              <a:avLst/>
              <a:gdLst>
                <a:gd name="T0" fmla="*/ 134 w 135"/>
                <a:gd name="T1" fmla="*/ 2 h 26"/>
                <a:gd name="T2" fmla="*/ 134 w 135"/>
                <a:gd name="T3" fmla="*/ 8 h 26"/>
                <a:gd name="T4" fmla="*/ 132 w 135"/>
                <a:gd name="T5" fmla="*/ 8 h 26"/>
                <a:gd name="T6" fmla="*/ 132 w 135"/>
                <a:gd name="T7" fmla="*/ 10 h 26"/>
                <a:gd name="T8" fmla="*/ 130 w 135"/>
                <a:gd name="T9" fmla="*/ 12 h 26"/>
                <a:gd name="T10" fmla="*/ 126 w 135"/>
                <a:gd name="T11" fmla="*/ 12 h 26"/>
                <a:gd name="T12" fmla="*/ 126 w 135"/>
                <a:gd name="T13" fmla="*/ 14 h 26"/>
                <a:gd name="T14" fmla="*/ 125 w 135"/>
                <a:gd name="T15" fmla="*/ 14 h 26"/>
                <a:gd name="T16" fmla="*/ 125 w 135"/>
                <a:gd name="T17" fmla="*/ 16 h 26"/>
                <a:gd name="T18" fmla="*/ 119 w 135"/>
                <a:gd name="T19" fmla="*/ 16 h 26"/>
                <a:gd name="T20" fmla="*/ 119 w 135"/>
                <a:gd name="T21" fmla="*/ 17 h 26"/>
                <a:gd name="T22" fmla="*/ 117 w 135"/>
                <a:gd name="T23" fmla="*/ 17 h 26"/>
                <a:gd name="T24" fmla="*/ 115 w 135"/>
                <a:gd name="T25" fmla="*/ 19 h 26"/>
                <a:gd name="T26" fmla="*/ 113 w 135"/>
                <a:gd name="T27" fmla="*/ 19 h 26"/>
                <a:gd name="T28" fmla="*/ 113 w 135"/>
                <a:gd name="T29" fmla="*/ 21 h 26"/>
                <a:gd name="T30" fmla="*/ 105 w 135"/>
                <a:gd name="T31" fmla="*/ 21 h 26"/>
                <a:gd name="T32" fmla="*/ 105 w 135"/>
                <a:gd name="T33" fmla="*/ 23 h 26"/>
                <a:gd name="T34" fmla="*/ 84 w 135"/>
                <a:gd name="T35" fmla="*/ 23 h 26"/>
                <a:gd name="T36" fmla="*/ 84 w 135"/>
                <a:gd name="T37" fmla="*/ 25 h 26"/>
                <a:gd name="T38" fmla="*/ 52 w 135"/>
                <a:gd name="T39" fmla="*/ 25 h 26"/>
                <a:gd name="T40" fmla="*/ 50 w 135"/>
                <a:gd name="T41" fmla="*/ 23 h 26"/>
                <a:gd name="T42" fmla="*/ 25 w 135"/>
                <a:gd name="T43" fmla="*/ 23 h 26"/>
                <a:gd name="T44" fmla="*/ 25 w 135"/>
                <a:gd name="T45" fmla="*/ 21 h 26"/>
                <a:gd name="T46" fmla="*/ 19 w 135"/>
                <a:gd name="T47" fmla="*/ 21 h 26"/>
                <a:gd name="T48" fmla="*/ 19 w 135"/>
                <a:gd name="T49" fmla="*/ 19 h 26"/>
                <a:gd name="T50" fmla="*/ 15 w 135"/>
                <a:gd name="T51" fmla="*/ 19 h 26"/>
                <a:gd name="T52" fmla="*/ 15 w 135"/>
                <a:gd name="T53" fmla="*/ 17 h 26"/>
                <a:gd name="T54" fmla="*/ 11 w 135"/>
                <a:gd name="T55" fmla="*/ 17 h 26"/>
                <a:gd name="T56" fmla="*/ 11 w 135"/>
                <a:gd name="T57" fmla="*/ 16 h 26"/>
                <a:gd name="T58" fmla="*/ 10 w 135"/>
                <a:gd name="T59" fmla="*/ 16 h 26"/>
                <a:gd name="T60" fmla="*/ 4 w 135"/>
                <a:gd name="T61" fmla="*/ 10 h 26"/>
                <a:gd name="T62" fmla="*/ 4 w 135"/>
                <a:gd name="T63" fmla="*/ 8 h 26"/>
                <a:gd name="T64" fmla="*/ 2 w 135"/>
                <a:gd name="T65" fmla="*/ 8 h 26"/>
                <a:gd name="T66" fmla="*/ 2 w 135"/>
                <a:gd name="T67" fmla="*/ 2 h 26"/>
                <a:gd name="T68" fmla="*/ 0 w 135"/>
                <a:gd name="T69" fmla="*/ 2 h 26"/>
                <a:gd name="T70" fmla="*/ 0 w 135"/>
                <a:gd name="T71" fmla="*/ 0 h 2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35"/>
                <a:gd name="T109" fmla="*/ 0 h 26"/>
                <a:gd name="T110" fmla="*/ 135 w 135"/>
                <a:gd name="T111" fmla="*/ 26 h 2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35" h="26">
                  <a:moveTo>
                    <a:pt x="134" y="2"/>
                  </a:moveTo>
                  <a:lnTo>
                    <a:pt x="134" y="8"/>
                  </a:lnTo>
                  <a:lnTo>
                    <a:pt x="132" y="8"/>
                  </a:lnTo>
                  <a:lnTo>
                    <a:pt x="132" y="10"/>
                  </a:lnTo>
                  <a:lnTo>
                    <a:pt x="130" y="12"/>
                  </a:lnTo>
                  <a:lnTo>
                    <a:pt x="126" y="12"/>
                  </a:lnTo>
                  <a:lnTo>
                    <a:pt x="126" y="14"/>
                  </a:lnTo>
                  <a:lnTo>
                    <a:pt x="125" y="14"/>
                  </a:lnTo>
                  <a:lnTo>
                    <a:pt x="125" y="16"/>
                  </a:lnTo>
                  <a:lnTo>
                    <a:pt x="119" y="16"/>
                  </a:lnTo>
                  <a:lnTo>
                    <a:pt x="119" y="17"/>
                  </a:lnTo>
                  <a:lnTo>
                    <a:pt x="117" y="17"/>
                  </a:lnTo>
                  <a:lnTo>
                    <a:pt x="115" y="19"/>
                  </a:lnTo>
                  <a:lnTo>
                    <a:pt x="113" y="19"/>
                  </a:lnTo>
                  <a:lnTo>
                    <a:pt x="113" y="21"/>
                  </a:lnTo>
                  <a:lnTo>
                    <a:pt x="105" y="21"/>
                  </a:lnTo>
                  <a:lnTo>
                    <a:pt x="105" y="23"/>
                  </a:lnTo>
                  <a:lnTo>
                    <a:pt x="84" y="23"/>
                  </a:lnTo>
                  <a:lnTo>
                    <a:pt x="84" y="25"/>
                  </a:lnTo>
                  <a:lnTo>
                    <a:pt x="52" y="25"/>
                  </a:lnTo>
                  <a:lnTo>
                    <a:pt x="50" y="23"/>
                  </a:lnTo>
                  <a:lnTo>
                    <a:pt x="25" y="23"/>
                  </a:lnTo>
                  <a:lnTo>
                    <a:pt x="25" y="21"/>
                  </a:lnTo>
                  <a:lnTo>
                    <a:pt x="19" y="21"/>
                  </a:lnTo>
                  <a:lnTo>
                    <a:pt x="19" y="19"/>
                  </a:lnTo>
                  <a:lnTo>
                    <a:pt x="15" y="19"/>
                  </a:lnTo>
                  <a:lnTo>
                    <a:pt x="15" y="17"/>
                  </a:lnTo>
                  <a:lnTo>
                    <a:pt x="11" y="17"/>
                  </a:lnTo>
                  <a:lnTo>
                    <a:pt x="11" y="16"/>
                  </a:lnTo>
                  <a:lnTo>
                    <a:pt x="10" y="16"/>
                  </a:lnTo>
                  <a:lnTo>
                    <a:pt x="4" y="10"/>
                  </a:lnTo>
                  <a:lnTo>
                    <a:pt x="4" y="8"/>
                  </a:lnTo>
                  <a:lnTo>
                    <a:pt x="2" y="8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6" name="Freeform 146"/>
            <p:cNvSpPr>
              <a:spLocks/>
            </p:cNvSpPr>
            <p:nvPr/>
          </p:nvSpPr>
          <p:spPr bwMode="auto">
            <a:xfrm>
              <a:off x="3196" y="3265"/>
              <a:ext cx="44" cy="47"/>
            </a:xfrm>
            <a:custGeom>
              <a:avLst/>
              <a:gdLst>
                <a:gd name="T0" fmla="*/ 0 w 44"/>
                <a:gd name="T1" fmla="*/ 41 h 47"/>
                <a:gd name="T2" fmla="*/ 0 w 44"/>
                <a:gd name="T3" fmla="*/ 44 h 47"/>
                <a:gd name="T4" fmla="*/ 2 w 44"/>
                <a:gd name="T5" fmla="*/ 44 h 47"/>
                <a:gd name="T6" fmla="*/ 0 w 44"/>
                <a:gd name="T7" fmla="*/ 44 h 47"/>
                <a:gd name="T8" fmla="*/ 2 w 44"/>
                <a:gd name="T9" fmla="*/ 44 h 47"/>
                <a:gd name="T10" fmla="*/ 0 w 44"/>
                <a:gd name="T11" fmla="*/ 46 h 47"/>
                <a:gd name="T12" fmla="*/ 2 w 44"/>
                <a:gd name="T13" fmla="*/ 44 h 47"/>
                <a:gd name="T14" fmla="*/ 4 w 44"/>
                <a:gd name="T15" fmla="*/ 46 h 47"/>
                <a:gd name="T16" fmla="*/ 4 w 44"/>
                <a:gd name="T17" fmla="*/ 44 h 47"/>
                <a:gd name="T18" fmla="*/ 6 w 44"/>
                <a:gd name="T19" fmla="*/ 44 h 47"/>
                <a:gd name="T20" fmla="*/ 35 w 44"/>
                <a:gd name="T21" fmla="*/ 25 h 47"/>
                <a:gd name="T22" fmla="*/ 39 w 44"/>
                <a:gd name="T23" fmla="*/ 23 h 47"/>
                <a:gd name="T24" fmla="*/ 41 w 44"/>
                <a:gd name="T25" fmla="*/ 21 h 47"/>
                <a:gd name="T26" fmla="*/ 39 w 44"/>
                <a:gd name="T27" fmla="*/ 20 h 47"/>
                <a:gd name="T28" fmla="*/ 41 w 44"/>
                <a:gd name="T29" fmla="*/ 20 h 47"/>
                <a:gd name="T30" fmla="*/ 41 w 44"/>
                <a:gd name="T31" fmla="*/ 2 h 47"/>
                <a:gd name="T32" fmla="*/ 43 w 44"/>
                <a:gd name="T33" fmla="*/ 2 h 47"/>
                <a:gd name="T34" fmla="*/ 41 w 44"/>
                <a:gd name="T35" fmla="*/ 2 h 47"/>
                <a:gd name="T36" fmla="*/ 39 w 44"/>
                <a:gd name="T37" fmla="*/ 0 h 47"/>
                <a:gd name="T38" fmla="*/ 37 w 44"/>
                <a:gd name="T39" fmla="*/ 0 h 47"/>
                <a:gd name="T40" fmla="*/ 4 w 44"/>
                <a:gd name="T41" fmla="*/ 20 h 47"/>
                <a:gd name="T42" fmla="*/ 2 w 44"/>
                <a:gd name="T43" fmla="*/ 20 h 47"/>
                <a:gd name="T44" fmla="*/ 2 w 44"/>
                <a:gd name="T45" fmla="*/ 23 h 47"/>
                <a:gd name="T46" fmla="*/ 2 w 44"/>
                <a:gd name="T47" fmla="*/ 20 h 47"/>
                <a:gd name="T48" fmla="*/ 2 w 44"/>
                <a:gd name="T49" fmla="*/ 27 h 47"/>
                <a:gd name="T50" fmla="*/ 2 w 44"/>
                <a:gd name="T51" fmla="*/ 25 h 47"/>
                <a:gd name="T52" fmla="*/ 0 w 44"/>
                <a:gd name="T53" fmla="*/ 27 h 47"/>
                <a:gd name="T54" fmla="*/ 0 w 44"/>
                <a:gd name="T55" fmla="*/ 44 h 47"/>
                <a:gd name="T56" fmla="*/ 0 w 44"/>
                <a:gd name="T57" fmla="*/ 41 h 4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4"/>
                <a:gd name="T88" fmla="*/ 0 h 47"/>
                <a:gd name="T89" fmla="*/ 44 w 44"/>
                <a:gd name="T90" fmla="*/ 47 h 4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4" h="47">
                  <a:moveTo>
                    <a:pt x="0" y="41"/>
                  </a:moveTo>
                  <a:lnTo>
                    <a:pt x="0" y="44"/>
                  </a:lnTo>
                  <a:lnTo>
                    <a:pt x="2" y="44"/>
                  </a:lnTo>
                  <a:lnTo>
                    <a:pt x="0" y="44"/>
                  </a:lnTo>
                  <a:lnTo>
                    <a:pt x="2" y="44"/>
                  </a:lnTo>
                  <a:lnTo>
                    <a:pt x="0" y="46"/>
                  </a:lnTo>
                  <a:lnTo>
                    <a:pt x="2" y="44"/>
                  </a:lnTo>
                  <a:lnTo>
                    <a:pt x="4" y="46"/>
                  </a:lnTo>
                  <a:lnTo>
                    <a:pt x="4" y="44"/>
                  </a:lnTo>
                  <a:lnTo>
                    <a:pt x="6" y="44"/>
                  </a:lnTo>
                  <a:lnTo>
                    <a:pt x="35" y="25"/>
                  </a:lnTo>
                  <a:lnTo>
                    <a:pt x="39" y="23"/>
                  </a:lnTo>
                  <a:lnTo>
                    <a:pt x="41" y="21"/>
                  </a:lnTo>
                  <a:lnTo>
                    <a:pt x="39" y="20"/>
                  </a:lnTo>
                  <a:lnTo>
                    <a:pt x="41" y="20"/>
                  </a:lnTo>
                  <a:lnTo>
                    <a:pt x="41" y="2"/>
                  </a:lnTo>
                  <a:lnTo>
                    <a:pt x="43" y="2"/>
                  </a:lnTo>
                  <a:lnTo>
                    <a:pt x="41" y="2"/>
                  </a:lnTo>
                  <a:lnTo>
                    <a:pt x="39" y="0"/>
                  </a:lnTo>
                  <a:lnTo>
                    <a:pt x="37" y="0"/>
                  </a:lnTo>
                  <a:lnTo>
                    <a:pt x="4" y="20"/>
                  </a:lnTo>
                  <a:lnTo>
                    <a:pt x="2" y="20"/>
                  </a:lnTo>
                  <a:lnTo>
                    <a:pt x="2" y="23"/>
                  </a:lnTo>
                  <a:lnTo>
                    <a:pt x="2" y="20"/>
                  </a:lnTo>
                  <a:lnTo>
                    <a:pt x="2" y="27"/>
                  </a:lnTo>
                  <a:lnTo>
                    <a:pt x="2" y="25"/>
                  </a:lnTo>
                  <a:lnTo>
                    <a:pt x="0" y="27"/>
                  </a:lnTo>
                  <a:lnTo>
                    <a:pt x="0" y="44"/>
                  </a:lnTo>
                  <a:lnTo>
                    <a:pt x="0" y="41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" name="Freeform 147"/>
            <p:cNvSpPr>
              <a:spLocks/>
            </p:cNvSpPr>
            <p:nvPr/>
          </p:nvSpPr>
          <p:spPr bwMode="auto">
            <a:xfrm>
              <a:off x="3200" y="3283"/>
              <a:ext cx="13" cy="26"/>
            </a:xfrm>
            <a:custGeom>
              <a:avLst/>
              <a:gdLst>
                <a:gd name="T0" fmla="*/ 10 w 13"/>
                <a:gd name="T1" fmla="*/ 3 h 26"/>
                <a:gd name="T2" fmla="*/ 8 w 13"/>
                <a:gd name="T3" fmla="*/ 2 h 26"/>
                <a:gd name="T4" fmla="*/ 8 w 13"/>
                <a:gd name="T5" fmla="*/ 0 h 26"/>
                <a:gd name="T6" fmla="*/ 0 w 13"/>
                <a:gd name="T7" fmla="*/ 5 h 26"/>
                <a:gd name="T8" fmla="*/ 0 w 13"/>
                <a:gd name="T9" fmla="*/ 3 h 26"/>
                <a:gd name="T10" fmla="*/ 2 w 13"/>
                <a:gd name="T11" fmla="*/ 5 h 26"/>
                <a:gd name="T12" fmla="*/ 0 w 13"/>
                <a:gd name="T13" fmla="*/ 7 h 26"/>
                <a:gd name="T14" fmla="*/ 2 w 13"/>
                <a:gd name="T15" fmla="*/ 9 h 26"/>
                <a:gd name="T16" fmla="*/ 0 w 13"/>
                <a:gd name="T17" fmla="*/ 9 h 26"/>
                <a:gd name="T18" fmla="*/ 0 w 13"/>
                <a:gd name="T19" fmla="*/ 7 h 26"/>
                <a:gd name="T20" fmla="*/ 0 w 13"/>
                <a:gd name="T21" fmla="*/ 23 h 26"/>
                <a:gd name="T22" fmla="*/ 2 w 13"/>
                <a:gd name="T23" fmla="*/ 25 h 26"/>
                <a:gd name="T24" fmla="*/ 2 w 13"/>
                <a:gd name="T25" fmla="*/ 23 h 26"/>
                <a:gd name="T26" fmla="*/ 4 w 13"/>
                <a:gd name="T27" fmla="*/ 23 h 26"/>
                <a:gd name="T28" fmla="*/ 8 w 13"/>
                <a:gd name="T29" fmla="*/ 19 h 26"/>
                <a:gd name="T30" fmla="*/ 12 w 13"/>
                <a:gd name="T31" fmla="*/ 19 h 26"/>
                <a:gd name="T32" fmla="*/ 10 w 13"/>
                <a:gd name="T33" fmla="*/ 17 h 26"/>
                <a:gd name="T34" fmla="*/ 12 w 13"/>
                <a:gd name="T35" fmla="*/ 17 h 26"/>
                <a:gd name="T36" fmla="*/ 10 w 13"/>
                <a:gd name="T37" fmla="*/ 17 h 26"/>
                <a:gd name="T38" fmla="*/ 12 w 13"/>
                <a:gd name="T39" fmla="*/ 13 h 26"/>
                <a:gd name="T40" fmla="*/ 12 w 13"/>
                <a:gd name="T41" fmla="*/ 9 h 26"/>
                <a:gd name="T42" fmla="*/ 4 w 13"/>
                <a:gd name="T43" fmla="*/ 9 h 26"/>
                <a:gd name="T44" fmla="*/ 6 w 13"/>
                <a:gd name="T45" fmla="*/ 11 h 26"/>
                <a:gd name="T46" fmla="*/ 4 w 13"/>
                <a:gd name="T47" fmla="*/ 15 h 26"/>
                <a:gd name="T48" fmla="*/ 8 w 13"/>
                <a:gd name="T49" fmla="*/ 13 h 26"/>
                <a:gd name="T50" fmla="*/ 8 w 13"/>
                <a:gd name="T51" fmla="*/ 15 h 26"/>
                <a:gd name="T52" fmla="*/ 6 w 13"/>
                <a:gd name="T53" fmla="*/ 19 h 26"/>
                <a:gd name="T54" fmla="*/ 8 w 13"/>
                <a:gd name="T55" fmla="*/ 17 h 26"/>
                <a:gd name="T56" fmla="*/ 8 w 13"/>
                <a:gd name="T57" fmla="*/ 19 h 26"/>
                <a:gd name="T58" fmla="*/ 4 w 13"/>
                <a:gd name="T59" fmla="*/ 19 h 26"/>
                <a:gd name="T60" fmla="*/ 4 w 13"/>
                <a:gd name="T61" fmla="*/ 5 h 26"/>
                <a:gd name="T62" fmla="*/ 4 w 13"/>
                <a:gd name="T63" fmla="*/ 9 h 26"/>
                <a:gd name="T64" fmla="*/ 4 w 13"/>
                <a:gd name="T65" fmla="*/ 5 h 26"/>
                <a:gd name="T66" fmla="*/ 6 w 13"/>
                <a:gd name="T67" fmla="*/ 7 h 26"/>
                <a:gd name="T68" fmla="*/ 12 w 13"/>
                <a:gd name="T69" fmla="*/ 5 h 26"/>
                <a:gd name="T70" fmla="*/ 10 w 13"/>
                <a:gd name="T71" fmla="*/ 3 h 2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3"/>
                <a:gd name="T109" fmla="*/ 0 h 26"/>
                <a:gd name="T110" fmla="*/ 13 w 13"/>
                <a:gd name="T111" fmla="*/ 26 h 2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3" h="26">
                  <a:moveTo>
                    <a:pt x="10" y="3"/>
                  </a:moveTo>
                  <a:lnTo>
                    <a:pt x="8" y="2"/>
                  </a:lnTo>
                  <a:lnTo>
                    <a:pt x="8" y="0"/>
                  </a:lnTo>
                  <a:lnTo>
                    <a:pt x="0" y="5"/>
                  </a:lnTo>
                  <a:lnTo>
                    <a:pt x="0" y="3"/>
                  </a:lnTo>
                  <a:lnTo>
                    <a:pt x="2" y="5"/>
                  </a:lnTo>
                  <a:lnTo>
                    <a:pt x="0" y="7"/>
                  </a:lnTo>
                  <a:lnTo>
                    <a:pt x="2" y="9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23"/>
                  </a:lnTo>
                  <a:lnTo>
                    <a:pt x="2" y="25"/>
                  </a:lnTo>
                  <a:lnTo>
                    <a:pt x="2" y="23"/>
                  </a:lnTo>
                  <a:lnTo>
                    <a:pt x="4" y="23"/>
                  </a:lnTo>
                  <a:lnTo>
                    <a:pt x="8" y="19"/>
                  </a:lnTo>
                  <a:lnTo>
                    <a:pt x="12" y="19"/>
                  </a:lnTo>
                  <a:lnTo>
                    <a:pt x="10" y="17"/>
                  </a:lnTo>
                  <a:lnTo>
                    <a:pt x="12" y="17"/>
                  </a:lnTo>
                  <a:lnTo>
                    <a:pt x="10" y="17"/>
                  </a:lnTo>
                  <a:lnTo>
                    <a:pt x="12" y="13"/>
                  </a:lnTo>
                  <a:lnTo>
                    <a:pt x="12" y="9"/>
                  </a:lnTo>
                  <a:lnTo>
                    <a:pt x="4" y="9"/>
                  </a:lnTo>
                  <a:lnTo>
                    <a:pt x="6" y="11"/>
                  </a:lnTo>
                  <a:lnTo>
                    <a:pt x="4" y="15"/>
                  </a:lnTo>
                  <a:lnTo>
                    <a:pt x="8" y="13"/>
                  </a:lnTo>
                  <a:lnTo>
                    <a:pt x="8" y="15"/>
                  </a:lnTo>
                  <a:lnTo>
                    <a:pt x="6" y="19"/>
                  </a:lnTo>
                  <a:lnTo>
                    <a:pt x="8" y="17"/>
                  </a:lnTo>
                  <a:lnTo>
                    <a:pt x="8" y="19"/>
                  </a:lnTo>
                  <a:lnTo>
                    <a:pt x="4" y="19"/>
                  </a:lnTo>
                  <a:lnTo>
                    <a:pt x="4" y="5"/>
                  </a:lnTo>
                  <a:lnTo>
                    <a:pt x="4" y="9"/>
                  </a:lnTo>
                  <a:lnTo>
                    <a:pt x="4" y="5"/>
                  </a:lnTo>
                  <a:lnTo>
                    <a:pt x="6" y="7"/>
                  </a:lnTo>
                  <a:lnTo>
                    <a:pt x="12" y="5"/>
                  </a:lnTo>
                  <a:lnTo>
                    <a:pt x="10" y="3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8" name="Freeform 148"/>
            <p:cNvSpPr>
              <a:spLocks/>
            </p:cNvSpPr>
            <p:nvPr/>
          </p:nvSpPr>
          <p:spPr bwMode="auto">
            <a:xfrm>
              <a:off x="3212" y="3275"/>
              <a:ext cx="14" cy="26"/>
            </a:xfrm>
            <a:custGeom>
              <a:avLst/>
              <a:gdLst>
                <a:gd name="T0" fmla="*/ 7 w 14"/>
                <a:gd name="T1" fmla="*/ 21 h 26"/>
                <a:gd name="T2" fmla="*/ 4 w 14"/>
                <a:gd name="T3" fmla="*/ 23 h 26"/>
                <a:gd name="T4" fmla="*/ 4 w 14"/>
                <a:gd name="T5" fmla="*/ 25 h 26"/>
                <a:gd name="T6" fmla="*/ 5 w 14"/>
                <a:gd name="T7" fmla="*/ 10 h 26"/>
                <a:gd name="T8" fmla="*/ 4 w 14"/>
                <a:gd name="T9" fmla="*/ 8 h 26"/>
                <a:gd name="T10" fmla="*/ 5 w 14"/>
                <a:gd name="T11" fmla="*/ 10 h 26"/>
                <a:gd name="T12" fmla="*/ 0 w 14"/>
                <a:gd name="T13" fmla="*/ 10 h 26"/>
                <a:gd name="T14" fmla="*/ 2 w 14"/>
                <a:gd name="T15" fmla="*/ 8 h 26"/>
                <a:gd name="T16" fmla="*/ 0 w 14"/>
                <a:gd name="T17" fmla="*/ 10 h 26"/>
                <a:gd name="T18" fmla="*/ 2 w 14"/>
                <a:gd name="T19" fmla="*/ 8 h 26"/>
                <a:gd name="T20" fmla="*/ 11 w 14"/>
                <a:gd name="T21" fmla="*/ 0 h 26"/>
                <a:gd name="T22" fmla="*/ 13 w 14"/>
                <a:gd name="T23" fmla="*/ 2 h 26"/>
                <a:gd name="T24" fmla="*/ 11 w 14"/>
                <a:gd name="T25" fmla="*/ 2 h 26"/>
                <a:gd name="T26" fmla="*/ 13 w 14"/>
                <a:gd name="T27" fmla="*/ 2 h 26"/>
                <a:gd name="T28" fmla="*/ 7 w 14"/>
                <a:gd name="T29" fmla="*/ 6 h 26"/>
                <a:gd name="T30" fmla="*/ 9 w 14"/>
                <a:gd name="T31" fmla="*/ 8 h 26"/>
                <a:gd name="T32" fmla="*/ 9 w 14"/>
                <a:gd name="T33" fmla="*/ 23 h 26"/>
                <a:gd name="T34" fmla="*/ 7 w 14"/>
                <a:gd name="T35" fmla="*/ 21 h 26"/>
                <a:gd name="T36" fmla="*/ 7 w 14"/>
                <a:gd name="T37" fmla="*/ 23 h 26"/>
                <a:gd name="T38" fmla="*/ 7 w 14"/>
                <a:gd name="T39" fmla="*/ 21 h 2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"/>
                <a:gd name="T61" fmla="*/ 0 h 26"/>
                <a:gd name="T62" fmla="*/ 14 w 14"/>
                <a:gd name="T63" fmla="*/ 26 h 2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" h="26">
                  <a:moveTo>
                    <a:pt x="7" y="21"/>
                  </a:moveTo>
                  <a:lnTo>
                    <a:pt x="4" y="23"/>
                  </a:lnTo>
                  <a:lnTo>
                    <a:pt x="4" y="25"/>
                  </a:lnTo>
                  <a:lnTo>
                    <a:pt x="5" y="10"/>
                  </a:lnTo>
                  <a:lnTo>
                    <a:pt x="4" y="8"/>
                  </a:lnTo>
                  <a:lnTo>
                    <a:pt x="5" y="10"/>
                  </a:lnTo>
                  <a:lnTo>
                    <a:pt x="0" y="10"/>
                  </a:lnTo>
                  <a:lnTo>
                    <a:pt x="2" y="8"/>
                  </a:lnTo>
                  <a:lnTo>
                    <a:pt x="0" y="10"/>
                  </a:lnTo>
                  <a:lnTo>
                    <a:pt x="2" y="8"/>
                  </a:lnTo>
                  <a:lnTo>
                    <a:pt x="11" y="0"/>
                  </a:lnTo>
                  <a:lnTo>
                    <a:pt x="13" y="2"/>
                  </a:lnTo>
                  <a:lnTo>
                    <a:pt x="11" y="2"/>
                  </a:lnTo>
                  <a:lnTo>
                    <a:pt x="13" y="2"/>
                  </a:lnTo>
                  <a:lnTo>
                    <a:pt x="7" y="6"/>
                  </a:lnTo>
                  <a:lnTo>
                    <a:pt x="9" y="8"/>
                  </a:lnTo>
                  <a:lnTo>
                    <a:pt x="9" y="23"/>
                  </a:lnTo>
                  <a:lnTo>
                    <a:pt x="7" y="21"/>
                  </a:lnTo>
                  <a:lnTo>
                    <a:pt x="7" y="23"/>
                  </a:lnTo>
                  <a:lnTo>
                    <a:pt x="7" y="21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9" name="Freeform 149"/>
            <p:cNvSpPr>
              <a:spLocks/>
            </p:cNvSpPr>
            <p:nvPr/>
          </p:nvSpPr>
          <p:spPr bwMode="auto">
            <a:xfrm>
              <a:off x="3225" y="3267"/>
              <a:ext cx="13" cy="26"/>
            </a:xfrm>
            <a:custGeom>
              <a:avLst/>
              <a:gdLst>
                <a:gd name="T0" fmla="*/ 8 w 13"/>
                <a:gd name="T1" fmla="*/ 21 h 26"/>
                <a:gd name="T2" fmla="*/ 10 w 13"/>
                <a:gd name="T3" fmla="*/ 21 h 26"/>
                <a:gd name="T4" fmla="*/ 8 w 13"/>
                <a:gd name="T5" fmla="*/ 19 h 26"/>
                <a:gd name="T6" fmla="*/ 10 w 13"/>
                <a:gd name="T7" fmla="*/ 18 h 26"/>
                <a:gd name="T8" fmla="*/ 2 w 13"/>
                <a:gd name="T9" fmla="*/ 21 h 26"/>
                <a:gd name="T10" fmla="*/ 0 w 13"/>
                <a:gd name="T11" fmla="*/ 21 h 26"/>
                <a:gd name="T12" fmla="*/ 2 w 13"/>
                <a:gd name="T13" fmla="*/ 21 h 26"/>
                <a:gd name="T14" fmla="*/ 2 w 13"/>
                <a:gd name="T15" fmla="*/ 18 h 26"/>
                <a:gd name="T16" fmla="*/ 10 w 13"/>
                <a:gd name="T17" fmla="*/ 12 h 26"/>
                <a:gd name="T18" fmla="*/ 12 w 13"/>
                <a:gd name="T19" fmla="*/ 10 h 26"/>
                <a:gd name="T20" fmla="*/ 10 w 13"/>
                <a:gd name="T21" fmla="*/ 10 h 26"/>
                <a:gd name="T22" fmla="*/ 2 w 13"/>
                <a:gd name="T23" fmla="*/ 14 h 26"/>
                <a:gd name="T24" fmla="*/ 2 w 13"/>
                <a:gd name="T25" fmla="*/ 6 h 26"/>
                <a:gd name="T26" fmla="*/ 10 w 13"/>
                <a:gd name="T27" fmla="*/ 4 h 26"/>
                <a:gd name="T28" fmla="*/ 10 w 13"/>
                <a:gd name="T29" fmla="*/ 0 h 26"/>
                <a:gd name="T30" fmla="*/ 8 w 13"/>
                <a:gd name="T31" fmla="*/ 2 h 26"/>
                <a:gd name="T32" fmla="*/ 10 w 13"/>
                <a:gd name="T33" fmla="*/ 0 h 26"/>
                <a:gd name="T34" fmla="*/ 0 w 13"/>
                <a:gd name="T35" fmla="*/ 10 h 26"/>
                <a:gd name="T36" fmla="*/ 0 w 13"/>
                <a:gd name="T37" fmla="*/ 23 h 26"/>
                <a:gd name="T38" fmla="*/ 2 w 13"/>
                <a:gd name="T39" fmla="*/ 23 h 26"/>
                <a:gd name="T40" fmla="*/ 0 w 13"/>
                <a:gd name="T41" fmla="*/ 25 h 26"/>
                <a:gd name="T42" fmla="*/ 2 w 13"/>
                <a:gd name="T43" fmla="*/ 25 h 26"/>
                <a:gd name="T44" fmla="*/ 8 w 13"/>
                <a:gd name="T45" fmla="*/ 21 h 26"/>
                <a:gd name="T46" fmla="*/ 2 w 13"/>
                <a:gd name="T47" fmla="*/ 25 h 26"/>
                <a:gd name="T48" fmla="*/ 8 w 13"/>
                <a:gd name="T49" fmla="*/ 21 h 2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3"/>
                <a:gd name="T76" fmla="*/ 0 h 26"/>
                <a:gd name="T77" fmla="*/ 13 w 13"/>
                <a:gd name="T78" fmla="*/ 26 h 2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3" h="26">
                  <a:moveTo>
                    <a:pt x="8" y="21"/>
                  </a:moveTo>
                  <a:lnTo>
                    <a:pt x="10" y="21"/>
                  </a:lnTo>
                  <a:lnTo>
                    <a:pt x="8" y="19"/>
                  </a:lnTo>
                  <a:lnTo>
                    <a:pt x="10" y="18"/>
                  </a:lnTo>
                  <a:lnTo>
                    <a:pt x="2" y="21"/>
                  </a:lnTo>
                  <a:lnTo>
                    <a:pt x="0" y="21"/>
                  </a:lnTo>
                  <a:lnTo>
                    <a:pt x="2" y="21"/>
                  </a:lnTo>
                  <a:lnTo>
                    <a:pt x="2" y="18"/>
                  </a:lnTo>
                  <a:lnTo>
                    <a:pt x="10" y="12"/>
                  </a:lnTo>
                  <a:lnTo>
                    <a:pt x="12" y="10"/>
                  </a:lnTo>
                  <a:lnTo>
                    <a:pt x="10" y="10"/>
                  </a:lnTo>
                  <a:lnTo>
                    <a:pt x="2" y="14"/>
                  </a:lnTo>
                  <a:lnTo>
                    <a:pt x="2" y="6"/>
                  </a:lnTo>
                  <a:lnTo>
                    <a:pt x="10" y="4"/>
                  </a:lnTo>
                  <a:lnTo>
                    <a:pt x="10" y="0"/>
                  </a:lnTo>
                  <a:lnTo>
                    <a:pt x="8" y="2"/>
                  </a:lnTo>
                  <a:lnTo>
                    <a:pt x="10" y="0"/>
                  </a:lnTo>
                  <a:lnTo>
                    <a:pt x="0" y="10"/>
                  </a:lnTo>
                  <a:lnTo>
                    <a:pt x="0" y="23"/>
                  </a:lnTo>
                  <a:lnTo>
                    <a:pt x="2" y="23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8" y="21"/>
                  </a:lnTo>
                  <a:lnTo>
                    <a:pt x="2" y="25"/>
                  </a:lnTo>
                  <a:lnTo>
                    <a:pt x="8" y="21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0" name="Line 150"/>
            <p:cNvSpPr>
              <a:spLocks noChangeShapeType="1"/>
            </p:cNvSpPr>
            <p:nvPr/>
          </p:nvSpPr>
          <p:spPr bwMode="auto">
            <a:xfrm flipH="1">
              <a:off x="3123" y="3472"/>
              <a:ext cx="9" cy="0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pic>
        <p:nvPicPr>
          <p:cNvPr id="44" name="Picture 43" descr="IMG_20160118_151346.jpg"/>
          <p:cNvPicPr>
            <a:picLocks noChangeAspect="1"/>
          </p:cNvPicPr>
          <p:nvPr/>
        </p:nvPicPr>
        <p:blipFill>
          <a:blip r:embed="rId5" cstate="print"/>
          <a:srcRect l="34375" t="35416" r="34375" b="33333"/>
          <a:stretch>
            <a:fillRect/>
          </a:stretch>
        </p:blipFill>
        <p:spPr>
          <a:xfrm>
            <a:off x="6299200" y="2209800"/>
            <a:ext cx="914400" cy="685800"/>
          </a:xfrm>
          <a:prstGeom prst="rect">
            <a:avLst/>
          </a:prstGeom>
        </p:spPr>
      </p:pic>
      <p:cxnSp>
        <p:nvCxnSpPr>
          <p:cNvPr id="46" name="Elbow Connector 45"/>
          <p:cNvCxnSpPr>
            <a:stCxn id="4" idx="3"/>
          </p:cNvCxnSpPr>
          <p:nvPr/>
        </p:nvCxnSpPr>
        <p:spPr>
          <a:xfrm flipV="1">
            <a:off x="3200400" y="1981201"/>
            <a:ext cx="609600" cy="455613"/>
          </a:xfrm>
          <a:prstGeom prst="bentConnector3">
            <a:avLst>
              <a:gd name="adj1" fmla="val 50000"/>
            </a:avLst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0" y="2819400"/>
            <a:ext cx="1524000" cy="369322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r>
              <a:rPr lang="en-US" dirty="0" smtClean="0"/>
              <a:t>Control panel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2362200" y="2971800"/>
            <a:ext cx="762000" cy="369322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r>
              <a:rPr lang="en-US" dirty="0" smtClean="0"/>
              <a:t>RTU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3886200" y="2133600"/>
            <a:ext cx="685800" cy="369322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r>
              <a:rPr lang="en-US" dirty="0" smtClean="0"/>
              <a:t>VSAT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7239000" y="1981200"/>
            <a:ext cx="685800" cy="369322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r>
              <a:rPr lang="en-US" dirty="0" smtClean="0"/>
              <a:t>HUB</a:t>
            </a:r>
            <a:endParaRPr lang="en-US" dirty="0"/>
          </a:p>
        </p:txBody>
      </p:sp>
      <p:grpSp>
        <p:nvGrpSpPr>
          <p:cNvPr id="6" name="Group 86"/>
          <p:cNvGrpSpPr>
            <a:grpSpLocks/>
          </p:cNvGrpSpPr>
          <p:nvPr/>
        </p:nvGrpSpPr>
        <p:grpSpPr bwMode="auto">
          <a:xfrm>
            <a:off x="5029201" y="1066800"/>
            <a:ext cx="1600200" cy="374650"/>
            <a:chOff x="2160" y="960"/>
            <a:chExt cx="1374" cy="280"/>
          </a:xfrm>
        </p:grpSpPr>
        <p:sp>
          <p:nvSpPr>
            <p:cNvPr id="57" name="Freeform 87"/>
            <p:cNvSpPr>
              <a:spLocks/>
            </p:cNvSpPr>
            <p:nvPr/>
          </p:nvSpPr>
          <p:spPr bwMode="auto">
            <a:xfrm>
              <a:off x="2621" y="960"/>
              <a:ext cx="913" cy="179"/>
            </a:xfrm>
            <a:custGeom>
              <a:avLst/>
              <a:gdLst>
                <a:gd name="T0" fmla="*/ 236 w 913"/>
                <a:gd name="T1" fmla="*/ 178 h 179"/>
                <a:gd name="T2" fmla="*/ 0 w 913"/>
                <a:gd name="T3" fmla="*/ 158 h 179"/>
                <a:gd name="T4" fmla="*/ 626 w 913"/>
                <a:gd name="T5" fmla="*/ 0 h 179"/>
                <a:gd name="T6" fmla="*/ 912 w 913"/>
                <a:gd name="T7" fmla="*/ 44 h 179"/>
                <a:gd name="T8" fmla="*/ 236 w 913"/>
                <a:gd name="T9" fmla="*/ 178 h 1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13"/>
                <a:gd name="T16" fmla="*/ 0 h 179"/>
                <a:gd name="T17" fmla="*/ 913 w 913"/>
                <a:gd name="T18" fmla="*/ 179 h 17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13" h="179">
                  <a:moveTo>
                    <a:pt x="236" y="178"/>
                  </a:moveTo>
                  <a:lnTo>
                    <a:pt x="0" y="158"/>
                  </a:lnTo>
                  <a:lnTo>
                    <a:pt x="626" y="0"/>
                  </a:lnTo>
                  <a:lnTo>
                    <a:pt x="912" y="44"/>
                  </a:lnTo>
                  <a:lnTo>
                    <a:pt x="236" y="178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8" name="Freeform 88"/>
            <p:cNvSpPr>
              <a:spLocks/>
            </p:cNvSpPr>
            <p:nvPr/>
          </p:nvSpPr>
          <p:spPr bwMode="auto">
            <a:xfrm>
              <a:off x="2287" y="1189"/>
              <a:ext cx="163" cy="24"/>
            </a:xfrm>
            <a:custGeom>
              <a:avLst/>
              <a:gdLst>
                <a:gd name="T0" fmla="*/ 29 w 163"/>
                <a:gd name="T1" fmla="*/ 7 h 24"/>
                <a:gd name="T2" fmla="*/ 66 w 163"/>
                <a:gd name="T3" fmla="*/ 0 h 24"/>
                <a:gd name="T4" fmla="*/ 127 w 163"/>
                <a:gd name="T5" fmla="*/ 5 h 24"/>
                <a:gd name="T6" fmla="*/ 127 w 163"/>
                <a:gd name="T7" fmla="*/ 21 h 24"/>
                <a:gd name="T8" fmla="*/ 162 w 163"/>
                <a:gd name="T9" fmla="*/ 23 h 24"/>
                <a:gd name="T10" fmla="*/ 157 w 163"/>
                <a:gd name="T11" fmla="*/ 23 h 24"/>
                <a:gd name="T12" fmla="*/ 0 w 163"/>
                <a:gd name="T13" fmla="*/ 16 h 24"/>
                <a:gd name="T14" fmla="*/ 29 w 163"/>
                <a:gd name="T15" fmla="*/ 7 h 2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3"/>
                <a:gd name="T25" fmla="*/ 0 h 24"/>
                <a:gd name="T26" fmla="*/ 163 w 163"/>
                <a:gd name="T27" fmla="*/ 24 h 2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3" h="24">
                  <a:moveTo>
                    <a:pt x="29" y="7"/>
                  </a:moveTo>
                  <a:lnTo>
                    <a:pt x="66" y="0"/>
                  </a:lnTo>
                  <a:lnTo>
                    <a:pt x="127" y="5"/>
                  </a:lnTo>
                  <a:lnTo>
                    <a:pt x="127" y="21"/>
                  </a:lnTo>
                  <a:lnTo>
                    <a:pt x="162" y="23"/>
                  </a:lnTo>
                  <a:lnTo>
                    <a:pt x="157" y="23"/>
                  </a:lnTo>
                  <a:lnTo>
                    <a:pt x="0" y="16"/>
                  </a:lnTo>
                  <a:lnTo>
                    <a:pt x="29" y="7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9" name="Freeform 89"/>
            <p:cNvSpPr>
              <a:spLocks/>
            </p:cNvSpPr>
            <p:nvPr/>
          </p:nvSpPr>
          <p:spPr bwMode="auto">
            <a:xfrm>
              <a:off x="2160" y="1186"/>
              <a:ext cx="312" cy="54"/>
            </a:xfrm>
            <a:custGeom>
              <a:avLst/>
              <a:gdLst>
                <a:gd name="T0" fmla="*/ 183 w 312"/>
                <a:gd name="T1" fmla="*/ 0 h 54"/>
                <a:gd name="T2" fmla="*/ 0 w 312"/>
                <a:gd name="T3" fmla="*/ 44 h 54"/>
                <a:gd name="T4" fmla="*/ 162 w 312"/>
                <a:gd name="T5" fmla="*/ 53 h 54"/>
                <a:gd name="T6" fmla="*/ 311 w 312"/>
                <a:gd name="T7" fmla="*/ 24 h 54"/>
                <a:gd name="T8" fmla="*/ 255 w 312"/>
                <a:gd name="T9" fmla="*/ 22 h 54"/>
                <a:gd name="T10" fmla="*/ 260 w 312"/>
                <a:gd name="T11" fmla="*/ 8 h 54"/>
                <a:gd name="T12" fmla="*/ 194 w 312"/>
                <a:gd name="T13" fmla="*/ 3 h 54"/>
                <a:gd name="T14" fmla="*/ 128 w 312"/>
                <a:gd name="T15" fmla="*/ 20 h 54"/>
                <a:gd name="T16" fmla="*/ 284 w 312"/>
                <a:gd name="T17" fmla="*/ 27 h 54"/>
                <a:gd name="T18" fmla="*/ 295 w 312"/>
                <a:gd name="T19" fmla="*/ 24 h 54"/>
                <a:gd name="T20" fmla="*/ 255 w 312"/>
                <a:gd name="T21" fmla="*/ 22 h 54"/>
                <a:gd name="T22" fmla="*/ 260 w 312"/>
                <a:gd name="T23" fmla="*/ 6 h 54"/>
                <a:gd name="T24" fmla="*/ 183 w 312"/>
                <a:gd name="T25" fmla="*/ 0 h 54"/>
                <a:gd name="T26" fmla="*/ 178 w 312"/>
                <a:gd name="T27" fmla="*/ 0 h 5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12"/>
                <a:gd name="T43" fmla="*/ 0 h 54"/>
                <a:gd name="T44" fmla="*/ 312 w 312"/>
                <a:gd name="T45" fmla="*/ 54 h 5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12" h="54">
                  <a:moveTo>
                    <a:pt x="183" y="0"/>
                  </a:moveTo>
                  <a:lnTo>
                    <a:pt x="0" y="44"/>
                  </a:lnTo>
                  <a:lnTo>
                    <a:pt x="162" y="53"/>
                  </a:lnTo>
                  <a:lnTo>
                    <a:pt x="311" y="24"/>
                  </a:lnTo>
                  <a:lnTo>
                    <a:pt x="255" y="22"/>
                  </a:lnTo>
                  <a:lnTo>
                    <a:pt x="260" y="8"/>
                  </a:lnTo>
                  <a:lnTo>
                    <a:pt x="194" y="3"/>
                  </a:lnTo>
                  <a:lnTo>
                    <a:pt x="128" y="20"/>
                  </a:lnTo>
                  <a:lnTo>
                    <a:pt x="284" y="27"/>
                  </a:lnTo>
                  <a:lnTo>
                    <a:pt x="295" y="24"/>
                  </a:lnTo>
                  <a:lnTo>
                    <a:pt x="255" y="22"/>
                  </a:lnTo>
                  <a:lnTo>
                    <a:pt x="260" y="6"/>
                  </a:lnTo>
                  <a:lnTo>
                    <a:pt x="183" y="0"/>
                  </a:lnTo>
                  <a:lnTo>
                    <a:pt x="178" y="0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0" name="Freeform 90"/>
            <p:cNvSpPr>
              <a:spLocks/>
            </p:cNvSpPr>
            <p:nvPr/>
          </p:nvSpPr>
          <p:spPr bwMode="auto">
            <a:xfrm>
              <a:off x="2176" y="1220"/>
              <a:ext cx="195" cy="20"/>
            </a:xfrm>
            <a:custGeom>
              <a:avLst/>
              <a:gdLst>
                <a:gd name="T0" fmla="*/ 24 w 195"/>
                <a:gd name="T1" fmla="*/ 5 h 20"/>
                <a:gd name="T2" fmla="*/ 45 w 195"/>
                <a:gd name="T3" fmla="*/ 0 h 20"/>
                <a:gd name="T4" fmla="*/ 194 w 195"/>
                <a:gd name="T5" fmla="*/ 10 h 20"/>
                <a:gd name="T6" fmla="*/ 141 w 195"/>
                <a:gd name="T7" fmla="*/ 19 h 20"/>
                <a:gd name="T8" fmla="*/ 0 w 195"/>
                <a:gd name="T9" fmla="*/ 12 h 20"/>
                <a:gd name="T10" fmla="*/ 24 w 195"/>
                <a:gd name="T11" fmla="*/ 5 h 20"/>
                <a:gd name="T12" fmla="*/ 19 w 195"/>
                <a:gd name="T13" fmla="*/ 5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5"/>
                <a:gd name="T22" fmla="*/ 0 h 20"/>
                <a:gd name="T23" fmla="*/ 195 w 195"/>
                <a:gd name="T24" fmla="*/ 20 h 2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5" h="20">
                  <a:moveTo>
                    <a:pt x="24" y="5"/>
                  </a:moveTo>
                  <a:lnTo>
                    <a:pt x="45" y="0"/>
                  </a:lnTo>
                  <a:lnTo>
                    <a:pt x="194" y="10"/>
                  </a:lnTo>
                  <a:lnTo>
                    <a:pt x="141" y="19"/>
                  </a:lnTo>
                  <a:lnTo>
                    <a:pt x="0" y="12"/>
                  </a:lnTo>
                  <a:lnTo>
                    <a:pt x="24" y="5"/>
                  </a:lnTo>
                  <a:lnTo>
                    <a:pt x="19" y="5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1" name="Freeform 91"/>
            <p:cNvSpPr>
              <a:spLocks/>
            </p:cNvSpPr>
            <p:nvPr/>
          </p:nvSpPr>
          <p:spPr bwMode="auto">
            <a:xfrm>
              <a:off x="2226" y="1203"/>
              <a:ext cx="214" cy="21"/>
            </a:xfrm>
            <a:custGeom>
              <a:avLst/>
              <a:gdLst>
                <a:gd name="T0" fmla="*/ 29 w 214"/>
                <a:gd name="T1" fmla="*/ 7 h 21"/>
                <a:gd name="T2" fmla="*/ 56 w 214"/>
                <a:gd name="T3" fmla="*/ 0 h 21"/>
                <a:gd name="T4" fmla="*/ 213 w 214"/>
                <a:gd name="T5" fmla="*/ 9 h 21"/>
                <a:gd name="T6" fmla="*/ 157 w 214"/>
                <a:gd name="T7" fmla="*/ 20 h 21"/>
                <a:gd name="T8" fmla="*/ 0 w 214"/>
                <a:gd name="T9" fmla="*/ 13 h 21"/>
                <a:gd name="T10" fmla="*/ 29 w 214"/>
                <a:gd name="T11" fmla="*/ 7 h 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4"/>
                <a:gd name="T19" fmla="*/ 0 h 21"/>
                <a:gd name="T20" fmla="*/ 214 w 214"/>
                <a:gd name="T21" fmla="*/ 21 h 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4" h="21">
                  <a:moveTo>
                    <a:pt x="29" y="7"/>
                  </a:moveTo>
                  <a:lnTo>
                    <a:pt x="56" y="0"/>
                  </a:lnTo>
                  <a:lnTo>
                    <a:pt x="213" y="9"/>
                  </a:lnTo>
                  <a:lnTo>
                    <a:pt x="157" y="20"/>
                  </a:lnTo>
                  <a:lnTo>
                    <a:pt x="0" y="13"/>
                  </a:lnTo>
                  <a:lnTo>
                    <a:pt x="29" y="7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2" name="Freeform 92"/>
            <p:cNvSpPr>
              <a:spLocks/>
            </p:cNvSpPr>
            <p:nvPr/>
          </p:nvSpPr>
          <p:spPr bwMode="auto">
            <a:xfrm>
              <a:off x="2552" y="1205"/>
              <a:ext cx="9" cy="4"/>
            </a:xfrm>
            <a:custGeom>
              <a:avLst/>
              <a:gdLst>
                <a:gd name="T0" fmla="*/ 0 w 9"/>
                <a:gd name="T1" fmla="*/ 3 h 4"/>
                <a:gd name="T2" fmla="*/ 8 w 9"/>
                <a:gd name="T3" fmla="*/ 3 h 4"/>
                <a:gd name="T4" fmla="*/ 8 w 9"/>
                <a:gd name="T5" fmla="*/ 0 h 4"/>
                <a:gd name="T6" fmla="*/ 0 w 9"/>
                <a:gd name="T7" fmla="*/ 0 h 4"/>
                <a:gd name="T8" fmla="*/ 0 w 9"/>
                <a:gd name="T9" fmla="*/ 3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4"/>
                <a:gd name="T17" fmla="*/ 9 w 9"/>
                <a:gd name="T18" fmla="*/ 4 h 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4">
                  <a:moveTo>
                    <a:pt x="0" y="3"/>
                  </a:moveTo>
                  <a:lnTo>
                    <a:pt x="8" y="3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3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3" name="Freeform 93"/>
            <p:cNvSpPr>
              <a:spLocks/>
            </p:cNvSpPr>
            <p:nvPr/>
          </p:nvSpPr>
          <p:spPr bwMode="auto">
            <a:xfrm>
              <a:off x="2608" y="1201"/>
              <a:ext cx="14" cy="3"/>
            </a:xfrm>
            <a:custGeom>
              <a:avLst/>
              <a:gdLst>
                <a:gd name="T0" fmla="*/ 0 w 14"/>
                <a:gd name="T1" fmla="*/ 2 h 3"/>
                <a:gd name="T2" fmla="*/ 13 w 14"/>
                <a:gd name="T3" fmla="*/ 2 h 3"/>
                <a:gd name="T4" fmla="*/ 13 w 14"/>
                <a:gd name="T5" fmla="*/ 0 h 3"/>
                <a:gd name="T6" fmla="*/ 0 w 14"/>
                <a:gd name="T7" fmla="*/ 0 h 3"/>
                <a:gd name="T8" fmla="*/ 0 w 14"/>
                <a:gd name="T9" fmla="*/ 2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3"/>
                <a:gd name="T17" fmla="*/ 14 w 14"/>
                <a:gd name="T18" fmla="*/ 3 h 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3">
                  <a:moveTo>
                    <a:pt x="0" y="2"/>
                  </a:moveTo>
                  <a:lnTo>
                    <a:pt x="13" y="2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2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4" name="Freeform 94"/>
            <p:cNvSpPr>
              <a:spLocks/>
            </p:cNvSpPr>
            <p:nvPr/>
          </p:nvSpPr>
          <p:spPr bwMode="auto">
            <a:xfrm>
              <a:off x="2592" y="1216"/>
              <a:ext cx="17" cy="3"/>
            </a:xfrm>
            <a:custGeom>
              <a:avLst/>
              <a:gdLst>
                <a:gd name="T0" fmla="*/ 0 w 17"/>
                <a:gd name="T1" fmla="*/ 0 h 3"/>
                <a:gd name="T2" fmla="*/ 16 w 17"/>
                <a:gd name="T3" fmla="*/ 2 h 3"/>
                <a:gd name="T4" fmla="*/ 16 w 17"/>
                <a:gd name="T5" fmla="*/ 0 h 3"/>
                <a:gd name="T6" fmla="*/ 0 w 17"/>
                <a:gd name="T7" fmla="*/ 0 h 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"/>
                <a:gd name="T13" fmla="*/ 0 h 3"/>
                <a:gd name="T14" fmla="*/ 17 w 17"/>
                <a:gd name="T15" fmla="*/ 3 h 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" h="3">
                  <a:moveTo>
                    <a:pt x="0" y="0"/>
                  </a:moveTo>
                  <a:lnTo>
                    <a:pt x="16" y="2"/>
                  </a:lnTo>
                  <a:lnTo>
                    <a:pt x="16" y="0"/>
                  </a:lnTo>
                  <a:lnTo>
                    <a:pt x="0" y="0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5" name="Freeform 95"/>
            <p:cNvSpPr>
              <a:spLocks/>
            </p:cNvSpPr>
            <p:nvPr/>
          </p:nvSpPr>
          <p:spPr bwMode="auto">
            <a:xfrm>
              <a:off x="2621" y="1154"/>
              <a:ext cx="39" cy="6"/>
            </a:xfrm>
            <a:custGeom>
              <a:avLst/>
              <a:gdLst>
                <a:gd name="T0" fmla="*/ 5 w 39"/>
                <a:gd name="T1" fmla="*/ 5 h 6"/>
                <a:gd name="T2" fmla="*/ 38 w 39"/>
                <a:gd name="T3" fmla="*/ 0 h 6"/>
                <a:gd name="T4" fmla="*/ 11 w 39"/>
                <a:gd name="T5" fmla="*/ 5 h 6"/>
                <a:gd name="T6" fmla="*/ 0 w 39"/>
                <a:gd name="T7" fmla="*/ 5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"/>
                <a:gd name="T13" fmla="*/ 0 h 6"/>
                <a:gd name="T14" fmla="*/ 39 w 39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" h="6">
                  <a:moveTo>
                    <a:pt x="5" y="5"/>
                  </a:moveTo>
                  <a:lnTo>
                    <a:pt x="38" y="0"/>
                  </a:lnTo>
                  <a:lnTo>
                    <a:pt x="11" y="5"/>
                  </a:lnTo>
                  <a:lnTo>
                    <a:pt x="0" y="5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6" name="Freeform 96"/>
            <p:cNvSpPr>
              <a:spLocks/>
            </p:cNvSpPr>
            <p:nvPr/>
          </p:nvSpPr>
          <p:spPr bwMode="auto">
            <a:xfrm>
              <a:off x="2536" y="1188"/>
              <a:ext cx="17" cy="2"/>
            </a:xfrm>
            <a:custGeom>
              <a:avLst/>
              <a:gdLst>
                <a:gd name="T0" fmla="*/ 5 w 17"/>
                <a:gd name="T1" fmla="*/ 1 h 2"/>
                <a:gd name="T2" fmla="*/ 16 w 17"/>
                <a:gd name="T3" fmla="*/ 0 h 2"/>
                <a:gd name="T4" fmla="*/ 5 w 17"/>
                <a:gd name="T5" fmla="*/ 0 h 2"/>
                <a:gd name="T6" fmla="*/ 5 w 17"/>
                <a:gd name="T7" fmla="*/ 1 h 2"/>
                <a:gd name="T8" fmla="*/ 0 w 17"/>
                <a:gd name="T9" fmla="*/ 1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"/>
                <a:gd name="T16" fmla="*/ 0 h 2"/>
                <a:gd name="T17" fmla="*/ 17 w 17"/>
                <a:gd name="T18" fmla="*/ 2 h 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" h="2">
                  <a:moveTo>
                    <a:pt x="5" y="1"/>
                  </a:moveTo>
                  <a:lnTo>
                    <a:pt x="16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0" y="1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7" name="Freeform 97"/>
            <p:cNvSpPr>
              <a:spLocks/>
            </p:cNvSpPr>
            <p:nvPr/>
          </p:nvSpPr>
          <p:spPr bwMode="auto">
            <a:xfrm>
              <a:off x="2560" y="1232"/>
              <a:ext cx="100" cy="6"/>
            </a:xfrm>
            <a:custGeom>
              <a:avLst/>
              <a:gdLst>
                <a:gd name="T0" fmla="*/ 0 w 100"/>
                <a:gd name="T1" fmla="*/ 0 h 6"/>
                <a:gd name="T2" fmla="*/ 83 w 100"/>
                <a:gd name="T3" fmla="*/ 5 h 6"/>
                <a:gd name="T4" fmla="*/ 99 w 100"/>
                <a:gd name="T5" fmla="*/ 0 h 6"/>
                <a:gd name="T6" fmla="*/ 0 w 100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0"/>
                <a:gd name="T13" fmla="*/ 0 h 6"/>
                <a:gd name="T14" fmla="*/ 100 w 100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0" h="6">
                  <a:moveTo>
                    <a:pt x="0" y="0"/>
                  </a:moveTo>
                  <a:lnTo>
                    <a:pt x="83" y="5"/>
                  </a:lnTo>
                  <a:lnTo>
                    <a:pt x="99" y="0"/>
                  </a:lnTo>
                  <a:lnTo>
                    <a:pt x="0" y="0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8" name="Freeform 98"/>
            <p:cNvSpPr>
              <a:spLocks/>
            </p:cNvSpPr>
            <p:nvPr/>
          </p:nvSpPr>
          <p:spPr bwMode="auto">
            <a:xfrm>
              <a:off x="2560" y="1216"/>
              <a:ext cx="94" cy="17"/>
            </a:xfrm>
            <a:custGeom>
              <a:avLst/>
              <a:gdLst>
                <a:gd name="T0" fmla="*/ 93 w 94"/>
                <a:gd name="T1" fmla="*/ 0 h 17"/>
                <a:gd name="T2" fmla="*/ 93 w 94"/>
                <a:gd name="T3" fmla="*/ 9 h 17"/>
                <a:gd name="T4" fmla="*/ 0 w 94"/>
                <a:gd name="T5" fmla="*/ 16 h 17"/>
                <a:gd name="T6" fmla="*/ 0 w 94"/>
                <a:gd name="T7" fmla="*/ 2 h 17"/>
                <a:gd name="T8" fmla="*/ 93 w 94"/>
                <a:gd name="T9" fmla="*/ 0 h 17"/>
                <a:gd name="T10" fmla="*/ 88 w 94"/>
                <a:gd name="T11" fmla="*/ 0 h 1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4"/>
                <a:gd name="T19" fmla="*/ 0 h 17"/>
                <a:gd name="T20" fmla="*/ 94 w 94"/>
                <a:gd name="T21" fmla="*/ 17 h 1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4" h="17">
                  <a:moveTo>
                    <a:pt x="93" y="0"/>
                  </a:moveTo>
                  <a:lnTo>
                    <a:pt x="93" y="9"/>
                  </a:lnTo>
                  <a:lnTo>
                    <a:pt x="0" y="16"/>
                  </a:lnTo>
                  <a:lnTo>
                    <a:pt x="0" y="2"/>
                  </a:lnTo>
                  <a:lnTo>
                    <a:pt x="93" y="0"/>
                  </a:lnTo>
                  <a:lnTo>
                    <a:pt x="88" y="0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69" name="Freeform 99"/>
            <p:cNvSpPr>
              <a:spLocks/>
            </p:cNvSpPr>
            <p:nvPr/>
          </p:nvSpPr>
          <p:spPr bwMode="auto">
            <a:xfrm>
              <a:off x="2414" y="1189"/>
              <a:ext cx="97" cy="25"/>
            </a:xfrm>
            <a:custGeom>
              <a:avLst/>
              <a:gdLst>
                <a:gd name="T0" fmla="*/ 96 w 97"/>
                <a:gd name="T1" fmla="*/ 24 h 25"/>
                <a:gd name="T2" fmla="*/ 0 w 97"/>
                <a:gd name="T3" fmla="*/ 21 h 25"/>
                <a:gd name="T4" fmla="*/ 91 w 97"/>
                <a:gd name="T5" fmla="*/ 0 h 25"/>
                <a:gd name="T6" fmla="*/ 0 w 97"/>
                <a:gd name="T7" fmla="*/ 21 h 25"/>
                <a:gd name="T8" fmla="*/ 96 w 97"/>
                <a:gd name="T9" fmla="*/ 24 h 25"/>
                <a:gd name="T10" fmla="*/ 91 w 97"/>
                <a:gd name="T11" fmla="*/ 24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7"/>
                <a:gd name="T19" fmla="*/ 0 h 25"/>
                <a:gd name="T20" fmla="*/ 97 w 97"/>
                <a:gd name="T21" fmla="*/ 25 h 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7" h="25">
                  <a:moveTo>
                    <a:pt x="96" y="24"/>
                  </a:moveTo>
                  <a:lnTo>
                    <a:pt x="0" y="21"/>
                  </a:lnTo>
                  <a:lnTo>
                    <a:pt x="91" y="0"/>
                  </a:lnTo>
                  <a:lnTo>
                    <a:pt x="0" y="21"/>
                  </a:lnTo>
                  <a:lnTo>
                    <a:pt x="96" y="24"/>
                  </a:lnTo>
                  <a:lnTo>
                    <a:pt x="91" y="24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0" name="Freeform 100"/>
            <p:cNvSpPr>
              <a:spLocks/>
            </p:cNvSpPr>
            <p:nvPr/>
          </p:nvSpPr>
          <p:spPr bwMode="auto">
            <a:xfrm>
              <a:off x="2494" y="1152"/>
              <a:ext cx="7" cy="50"/>
            </a:xfrm>
            <a:custGeom>
              <a:avLst/>
              <a:gdLst>
                <a:gd name="T0" fmla="*/ 6 w 7"/>
                <a:gd name="T1" fmla="*/ 49 h 50"/>
                <a:gd name="T2" fmla="*/ 6 w 7"/>
                <a:gd name="T3" fmla="*/ 0 h 50"/>
                <a:gd name="T4" fmla="*/ 0 w 7"/>
                <a:gd name="T5" fmla="*/ 2 h 50"/>
                <a:gd name="T6" fmla="*/ 6 w 7"/>
                <a:gd name="T7" fmla="*/ 0 h 50"/>
                <a:gd name="T8" fmla="*/ 6 w 7"/>
                <a:gd name="T9" fmla="*/ 49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"/>
                <a:gd name="T16" fmla="*/ 0 h 50"/>
                <a:gd name="T17" fmla="*/ 7 w 7"/>
                <a:gd name="T18" fmla="*/ 50 h 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" h="50">
                  <a:moveTo>
                    <a:pt x="6" y="49"/>
                  </a:moveTo>
                  <a:lnTo>
                    <a:pt x="6" y="0"/>
                  </a:lnTo>
                  <a:lnTo>
                    <a:pt x="0" y="2"/>
                  </a:lnTo>
                  <a:lnTo>
                    <a:pt x="6" y="0"/>
                  </a:lnTo>
                  <a:lnTo>
                    <a:pt x="6" y="49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1" name="Freeform 101"/>
            <p:cNvSpPr>
              <a:spLocks/>
            </p:cNvSpPr>
            <p:nvPr/>
          </p:nvSpPr>
          <p:spPr bwMode="auto">
            <a:xfrm>
              <a:off x="2586" y="1113"/>
              <a:ext cx="23" cy="4"/>
            </a:xfrm>
            <a:custGeom>
              <a:avLst/>
              <a:gdLst>
                <a:gd name="T0" fmla="*/ 6 w 23"/>
                <a:gd name="T1" fmla="*/ 0 h 4"/>
                <a:gd name="T2" fmla="*/ 0 w 23"/>
                <a:gd name="T3" fmla="*/ 0 h 4"/>
                <a:gd name="T4" fmla="*/ 22 w 23"/>
                <a:gd name="T5" fmla="*/ 3 h 4"/>
                <a:gd name="T6" fmla="*/ 0 w 23"/>
                <a:gd name="T7" fmla="*/ 0 h 4"/>
                <a:gd name="T8" fmla="*/ 6 w 23"/>
                <a:gd name="T9" fmla="*/ 0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3"/>
                <a:gd name="T16" fmla="*/ 0 h 4"/>
                <a:gd name="T17" fmla="*/ 23 w 23"/>
                <a:gd name="T18" fmla="*/ 4 h 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3" h="4">
                  <a:moveTo>
                    <a:pt x="6" y="0"/>
                  </a:moveTo>
                  <a:lnTo>
                    <a:pt x="0" y="0"/>
                  </a:lnTo>
                  <a:lnTo>
                    <a:pt x="22" y="3"/>
                  </a:lnTo>
                  <a:lnTo>
                    <a:pt x="0" y="0"/>
                  </a:lnTo>
                  <a:lnTo>
                    <a:pt x="6" y="0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2" name="Freeform 102"/>
            <p:cNvSpPr>
              <a:spLocks/>
            </p:cNvSpPr>
            <p:nvPr/>
          </p:nvSpPr>
          <p:spPr bwMode="auto">
            <a:xfrm>
              <a:off x="2647" y="1134"/>
              <a:ext cx="98" cy="72"/>
            </a:xfrm>
            <a:custGeom>
              <a:avLst/>
              <a:gdLst>
                <a:gd name="T0" fmla="*/ 5 w 98"/>
                <a:gd name="T1" fmla="*/ 64 h 72"/>
                <a:gd name="T2" fmla="*/ 0 w 98"/>
                <a:gd name="T3" fmla="*/ 17 h 72"/>
                <a:gd name="T4" fmla="*/ 97 w 98"/>
                <a:gd name="T5" fmla="*/ 0 h 72"/>
                <a:gd name="T6" fmla="*/ 97 w 98"/>
                <a:gd name="T7" fmla="*/ 71 h 72"/>
                <a:gd name="T8" fmla="*/ 5 w 98"/>
                <a:gd name="T9" fmla="*/ 64 h 72"/>
                <a:gd name="T10" fmla="*/ 0 w 98"/>
                <a:gd name="T11" fmla="*/ 64 h 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8"/>
                <a:gd name="T19" fmla="*/ 0 h 72"/>
                <a:gd name="T20" fmla="*/ 98 w 98"/>
                <a:gd name="T21" fmla="*/ 72 h 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8" h="72">
                  <a:moveTo>
                    <a:pt x="5" y="64"/>
                  </a:moveTo>
                  <a:lnTo>
                    <a:pt x="0" y="17"/>
                  </a:lnTo>
                  <a:lnTo>
                    <a:pt x="97" y="0"/>
                  </a:lnTo>
                  <a:lnTo>
                    <a:pt x="97" y="71"/>
                  </a:lnTo>
                  <a:lnTo>
                    <a:pt x="5" y="64"/>
                  </a:lnTo>
                  <a:lnTo>
                    <a:pt x="0" y="64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3" name="Freeform 103"/>
            <p:cNvSpPr>
              <a:spLocks/>
            </p:cNvSpPr>
            <p:nvPr/>
          </p:nvSpPr>
          <p:spPr bwMode="auto">
            <a:xfrm>
              <a:off x="2647" y="1123"/>
              <a:ext cx="98" cy="25"/>
            </a:xfrm>
            <a:custGeom>
              <a:avLst/>
              <a:gdLst>
                <a:gd name="T0" fmla="*/ 0 w 98"/>
                <a:gd name="T1" fmla="*/ 0 h 25"/>
                <a:gd name="T2" fmla="*/ 97 w 98"/>
                <a:gd name="T3" fmla="*/ 9 h 25"/>
                <a:gd name="T4" fmla="*/ 0 w 98"/>
                <a:gd name="T5" fmla="*/ 24 h 25"/>
                <a:gd name="T6" fmla="*/ 0 w 98"/>
                <a:gd name="T7" fmla="*/ 0 h 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8"/>
                <a:gd name="T13" fmla="*/ 0 h 25"/>
                <a:gd name="T14" fmla="*/ 98 w 98"/>
                <a:gd name="T15" fmla="*/ 25 h 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8" h="25">
                  <a:moveTo>
                    <a:pt x="0" y="0"/>
                  </a:moveTo>
                  <a:lnTo>
                    <a:pt x="97" y="9"/>
                  </a:lnTo>
                  <a:lnTo>
                    <a:pt x="0" y="24"/>
                  </a:lnTo>
                  <a:lnTo>
                    <a:pt x="0" y="0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4" name="Freeform 104"/>
            <p:cNvSpPr>
              <a:spLocks/>
            </p:cNvSpPr>
            <p:nvPr/>
          </p:nvSpPr>
          <p:spPr bwMode="auto">
            <a:xfrm>
              <a:off x="2608" y="1152"/>
              <a:ext cx="14" cy="52"/>
            </a:xfrm>
            <a:custGeom>
              <a:avLst/>
              <a:gdLst>
                <a:gd name="T0" fmla="*/ 5 w 14"/>
                <a:gd name="T1" fmla="*/ 51 h 52"/>
                <a:gd name="T2" fmla="*/ 0 w 14"/>
                <a:gd name="T3" fmla="*/ 2 h 52"/>
                <a:gd name="T4" fmla="*/ 13 w 14"/>
                <a:gd name="T5" fmla="*/ 0 h 52"/>
                <a:gd name="T6" fmla="*/ 13 w 14"/>
                <a:gd name="T7" fmla="*/ 49 h 52"/>
                <a:gd name="T8" fmla="*/ 5 w 14"/>
                <a:gd name="T9" fmla="*/ 51 h 52"/>
                <a:gd name="T10" fmla="*/ 0 w 14"/>
                <a:gd name="T11" fmla="*/ 51 h 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"/>
                <a:gd name="T19" fmla="*/ 0 h 52"/>
                <a:gd name="T20" fmla="*/ 14 w 14"/>
                <a:gd name="T21" fmla="*/ 52 h 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" h="52">
                  <a:moveTo>
                    <a:pt x="5" y="51"/>
                  </a:moveTo>
                  <a:lnTo>
                    <a:pt x="0" y="2"/>
                  </a:lnTo>
                  <a:lnTo>
                    <a:pt x="13" y="0"/>
                  </a:lnTo>
                  <a:lnTo>
                    <a:pt x="13" y="49"/>
                  </a:lnTo>
                  <a:lnTo>
                    <a:pt x="5" y="51"/>
                  </a:lnTo>
                  <a:lnTo>
                    <a:pt x="0" y="51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5" name="Freeform 105"/>
            <p:cNvSpPr>
              <a:spLocks/>
            </p:cNvSpPr>
            <p:nvPr/>
          </p:nvSpPr>
          <p:spPr bwMode="auto">
            <a:xfrm>
              <a:off x="2560" y="1116"/>
              <a:ext cx="23" cy="32"/>
            </a:xfrm>
            <a:custGeom>
              <a:avLst/>
              <a:gdLst>
                <a:gd name="T0" fmla="*/ 6 w 23"/>
                <a:gd name="T1" fmla="*/ 0 h 32"/>
                <a:gd name="T2" fmla="*/ 22 w 23"/>
                <a:gd name="T3" fmla="*/ 2 h 32"/>
                <a:gd name="T4" fmla="*/ 22 w 23"/>
                <a:gd name="T5" fmla="*/ 31 h 32"/>
                <a:gd name="T6" fmla="*/ 6 w 23"/>
                <a:gd name="T7" fmla="*/ 31 h 32"/>
                <a:gd name="T8" fmla="*/ 6 w 23"/>
                <a:gd name="T9" fmla="*/ 0 h 32"/>
                <a:gd name="T10" fmla="*/ 0 w 23"/>
                <a:gd name="T11" fmla="*/ 0 h 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32"/>
                <a:gd name="T20" fmla="*/ 23 w 23"/>
                <a:gd name="T21" fmla="*/ 32 h 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32">
                  <a:moveTo>
                    <a:pt x="6" y="0"/>
                  </a:moveTo>
                  <a:lnTo>
                    <a:pt x="22" y="2"/>
                  </a:lnTo>
                  <a:lnTo>
                    <a:pt x="22" y="31"/>
                  </a:lnTo>
                  <a:lnTo>
                    <a:pt x="6" y="31"/>
                  </a:lnTo>
                  <a:lnTo>
                    <a:pt x="6" y="0"/>
                  </a:lnTo>
                  <a:lnTo>
                    <a:pt x="0" y="0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6" name="Freeform 106"/>
            <p:cNvSpPr>
              <a:spLocks/>
            </p:cNvSpPr>
            <p:nvPr/>
          </p:nvSpPr>
          <p:spPr bwMode="auto">
            <a:xfrm>
              <a:off x="2566" y="1111"/>
              <a:ext cx="49" cy="93"/>
            </a:xfrm>
            <a:custGeom>
              <a:avLst/>
              <a:gdLst>
                <a:gd name="T0" fmla="*/ 43 w 49"/>
                <a:gd name="T1" fmla="*/ 2 h 93"/>
                <a:gd name="T2" fmla="*/ 37 w 49"/>
                <a:gd name="T3" fmla="*/ 5 h 93"/>
                <a:gd name="T4" fmla="*/ 43 w 49"/>
                <a:gd name="T5" fmla="*/ 5 h 93"/>
                <a:gd name="T6" fmla="*/ 48 w 49"/>
                <a:gd name="T7" fmla="*/ 38 h 93"/>
                <a:gd name="T8" fmla="*/ 16 w 49"/>
                <a:gd name="T9" fmla="*/ 45 h 93"/>
                <a:gd name="T10" fmla="*/ 16 w 49"/>
                <a:gd name="T11" fmla="*/ 48 h 93"/>
                <a:gd name="T12" fmla="*/ 21 w 49"/>
                <a:gd name="T13" fmla="*/ 50 h 93"/>
                <a:gd name="T14" fmla="*/ 43 w 49"/>
                <a:gd name="T15" fmla="*/ 45 h 93"/>
                <a:gd name="T16" fmla="*/ 48 w 49"/>
                <a:gd name="T17" fmla="*/ 92 h 93"/>
                <a:gd name="T18" fmla="*/ 0 w 49"/>
                <a:gd name="T19" fmla="*/ 90 h 93"/>
                <a:gd name="T20" fmla="*/ 16 w 49"/>
                <a:gd name="T21" fmla="*/ 87 h 93"/>
                <a:gd name="T22" fmla="*/ 16 w 49"/>
                <a:gd name="T23" fmla="*/ 0 h 93"/>
                <a:gd name="T24" fmla="*/ 43 w 49"/>
                <a:gd name="T25" fmla="*/ 2 h 9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9"/>
                <a:gd name="T40" fmla="*/ 0 h 93"/>
                <a:gd name="T41" fmla="*/ 49 w 49"/>
                <a:gd name="T42" fmla="*/ 93 h 9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9" h="93">
                  <a:moveTo>
                    <a:pt x="43" y="2"/>
                  </a:moveTo>
                  <a:lnTo>
                    <a:pt x="37" y="5"/>
                  </a:lnTo>
                  <a:lnTo>
                    <a:pt x="43" y="5"/>
                  </a:lnTo>
                  <a:lnTo>
                    <a:pt x="48" y="38"/>
                  </a:lnTo>
                  <a:lnTo>
                    <a:pt x="16" y="45"/>
                  </a:lnTo>
                  <a:lnTo>
                    <a:pt x="16" y="48"/>
                  </a:lnTo>
                  <a:lnTo>
                    <a:pt x="21" y="50"/>
                  </a:lnTo>
                  <a:lnTo>
                    <a:pt x="43" y="45"/>
                  </a:lnTo>
                  <a:lnTo>
                    <a:pt x="48" y="92"/>
                  </a:lnTo>
                  <a:lnTo>
                    <a:pt x="0" y="90"/>
                  </a:lnTo>
                  <a:lnTo>
                    <a:pt x="16" y="87"/>
                  </a:lnTo>
                  <a:lnTo>
                    <a:pt x="16" y="0"/>
                  </a:lnTo>
                  <a:lnTo>
                    <a:pt x="43" y="2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7" name="Freeform 107"/>
            <p:cNvSpPr>
              <a:spLocks/>
            </p:cNvSpPr>
            <p:nvPr/>
          </p:nvSpPr>
          <p:spPr bwMode="auto">
            <a:xfrm>
              <a:off x="2410" y="1118"/>
              <a:ext cx="66" cy="55"/>
            </a:xfrm>
            <a:custGeom>
              <a:avLst/>
              <a:gdLst>
                <a:gd name="T0" fmla="*/ 65 w 66"/>
                <a:gd name="T1" fmla="*/ 36 h 55"/>
                <a:gd name="T2" fmla="*/ 65 w 66"/>
                <a:gd name="T3" fmla="*/ 0 h 55"/>
                <a:gd name="T4" fmla="*/ 0 w 66"/>
                <a:gd name="T5" fmla="*/ 18 h 55"/>
                <a:gd name="T6" fmla="*/ 0 w 66"/>
                <a:gd name="T7" fmla="*/ 54 h 55"/>
                <a:gd name="T8" fmla="*/ 65 w 66"/>
                <a:gd name="T9" fmla="*/ 36 h 55"/>
                <a:gd name="T10" fmla="*/ 55 w 66"/>
                <a:gd name="T11" fmla="*/ 36 h 5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6"/>
                <a:gd name="T19" fmla="*/ 0 h 55"/>
                <a:gd name="T20" fmla="*/ 66 w 66"/>
                <a:gd name="T21" fmla="*/ 55 h 5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6" h="55">
                  <a:moveTo>
                    <a:pt x="65" y="36"/>
                  </a:moveTo>
                  <a:lnTo>
                    <a:pt x="65" y="0"/>
                  </a:lnTo>
                  <a:lnTo>
                    <a:pt x="0" y="18"/>
                  </a:lnTo>
                  <a:lnTo>
                    <a:pt x="0" y="54"/>
                  </a:lnTo>
                  <a:lnTo>
                    <a:pt x="65" y="36"/>
                  </a:lnTo>
                  <a:lnTo>
                    <a:pt x="55" y="36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8" name="Freeform 108"/>
            <p:cNvSpPr>
              <a:spLocks/>
            </p:cNvSpPr>
            <p:nvPr/>
          </p:nvSpPr>
          <p:spPr bwMode="auto">
            <a:xfrm>
              <a:off x="2504" y="1101"/>
              <a:ext cx="111" cy="98"/>
            </a:xfrm>
            <a:custGeom>
              <a:avLst/>
              <a:gdLst>
                <a:gd name="T0" fmla="*/ 0 w 111"/>
                <a:gd name="T1" fmla="*/ 90 h 98"/>
                <a:gd name="T2" fmla="*/ 5 w 111"/>
                <a:gd name="T3" fmla="*/ 0 h 98"/>
                <a:gd name="T4" fmla="*/ 110 w 111"/>
                <a:gd name="T5" fmla="*/ 8 h 98"/>
                <a:gd name="T6" fmla="*/ 110 w 111"/>
                <a:gd name="T7" fmla="*/ 97 h 98"/>
                <a:gd name="T8" fmla="*/ 0 w 111"/>
                <a:gd name="T9" fmla="*/ 90 h 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1"/>
                <a:gd name="T16" fmla="*/ 0 h 98"/>
                <a:gd name="T17" fmla="*/ 111 w 111"/>
                <a:gd name="T18" fmla="*/ 98 h 9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1" h="98">
                  <a:moveTo>
                    <a:pt x="0" y="90"/>
                  </a:moveTo>
                  <a:lnTo>
                    <a:pt x="5" y="0"/>
                  </a:lnTo>
                  <a:lnTo>
                    <a:pt x="110" y="8"/>
                  </a:lnTo>
                  <a:lnTo>
                    <a:pt x="110" y="97"/>
                  </a:lnTo>
                  <a:lnTo>
                    <a:pt x="0" y="90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79" name="Freeform 109"/>
            <p:cNvSpPr>
              <a:spLocks/>
            </p:cNvSpPr>
            <p:nvPr/>
          </p:nvSpPr>
          <p:spPr bwMode="auto">
            <a:xfrm>
              <a:off x="2410" y="1101"/>
              <a:ext cx="95" cy="110"/>
            </a:xfrm>
            <a:custGeom>
              <a:avLst/>
              <a:gdLst>
                <a:gd name="T0" fmla="*/ 0 w 95"/>
                <a:gd name="T1" fmla="*/ 109 h 110"/>
                <a:gd name="T2" fmla="*/ 0 w 95"/>
                <a:gd name="T3" fmla="*/ 68 h 110"/>
                <a:gd name="T4" fmla="*/ 55 w 95"/>
                <a:gd name="T5" fmla="*/ 56 h 110"/>
                <a:gd name="T6" fmla="*/ 65 w 95"/>
                <a:gd name="T7" fmla="*/ 17 h 110"/>
                <a:gd name="T8" fmla="*/ 0 w 95"/>
                <a:gd name="T9" fmla="*/ 35 h 110"/>
                <a:gd name="T10" fmla="*/ 5 w 95"/>
                <a:gd name="T11" fmla="*/ 24 h 110"/>
                <a:gd name="T12" fmla="*/ 94 w 95"/>
                <a:gd name="T13" fmla="*/ 0 h 110"/>
                <a:gd name="T14" fmla="*/ 84 w 95"/>
                <a:gd name="T15" fmla="*/ 90 h 110"/>
                <a:gd name="T16" fmla="*/ 0 w 95"/>
                <a:gd name="T17" fmla="*/ 109 h 1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5"/>
                <a:gd name="T28" fmla="*/ 0 h 110"/>
                <a:gd name="T29" fmla="*/ 95 w 95"/>
                <a:gd name="T30" fmla="*/ 110 h 1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5" h="110">
                  <a:moveTo>
                    <a:pt x="0" y="109"/>
                  </a:moveTo>
                  <a:lnTo>
                    <a:pt x="0" y="68"/>
                  </a:lnTo>
                  <a:lnTo>
                    <a:pt x="55" y="56"/>
                  </a:lnTo>
                  <a:lnTo>
                    <a:pt x="65" y="17"/>
                  </a:lnTo>
                  <a:lnTo>
                    <a:pt x="0" y="35"/>
                  </a:lnTo>
                  <a:lnTo>
                    <a:pt x="5" y="24"/>
                  </a:lnTo>
                  <a:lnTo>
                    <a:pt x="94" y="0"/>
                  </a:lnTo>
                  <a:lnTo>
                    <a:pt x="84" y="90"/>
                  </a:lnTo>
                  <a:lnTo>
                    <a:pt x="0" y="109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0" name="Freeform 110"/>
            <p:cNvSpPr>
              <a:spLocks/>
            </p:cNvSpPr>
            <p:nvPr/>
          </p:nvSpPr>
          <p:spPr bwMode="auto">
            <a:xfrm>
              <a:off x="2433" y="1165"/>
              <a:ext cx="62" cy="32"/>
            </a:xfrm>
            <a:custGeom>
              <a:avLst/>
              <a:gdLst>
                <a:gd name="T0" fmla="*/ 61 w 62"/>
                <a:gd name="T1" fmla="*/ 16 h 32"/>
                <a:gd name="T2" fmla="*/ 61 w 62"/>
                <a:gd name="T3" fmla="*/ 0 h 32"/>
                <a:gd name="T4" fmla="*/ 0 w 62"/>
                <a:gd name="T5" fmla="*/ 16 h 32"/>
                <a:gd name="T6" fmla="*/ 0 w 62"/>
                <a:gd name="T7" fmla="*/ 31 h 32"/>
                <a:gd name="T8" fmla="*/ 61 w 62"/>
                <a:gd name="T9" fmla="*/ 16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"/>
                <a:gd name="T16" fmla="*/ 0 h 32"/>
                <a:gd name="T17" fmla="*/ 62 w 62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" h="32">
                  <a:moveTo>
                    <a:pt x="61" y="16"/>
                  </a:moveTo>
                  <a:lnTo>
                    <a:pt x="61" y="0"/>
                  </a:lnTo>
                  <a:lnTo>
                    <a:pt x="0" y="16"/>
                  </a:lnTo>
                  <a:lnTo>
                    <a:pt x="0" y="31"/>
                  </a:lnTo>
                  <a:lnTo>
                    <a:pt x="61" y="16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1" name="Freeform 111"/>
            <p:cNvSpPr>
              <a:spLocks/>
            </p:cNvSpPr>
            <p:nvPr/>
          </p:nvSpPr>
          <p:spPr bwMode="auto">
            <a:xfrm>
              <a:off x="2410" y="1191"/>
              <a:ext cx="335" cy="28"/>
            </a:xfrm>
            <a:custGeom>
              <a:avLst/>
              <a:gdLst>
                <a:gd name="T0" fmla="*/ 5 w 335"/>
                <a:gd name="T1" fmla="*/ 19 h 28"/>
                <a:gd name="T2" fmla="*/ 95 w 335"/>
                <a:gd name="T3" fmla="*/ 22 h 28"/>
                <a:gd name="T4" fmla="*/ 111 w 335"/>
                <a:gd name="T5" fmla="*/ 22 h 28"/>
                <a:gd name="T6" fmla="*/ 151 w 335"/>
                <a:gd name="T7" fmla="*/ 25 h 28"/>
                <a:gd name="T8" fmla="*/ 138 w 335"/>
                <a:gd name="T9" fmla="*/ 25 h 28"/>
                <a:gd name="T10" fmla="*/ 156 w 335"/>
                <a:gd name="T11" fmla="*/ 27 h 28"/>
                <a:gd name="T12" fmla="*/ 254 w 335"/>
                <a:gd name="T13" fmla="*/ 22 h 28"/>
                <a:gd name="T14" fmla="*/ 254 w 335"/>
                <a:gd name="T15" fmla="*/ 27 h 28"/>
                <a:gd name="T16" fmla="*/ 334 w 335"/>
                <a:gd name="T17" fmla="*/ 14 h 28"/>
                <a:gd name="T18" fmla="*/ 239 w 335"/>
                <a:gd name="T19" fmla="*/ 9 h 28"/>
                <a:gd name="T20" fmla="*/ 223 w 335"/>
                <a:gd name="T21" fmla="*/ 12 h 28"/>
                <a:gd name="T22" fmla="*/ 183 w 335"/>
                <a:gd name="T23" fmla="*/ 9 h 28"/>
                <a:gd name="T24" fmla="*/ 199 w 335"/>
                <a:gd name="T25" fmla="*/ 7 h 28"/>
                <a:gd name="T26" fmla="*/ 95 w 335"/>
                <a:gd name="T27" fmla="*/ 0 h 28"/>
                <a:gd name="T28" fmla="*/ 5 w 335"/>
                <a:gd name="T29" fmla="*/ 19 h 28"/>
                <a:gd name="T30" fmla="*/ 0 w 335"/>
                <a:gd name="T31" fmla="*/ 19 h 2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35"/>
                <a:gd name="T49" fmla="*/ 0 h 28"/>
                <a:gd name="T50" fmla="*/ 335 w 335"/>
                <a:gd name="T51" fmla="*/ 28 h 2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35" h="28">
                  <a:moveTo>
                    <a:pt x="5" y="19"/>
                  </a:moveTo>
                  <a:lnTo>
                    <a:pt x="95" y="22"/>
                  </a:lnTo>
                  <a:lnTo>
                    <a:pt x="111" y="22"/>
                  </a:lnTo>
                  <a:lnTo>
                    <a:pt x="151" y="25"/>
                  </a:lnTo>
                  <a:lnTo>
                    <a:pt x="138" y="25"/>
                  </a:lnTo>
                  <a:lnTo>
                    <a:pt x="156" y="27"/>
                  </a:lnTo>
                  <a:lnTo>
                    <a:pt x="254" y="22"/>
                  </a:lnTo>
                  <a:lnTo>
                    <a:pt x="254" y="27"/>
                  </a:lnTo>
                  <a:lnTo>
                    <a:pt x="334" y="14"/>
                  </a:lnTo>
                  <a:lnTo>
                    <a:pt x="239" y="9"/>
                  </a:lnTo>
                  <a:lnTo>
                    <a:pt x="223" y="12"/>
                  </a:lnTo>
                  <a:lnTo>
                    <a:pt x="183" y="9"/>
                  </a:lnTo>
                  <a:lnTo>
                    <a:pt x="199" y="7"/>
                  </a:lnTo>
                  <a:lnTo>
                    <a:pt x="95" y="0"/>
                  </a:lnTo>
                  <a:lnTo>
                    <a:pt x="5" y="19"/>
                  </a:lnTo>
                  <a:lnTo>
                    <a:pt x="0" y="19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2" name="Freeform 112"/>
            <p:cNvSpPr>
              <a:spLocks/>
            </p:cNvSpPr>
            <p:nvPr/>
          </p:nvSpPr>
          <p:spPr bwMode="auto">
            <a:xfrm>
              <a:off x="2602" y="1127"/>
              <a:ext cx="134" cy="33"/>
            </a:xfrm>
            <a:custGeom>
              <a:avLst/>
              <a:gdLst>
                <a:gd name="T0" fmla="*/ 0 w 134"/>
                <a:gd name="T1" fmla="*/ 32 h 33"/>
                <a:gd name="T2" fmla="*/ 133 w 134"/>
                <a:gd name="T3" fmla="*/ 0 h 33"/>
                <a:gd name="T4" fmla="*/ 122 w 134"/>
                <a:gd name="T5" fmla="*/ 0 h 33"/>
                <a:gd name="T6" fmla="*/ 0 w 134"/>
                <a:gd name="T7" fmla="*/ 30 h 33"/>
                <a:gd name="T8" fmla="*/ 0 w 134"/>
                <a:gd name="T9" fmla="*/ 32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4"/>
                <a:gd name="T16" fmla="*/ 0 h 33"/>
                <a:gd name="T17" fmla="*/ 134 w 134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4" h="33">
                  <a:moveTo>
                    <a:pt x="0" y="32"/>
                  </a:moveTo>
                  <a:lnTo>
                    <a:pt x="133" y="0"/>
                  </a:lnTo>
                  <a:lnTo>
                    <a:pt x="122" y="0"/>
                  </a:lnTo>
                  <a:lnTo>
                    <a:pt x="0" y="30"/>
                  </a:lnTo>
                  <a:lnTo>
                    <a:pt x="0" y="32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3" name="Freeform 113"/>
            <p:cNvSpPr>
              <a:spLocks/>
            </p:cNvSpPr>
            <p:nvPr/>
          </p:nvSpPr>
          <p:spPr bwMode="auto">
            <a:xfrm>
              <a:off x="2608" y="1130"/>
              <a:ext cx="137" cy="32"/>
            </a:xfrm>
            <a:custGeom>
              <a:avLst/>
              <a:gdLst>
                <a:gd name="T0" fmla="*/ 0 w 137"/>
                <a:gd name="T1" fmla="*/ 31 h 32"/>
                <a:gd name="T2" fmla="*/ 136 w 137"/>
                <a:gd name="T3" fmla="*/ 0 h 32"/>
                <a:gd name="T4" fmla="*/ 0 w 137"/>
                <a:gd name="T5" fmla="*/ 31 h 32"/>
                <a:gd name="T6" fmla="*/ 0 60000 65536"/>
                <a:gd name="T7" fmla="*/ 0 60000 65536"/>
                <a:gd name="T8" fmla="*/ 0 60000 65536"/>
                <a:gd name="T9" fmla="*/ 0 w 137"/>
                <a:gd name="T10" fmla="*/ 0 h 32"/>
                <a:gd name="T11" fmla="*/ 137 w 137"/>
                <a:gd name="T12" fmla="*/ 32 h 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37" h="32">
                  <a:moveTo>
                    <a:pt x="0" y="31"/>
                  </a:moveTo>
                  <a:lnTo>
                    <a:pt x="136" y="0"/>
                  </a:lnTo>
                  <a:lnTo>
                    <a:pt x="0" y="31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4" name="Freeform 114"/>
            <p:cNvSpPr>
              <a:spLocks/>
            </p:cNvSpPr>
            <p:nvPr/>
          </p:nvSpPr>
          <p:spPr bwMode="auto">
            <a:xfrm>
              <a:off x="2608" y="1127"/>
              <a:ext cx="137" cy="33"/>
            </a:xfrm>
            <a:custGeom>
              <a:avLst/>
              <a:gdLst>
                <a:gd name="T0" fmla="*/ 0 w 137"/>
                <a:gd name="T1" fmla="*/ 32 h 33"/>
                <a:gd name="T2" fmla="*/ 136 w 137"/>
                <a:gd name="T3" fmla="*/ 2 h 33"/>
                <a:gd name="T4" fmla="*/ 136 w 137"/>
                <a:gd name="T5" fmla="*/ 0 h 33"/>
                <a:gd name="T6" fmla="*/ 0 w 137"/>
                <a:gd name="T7" fmla="*/ 30 h 33"/>
                <a:gd name="T8" fmla="*/ 0 w 137"/>
                <a:gd name="T9" fmla="*/ 32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7"/>
                <a:gd name="T16" fmla="*/ 0 h 33"/>
                <a:gd name="T17" fmla="*/ 137 w 137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7" h="33">
                  <a:moveTo>
                    <a:pt x="0" y="32"/>
                  </a:moveTo>
                  <a:lnTo>
                    <a:pt x="136" y="2"/>
                  </a:lnTo>
                  <a:lnTo>
                    <a:pt x="136" y="0"/>
                  </a:lnTo>
                  <a:lnTo>
                    <a:pt x="0" y="30"/>
                  </a:lnTo>
                  <a:lnTo>
                    <a:pt x="0" y="32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5" name="Freeform 115"/>
            <p:cNvSpPr>
              <a:spLocks/>
            </p:cNvSpPr>
            <p:nvPr/>
          </p:nvSpPr>
          <p:spPr bwMode="auto">
            <a:xfrm>
              <a:off x="2719" y="1125"/>
              <a:ext cx="17" cy="6"/>
            </a:xfrm>
            <a:custGeom>
              <a:avLst/>
              <a:gdLst>
                <a:gd name="T0" fmla="*/ 16 w 17"/>
                <a:gd name="T1" fmla="*/ 3 h 6"/>
                <a:gd name="T2" fmla="*/ 5 w 17"/>
                <a:gd name="T3" fmla="*/ 5 h 6"/>
                <a:gd name="T4" fmla="*/ 0 w 17"/>
                <a:gd name="T5" fmla="*/ 3 h 6"/>
                <a:gd name="T6" fmla="*/ 0 w 17"/>
                <a:gd name="T7" fmla="*/ 0 h 6"/>
                <a:gd name="T8" fmla="*/ 16 w 17"/>
                <a:gd name="T9" fmla="*/ 3 h 6"/>
                <a:gd name="T10" fmla="*/ 5 w 17"/>
                <a:gd name="T11" fmla="*/ 3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6"/>
                <a:gd name="T20" fmla="*/ 17 w 17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6">
                  <a:moveTo>
                    <a:pt x="16" y="3"/>
                  </a:moveTo>
                  <a:lnTo>
                    <a:pt x="5" y="5"/>
                  </a:lnTo>
                  <a:lnTo>
                    <a:pt x="0" y="3"/>
                  </a:lnTo>
                  <a:lnTo>
                    <a:pt x="0" y="0"/>
                  </a:lnTo>
                  <a:lnTo>
                    <a:pt x="16" y="3"/>
                  </a:lnTo>
                  <a:lnTo>
                    <a:pt x="5" y="3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6" name="Freeform 116"/>
            <p:cNvSpPr>
              <a:spLocks/>
            </p:cNvSpPr>
            <p:nvPr/>
          </p:nvSpPr>
          <p:spPr bwMode="auto">
            <a:xfrm>
              <a:off x="2659" y="1081"/>
              <a:ext cx="340" cy="54"/>
            </a:xfrm>
            <a:custGeom>
              <a:avLst/>
              <a:gdLst>
                <a:gd name="T0" fmla="*/ 66 w 340"/>
                <a:gd name="T1" fmla="*/ 17 h 54"/>
                <a:gd name="T2" fmla="*/ 132 w 340"/>
                <a:gd name="T3" fmla="*/ 0 h 54"/>
                <a:gd name="T4" fmla="*/ 339 w 340"/>
                <a:gd name="T5" fmla="*/ 24 h 54"/>
                <a:gd name="T6" fmla="*/ 193 w 340"/>
                <a:gd name="T7" fmla="*/ 53 h 54"/>
                <a:gd name="T8" fmla="*/ 0 w 340"/>
                <a:gd name="T9" fmla="*/ 35 h 54"/>
                <a:gd name="T10" fmla="*/ 66 w 340"/>
                <a:gd name="T11" fmla="*/ 17 h 5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40"/>
                <a:gd name="T19" fmla="*/ 0 h 54"/>
                <a:gd name="T20" fmla="*/ 340 w 340"/>
                <a:gd name="T21" fmla="*/ 54 h 5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40" h="54">
                  <a:moveTo>
                    <a:pt x="66" y="17"/>
                  </a:moveTo>
                  <a:lnTo>
                    <a:pt x="132" y="0"/>
                  </a:lnTo>
                  <a:lnTo>
                    <a:pt x="339" y="24"/>
                  </a:lnTo>
                  <a:lnTo>
                    <a:pt x="193" y="53"/>
                  </a:lnTo>
                  <a:lnTo>
                    <a:pt x="0" y="35"/>
                  </a:lnTo>
                  <a:lnTo>
                    <a:pt x="66" y="17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7" name="Freeform 117"/>
            <p:cNvSpPr>
              <a:spLocks/>
            </p:cNvSpPr>
            <p:nvPr/>
          </p:nvSpPr>
          <p:spPr bwMode="auto">
            <a:xfrm>
              <a:off x="2803" y="1033"/>
              <a:ext cx="400" cy="69"/>
            </a:xfrm>
            <a:custGeom>
              <a:avLst/>
              <a:gdLst>
                <a:gd name="T0" fmla="*/ 93 w 400"/>
                <a:gd name="T1" fmla="*/ 22 h 69"/>
                <a:gd name="T2" fmla="*/ 176 w 400"/>
                <a:gd name="T3" fmla="*/ 0 h 69"/>
                <a:gd name="T4" fmla="*/ 399 w 400"/>
                <a:gd name="T5" fmla="*/ 29 h 69"/>
                <a:gd name="T6" fmla="*/ 215 w 400"/>
                <a:gd name="T7" fmla="*/ 68 h 69"/>
                <a:gd name="T8" fmla="*/ 0 w 400"/>
                <a:gd name="T9" fmla="*/ 46 h 69"/>
                <a:gd name="T10" fmla="*/ 93 w 400"/>
                <a:gd name="T11" fmla="*/ 22 h 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0"/>
                <a:gd name="T19" fmla="*/ 0 h 69"/>
                <a:gd name="T20" fmla="*/ 400 w 400"/>
                <a:gd name="T21" fmla="*/ 69 h 6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0" h="69">
                  <a:moveTo>
                    <a:pt x="93" y="22"/>
                  </a:moveTo>
                  <a:lnTo>
                    <a:pt x="176" y="0"/>
                  </a:lnTo>
                  <a:lnTo>
                    <a:pt x="399" y="29"/>
                  </a:lnTo>
                  <a:lnTo>
                    <a:pt x="215" y="68"/>
                  </a:lnTo>
                  <a:lnTo>
                    <a:pt x="0" y="46"/>
                  </a:lnTo>
                  <a:lnTo>
                    <a:pt x="93" y="22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8" name="Freeform 118"/>
            <p:cNvSpPr>
              <a:spLocks/>
            </p:cNvSpPr>
            <p:nvPr/>
          </p:nvSpPr>
          <p:spPr bwMode="auto">
            <a:xfrm>
              <a:off x="2998" y="974"/>
              <a:ext cx="483" cy="85"/>
            </a:xfrm>
            <a:custGeom>
              <a:avLst/>
              <a:gdLst>
                <a:gd name="T0" fmla="*/ 122 w 483"/>
                <a:gd name="T1" fmla="*/ 27 h 85"/>
                <a:gd name="T2" fmla="*/ 238 w 483"/>
                <a:gd name="T3" fmla="*/ 0 h 85"/>
                <a:gd name="T4" fmla="*/ 482 w 483"/>
                <a:gd name="T5" fmla="*/ 35 h 85"/>
                <a:gd name="T6" fmla="*/ 230 w 483"/>
                <a:gd name="T7" fmla="*/ 84 h 85"/>
                <a:gd name="T8" fmla="*/ 0 w 483"/>
                <a:gd name="T9" fmla="*/ 57 h 85"/>
                <a:gd name="T10" fmla="*/ 122 w 483"/>
                <a:gd name="T11" fmla="*/ 27 h 8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83"/>
                <a:gd name="T19" fmla="*/ 0 h 85"/>
                <a:gd name="T20" fmla="*/ 483 w 483"/>
                <a:gd name="T21" fmla="*/ 85 h 8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83" h="85">
                  <a:moveTo>
                    <a:pt x="122" y="27"/>
                  </a:moveTo>
                  <a:lnTo>
                    <a:pt x="238" y="0"/>
                  </a:lnTo>
                  <a:lnTo>
                    <a:pt x="482" y="35"/>
                  </a:lnTo>
                  <a:lnTo>
                    <a:pt x="230" y="84"/>
                  </a:lnTo>
                  <a:lnTo>
                    <a:pt x="0" y="57"/>
                  </a:lnTo>
                  <a:lnTo>
                    <a:pt x="122" y="27"/>
                  </a:lnTo>
                </a:path>
              </a:pathLst>
            </a:custGeom>
            <a:solidFill>
              <a:srgbClr val="0000FF"/>
            </a:solidFill>
            <a:ln w="12700" cap="rnd">
              <a:solidFill>
                <a:srgbClr val="FFCC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</p:grpSp>
      <p:cxnSp>
        <p:nvCxnSpPr>
          <p:cNvPr id="90" name="Straight Arrow Connector 89"/>
          <p:cNvCxnSpPr>
            <a:stCxn id="30" idx="3"/>
            <a:endCxn id="61" idx="3"/>
          </p:cNvCxnSpPr>
          <p:nvPr/>
        </p:nvCxnSpPr>
        <p:spPr>
          <a:xfrm flipV="1">
            <a:off x="4176375" y="1418705"/>
            <a:ext cx="1112540" cy="500275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>
            <a:stCxn id="68" idx="1"/>
            <a:endCxn id="44" idx="1"/>
          </p:cNvCxnSpPr>
          <p:nvPr/>
        </p:nvCxnSpPr>
        <p:spPr>
          <a:xfrm>
            <a:off x="5603364" y="1421380"/>
            <a:ext cx="695837" cy="113132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4" name="Picture 93" descr="IMG_20160118_17313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>
            <a:off x="7620000" y="3200400"/>
            <a:ext cx="1143000" cy="914400"/>
          </a:xfrm>
          <a:prstGeom prst="rect">
            <a:avLst/>
          </a:prstGeom>
        </p:spPr>
      </p:pic>
      <p:sp>
        <p:nvSpPr>
          <p:cNvPr id="97" name="TextBox 96"/>
          <p:cNvSpPr txBox="1"/>
          <p:nvPr/>
        </p:nvSpPr>
        <p:spPr>
          <a:xfrm>
            <a:off x="7162800" y="2895600"/>
            <a:ext cx="2209800" cy="369322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r>
              <a:rPr lang="en-US" dirty="0" smtClean="0"/>
              <a:t>Main Control centre</a:t>
            </a:r>
            <a:endParaRPr lang="en-US" dirty="0"/>
          </a:p>
        </p:txBody>
      </p:sp>
      <p:cxnSp>
        <p:nvCxnSpPr>
          <p:cNvPr id="99" name="Shape 98"/>
          <p:cNvCxnSpPr>
            <a:stCxn id="44" idx="2"/>
            <a:endCxn id="94" idx="3"/>
          </p:cNvCxnSpPr>
          <p:nvPr/>
        </p:nvCxnSpPr>
        <p:spPr>
          <a:xfrm rot="16200000" flipH="1">
            <a:off x="6807200" y="2844800"/>
            <a:ext cx="762000" cy="863600"/>
          </a:xfrm>
          <a:prstGeom prst="bentConnector2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19"/>
          <p:cNvGrpSpPr>
            <a:grpSpLocks/>
          </p:cNvGrpSpPr>
          <p:nvPr/>
        </p:nvGrpSpPr>
        <p:grpSpPr bwMode="auto">
          <a:xfrm>
            <a:off x="4114800" y="3810000"/>
            <a:ext cx="533400" cy="539750"/>
            <a:chOff x="2972" y="3246"/>
            <a:chExt cx="323" cy="298"/>
          </a:xfrm>
        </p:grpSpPr>
        <p:sp>
          <p:nvSpPr>
            <p:cNvPr id="102" name="Line 120"/>
            <p:cNvSpPr>
              <a:spLocks noChangeShapeType="1"/>
            </p:cNvSpPr>
            <p:nvPr/>
          </p:nvSpPr>
          <p:spPr bwMode="auto">
            <a:xfrm>
              <a:off x="3031" y="3389"/>
              <a:ext cx="131" cy="68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03" name="Oval 121"/>
            <p:cNvSpPr>
              <a:spLocks noChangeArrowheads="1"/>
            </p:cNvSpPr>
            <p:nvPr/>
          </p:nvSpPr>
          <p:spPr bwMode="auto">
            <a:xfrm>
              <a:off x="3166" y="3501"/>
              <a:ext cx="118" cy="28"/>
            </a:xfrm>
            <a:prstGeom prst="ellipse">
              <a:avLst/>
            </a:prstGeom>
            <a:noFill/>
            <a:ln w="12700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1" dirty="0"/>
            </a:p>
          </p:txBody>
        </p:sp>
        <p:sp>
          <p:nvSpPr>
            <p:cNvPr id="104" name="Freeform 122"/>
            <p:cNvSpPr>
              <a:spLocks/>
            </p:cNvSpPr>
            <p:nvPr/>
          </p:nvSpPr>
          <p:spPr bwMode="auto">
            <a:xfrm>
              <a:off x="3148" y="3246"/>
              <a:ext cx="109" cy="216"/>
            </a:xfrm>
            <a:custGeom>
              <a:avLst/>
              <a:gdLst>
                <a:gd name="T0" fmla="*/ 71 w 109"/>
                <a:gd name="T1" fmla="*/ 2 h 216"/>
                <a:gd name="T2" fmla="*/ 56 w 109"/>
                <a:gd name="T3" fmla="*/ 8 h 216"/>
                <a:gd name="T4" fmla="*/ 50 w 109"/>
                <a:gd name="T5" fmla="*/ 14 h 216"/>
                <a:gd name="T6" fmla="*/ 43 w 109"/>
                <a:gd name="T7" fmla="*/ 19 h 216"/>
                <a:gd name="T8" fmla="*/ 37 w 109"/>
                <a:gd name="T9" fmla="*/ 31 h 216"/>
                <a:gd name="T10" fmla="*/ 29 w 109"/>
                <a:gd name="T11" fmla="*/ 42 h 216"/>
                <a:gd name="T12" fmla="*/ 25 w 109"/>
                <a:gd name="T13" fmla="*/ 50 h 216"/>
                <a:gd name="T14" fmla="*/ 22 w 109"/>
                <a:gd name="T15" fmla="*/ 58 h 216"/>
                <a:gd name="T16" fmla="*/ 18 w 109"/>
                <a:gd name="T17" fmla="*/ 67 h 216"/>
                <a:gd name="T18" fmla="*/ 14 w 109"/>
                <a:gd name="T19" fmla="*/ 75 h 216"/>
                <a:gd name="T20" fmla="*/ 12 w 109"/>
                <a:gd name="T21" fmla="*/ 86 h 216"/>
                <a:gd name="T22" fmla="*/ 8 w 109"/>
                <a:gd name="T23" fmla="*/ 100 h 216"/>
                <a:gd name="T24" fmla="*/ 4 w 109"/>
                <a:gd name="T25" fmla="*/ 107 h 216"/>
                <a:gd name="T26" fmla="*/ 2 w 109"/>
                <a:gd name="T27" fmla="*/ 132 h 216"/>
                <a:gd name="T28" fmla="*/ 2 w 109"/>
                <a:gd name="T29" fmla="*/ 175 h 216"/>
                <a:gd name="T30" fmla="*/ 4 w 109"/>
                <a:gd name="T31" fmla="*/ 192 h 216"/>
                <a:gd name="T32" fmla="*/ 8 w 109"/>
                <a:gd name="T33" fmla="*/ 196 h 216"/>
                <a:gd name="T34" fmla="*/ 10 w 109"/>
                <a:gd name="T35" fmla="*/ 203 h 216"/>
                <a:gd name="T36" fmla="*/ 14 w 109"/>
                <a:gd name="T37" fmla="*/ 207 h 216"/>
                <a:gd name="T38" fmla="*/ 22 w 109"/>
                <a:gd name="T39" fmla="*/ 211 h 216"/>
                <a:gd name="T40" fmla="*/ 25 w 109"/>
                <a:gd name="T41" fmla="*/ 215 h 216"/>
                <a:gd name="T42" fmla="*/ 39 w 109"/>
                <a:gd name="T43" fmla="*/ 213 h 216"/>
                <a:gd name="T44" fmla="*/ 46 w 109"/>
                <a:gd name="T45" fmla="*/ 209 h 216"/>
                <a:gd name="T46" fmla="*/ 52 w 109"/>
                <a:gd name="T47" fmla="*/ 203 h 216"/>
                <a:gd name="T48" fmla="*/ 64 w 109"/>
                <a:gd name="T49" fmla="*/ 196 h 216"/>
                <a:gd name="T50" fmla="*/ 71 w 109"/>
                <a:gd name="T51" fmla="*/ 182 h 216"/>
                <a:gd name="T52" fmla="*/ 79 w 109"/>
                <a:gd name="T53" fmla="*/ 173 h 216"/>
                <a:gd name="T54" fmla="*/ 81 w 109"/>
                <a:gd name="T55" fmla="*/ 163 h 216"/>
                <a:gd name="T56" fmla="*/ 89 w 109"/>
                <a:gd name="T57" fmla="*/ 153 h 216"/>
                <a:gd name="T58" fmla="*/ 92 w 109"/>
                <a:gd name="T59" fmla="*/ 144 h 216"/>
                <a:gd name="T60" fmla="*/ 94 w 109"/>
                <a:gd name="T61" fmla="*/ 129 h 216"/>
                <a:gd name="T62" fmla="*/ 98 w 109"/>
                <a:gd name="T63" fmla="*/ 123 h 216"/>
                <a:gd name="T64" fmla="*/ 100 w 109"/>
                <a:gd name="T65" fmla="*/ 107 h 216"/>
                <a:gd name="T66" fmla="*/ 104 w 109"/>
                <a:gd name="T67" fmla="*/ 100 h 216"/>
                <a:gd name="T68" fmla="*/ 106 w 109"/>
                <a:gd name="T69" fmla="*/ 83 h 216"/>
                <a:gd name="T70" fmla="*/ 106 w 109"/>
                <a:gd name="T71" fmla="*/ 40 h 216"/>
                <a:gd name="T72" fmla="*/ 104 w 109"/>
                <a:gd name="T73" fmla="*/ 27 h 216"/>
                <a:gd name="T74" fmla="*/ 100 w 109"/>
                <a:gd name="T75" fmla="*/ 21 h 216"/>
                <a:gd name="T76" fmla="*/ 96 w 109"/>
                <a:gd name="T77" fmla="*/ 14 h 216"/>
                <a:gd name="T78" fmla="*/ 94 w 109"/>
                <a:gd name="T79" fmla="*/ 8 h 216"/>
                <a:gd name="T80" fmla="*/ 91 w 109"/>
                <a:gd name="T81" fmla="*/ 6 h 216"/>
                <a:gd name="T82" fmla="*/ 89 w 109"/>
                <a:gd name="T83" fmla="*/ 2 h 21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09"/>
                <a:gd name="T127" fmla="*/ 0 h 216"/>
                <a:gd name="T128" fmla="*/ 109 w 109"/>
                <a:gd name="T129" fmla="*/ 216 h 21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09" h="216">
                  <a:moveTo>
                    <a:pt x="81" y="0"/>
                  </a:moveTo>
                  <a:lnTo>
                    <a:pt x="71" y="0"/>
                  </a:lnTo>
                  <a:lnTo>
                    <a:pt x="71" y="2"/>
                  </a:lnTo>
                  <a:lnTo>
                    <a:pt x="64" y="2"/>
                  </a:lnTo>
                  <a:lnTo>
                    <a:pt x="58" y="8"/>
                  </a:lnTo>
                  <a:lnTo>
                    <a:pt x="56" y="8"/>
                  </a:lnTo>
                  <a:lnTo>
                    <a:pt x="54" y="10"/>
                  </a:lnTo>
                  <a:lnTo>
                    <a:pt x="52" y="10"/>
                  </a:lnTo>
                  <a:lnTo>
                    <a:pt x="50" y="14"/>
                  </a:lnTo>
                  <a:lnTo>
                    <a:pt x="48" y="17"/>
                  </a:lnTo>
                  <a:lnTo>
                    <a:pt x="46" y="17"/>
                  </a:lnTo>
                  <a:lnTo>
                    <a:pt x="43" y="19"/>
                  </a:lnTo>
                  <a:lnTo>
                    <a:pt x="43" y="21"/>
                  </a:lnTo>
                  <a:lnTo>
                    <a:pt x="37" y="29"/>
                  </a:lnTo>
                  <a:lnTo>
                    <a:pt x="37" y="31"/>
                  </a:lnTo>
                  <a:lnTo>
                    <a:pt x="31" y="37"/>
                  </a:lnTo>
                  <a:lnTo>
                    <a:pt x="31" y="40"/>
                  </a:lnTo>
                  <a:lnTo>
                    <a:pt x="29" y="42"/>
                  </a:lnTo>
                  <a:lnTo>
                    <a:pt x="27" y="42"/>
                  </a:lnTo>
                  <a:lnTo>
                    <a:pt x="27" y="46"/>
                  </a:lnTo>
                  <a:lnTo>
                    <a:pt x="25" y="50"/>
                  </a:lnTo>
                  <a:lnTo>
                    <a:pt x="25" y="52"/>
                  </a:lnTo>
                  <a:lnTo>
                    <a:pt x="23" y="56"/>
                  </a:lnTo>
                  <a:lnTo>
                    <a:pt x="22" y="58"/>
                  </a:lnTo>
                  <a:lnTo>
                    <a:pt x="22" y="62"/>
                  </a:lnTo>
                  <a:lnTo>
                    <a:pt x="20" y="63"/>
                  </a:lnTo>
                  <a:lnTo>
                    <a:pt x="18" y="67"/>
                  </a:lnTo>
                  <a:lnTo>
                    <a:pt x="16" y="69"/>
                  </a:lnTo>
                  <a:lnTo>
                    <a:pt x="16" y="73"/>
                  </a:lnTo>
                  <a:lnTo>
                    <a:pt x="14" y="75"/>
                  </a:lnTo>
                  <a:lnTo>
                    <a:pt x="14" y="79"/>
                  </a:lnTo>
                  <a:lnTo>
                    <a:pt x="12" y="79"/>
                  </a:lnTo>
                  <a:lnTo>
                    <a:pt x="12" y="86"/>
                  </a:lnTo>
                  <a:lnTo>
                    <a:pt x="10" y="86"/>
                  </a:lnTo>
                  <a:lnTo>
                    <a:pt x="10" y="96"/>
                  </a:lnTo>
                  <a:lnTo>
                    <a:pt x="8" y="100"/>
                  </a:lnTo>
                  <a:lnTo>
                    <a:pt x="6" y="102"/>
                  </a:lnTo>
                  <a:lnTo>
                    <a:pt x="6" y="107"/>
                  </a:lnTo>
                  <a:lnTo>
                    <a:pt x="4" y="107"/>
                  </a:lnTo>
                  <a:lnTo>
                    <a:pt x="4" y="117"/>
                  </a:lnTo>
                  <a:lnTo>
                    <a:pt x="2" y="119"/>
                  </a:lnTo>
                  <a:lnTo>
                    <a:pt x="2" y="132"/>
                  </a:lnTo>
                  <a:lnTo>
                    <a:pt x="0" y="136"/>
                  </a:lnTo>
                  <a:lnTo>
                    <a:pt x="0" y="173"/>
                  </a:lnTo>
                  <a:lnTo>
                    <a:pt x="2" y="175"/>
                  </a:lnTo>
                  <a:lnTo>
                    <a:pt x="2" y="182"/>
                  </a:lnTo>
                  <a:lnTo>
                    <a:pt x="4" y="186"/>
                  </a:lnTo>
                  <a:lnTo>
                    <a:pt x="4" y="192"/>
                  </a:lnTo>
                  <a:lnTo>
                    <a:pt x="6" y="192"/>
                  </a:lnTo>
                  <a:lnTo>
                    <a:pt x="6" y="194"/>
                  </a:lnTo>
                  <a:lnTo>
                    <a:pt x="8" y="196"/>
                  </a:lnTo>
                  <a:lnTo>
                    <a:pt x="8" y="198"/>
                  </a:lnTo>
                  <a:lnTo>
                    <a:pt x="10" y="199"/>
                  </a:lnTo>
                  <a:lnTo>
                    <a:pt x="10" y="203"/>
                  </a:lnTo>
                  <a:lnTo>
                    <a:pt x="12" y="203"/>
                  </a:lnTo>
                  <a:lnTo>
                    <a:pt x="14" y="205"/>
                  </a:lnTo>
                  <a:lnTo>
                    <a:pt x="14" y="207"/>
                  </a:lnTo>
                  <a:lnTo>
                    <a:pt x="16" y="209"/>
                  </a:lnTo>
                  <a:lnTo>
                    <a:pt x="16" y="211"/>
                  </a:lnTo>
                  <a:lnTo>
                    <a:pt x="22" y="211"/>
                  </a:lnTo>
                  <a:lnTo>
                    <a:pt x="22" y="213"/>
                  </a:lnTo>
                  <a:lnTo>
                    <a:pt x="25" y="213"/>
                  </a:lnTo>
                  <a:lnTo>
                    <a:pt x="25" y="215"/>
                  </a:lnTo>
                  <a:lnTo>
                    <a:pt x="37" y="215"/>
                  </a:lnTo>
                  <a:lnTo>
                    <a:pt x="37" y="213"/>
                  </a:lnTo>
                  <a:lnTo>
                    <a:pt x="39" y="213"/>
                  </a:lnTo>
                  <a:lnTo>
                    <a:pt x="41" y="211"/>
                  </a:lnTo>
                  <a:lnTo>
                    <a:pt x="43" y="211"/>
                  </a:lnTo>
                  <a:lnTo>
                    <a:pt x="46" y="209"/>
                  </a:lnTo>
                  <a:lnTo>
                    <a:pt x="48" y="209"/>
                  </a:lnTo>
                  <a:lnTo>
                    <a:pt x="50" y="207"/>
                  </a:lnTo>
                  <a:lnTo>
                    <a:pt x="52" y="203"/>
                  </a:lnTo>
                  <a:lnTo>
                    <a:pt x="54" y="203"/>
                  </a:lnTo>
                  <a:lnTo>
                    <a:pt x="60" y="198"/>
                  </a:lnTo>
                  <a:lnTo>
                    <a:pt x="64" y="196"/>
                  </a:lnTo>
                  <a:lnTo>
                    <a:pt x="64" y="192"/>
                  </a:lnTo>
                  <a:lnTo>
                    <a:pt x="71" y="186"/>
                  </a:lnTo>
                  <a:lnTo>
                    <a:pt x="71" y="182"/>
                  </a:lnTo>
                  <a:lnTo>
                    <a:pt x="75" y="178"/>
                  </a:lnTo>
                  <a:lnTo>
                    <a:pt x="75" y="176"/>
                  </a:lnTo>
                  <a:lnTo>
                    <a:pt x="79" y="173"/>
                  </a:lnTo>
                  <a:lnTo>
                    <a:pt x="79" y="167"/>
                  </a:lnTo>
                  <a:lnTo>
                    <a:pt x="81" y="165"/>
                  </a:lnTo>
                  <a:lnTo>
                    <a:pt x="81" y="163"/>
                  </a:lnTo>
                  <a:lnTo>
                    <a:pt x="83" y="163"/>
                  </a:lnTo>
                  <a:lnTo>
                    <a:pt x="83" y="159"/>
                  </a:lnTo>
                  <a:lnTo>
                    <a:pt x="89" y="153"/>
                  </a:lnTo>
                  <a:lnTo>
                    <a:pt x="89" y="146"/>
                  </a:lnTo>
                  <a:lnTo>
                    <a:pt x="91" y="146"/>
                  </a:lnTo>
                  <a:lnTo>
                    <a:pt x="92" y="144"/>
                  </a:lnTo>
                  <a:lnTo>
                    <a:pt x="92" y="138"/>
                  </a:lnTo>
                  <a:lnTo>
                    <a:pt x="94" y="136"/>
                  </a:lnTo>
                  <a:lnTo>
                    <a:pt x="94" y="129"/>
                  </a:lnTo>
                  <a:lnTo>
                    <a:pt x="96" y="127"/>
                  </a:lnTo>
                  <a:lnTo>
                    <a:pt x="96" y="125"/>
                  </a:lnTo>
                  <a:lnTo>
                    <a:pt x="98" y="123"/>
                  </a:lnTo>
                  <a:lnTo>
                    <a:pt x="98" y="121"/>
                  </a:lnTo>
                  <a:lnTo>
                    <a:pt x="100" y="119"/>
                  </a:lnTo>
                  <a:lnTo>
                    <a:pt x="100" y="107"/>
                  </a:lnTo>
                  <a:lnTo>
                    <a:pt x="102" y="107"/>
                  </a:lnTo>
                  <a:lnTo>
                    <a:pt x="102" y="102"/>
                  </a:lnTo>
                  <a:lnTo>
                    <a:pt x="104" y="100"/>
                  </a:lnTo>
                  <a:lnTo>
                    <a:pt x="104" y="90"/>
                  </a:lnTo>
                  <a:lnTo>
                    <a:pt x="106" y="88"/>
                  </a:lnTo>
                  <a:lnTo>
                    <a:pt x="106" y="83"/>
                  </a:lnTo>
                  <a:lnTo>
                    <a:pt x="108" y="79"/>
                  </a:lnTo>
                  <a:lnTo>
                    <a:pt x="108" y="42"/>
                  </a:lnTo>
                  <a:lnTo>
                    <a:pt x="106" y="40"/>
                  </a:lnTo>
                  <a:lnTo>
                    <a:pt x="106" y="37"/>
                  </a:lnTo>
                  <a:lnTo>
                    <a:pt x="104" y="35"/>
                  </a:lnTo>
                  <a:lnTo>
                    <a:pt x="104" y="27"/>
                  </a:lnTo>
                  <a:lnTo>
                    <a:pt x="102" y="27"/>
                  </a:lnTo>
                  <a:lnTo>
                    <a:pt x="102" y="23"/>
                  </a:lnTo>
                  <a:lnTo>
                    <a:pt x="100" y="21"/>
                  </a:lnTo>
                  <a:lnTo>
                    <a:pt x="100" y="17"/>
                  </a:lnTo>
                  <a:lnTo>
                    <a:pt x="98" y="14"/>
                  </a:lnTo>
                  <a:lnTo>
                    <a:pt x="96" y="14"/>
                  </a:lnTo>
                  <a:lnTo>
                    <a:pt x="96" y="12"/>
                  </a:lnTo>
                  <a:lnTo>
                    <a:pt x="94" y="10"/>
                  </a:lnTo>
                  <a:lnTo>
                    <a:pt x="94" y="8"/>
                  </a:lnTo>
                  <a:lnTo>
                    <a:pt x="92" y="8"/>
                  </a:lnTo>
                  <a:lnTo>
                    <a:pt x="92" y="6"/>
                  </a:lnTo>
                  <a:lnTo>
                    <a:pt x="91" y="6"/>
                  </a:lnTo>
                  <a:lnTo>
                    <a:pt x="91" y="4"/>
                  </a:lnTo>
                  <a:lnTo>
                    <a:pt x="89" y="4"/>
                  </a:lnTo>
                  <a:lnTo>
                    <a:pt x="89" y="2"/>
                  </a:lnTo>
                  <a:lnTo>
                    <a:pt x="83" y="2"/>
                  </a:lnTo>
                  <a:lnTo>
                    <a:pt x="81" y="0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5" name="Freeform 123"/>
            <p:cNvSpPr>
              <a:spLocks/>
            </p:cNvSpPr>
            <p:nvPr/>
          </p:nvSpPr>
          <p:spPr bwMode="auto">
            <a:xfrm>
              <a:off x="3026" y="3375"/>
              <a:ext cx="146" cy="89"/>
            </a:xfrm>
            <a:custGeom>
              <a:avLst/>
              <a:gdLst>
                <a:gd name="T0" fmla="*/ 145 w 146"/>
                <a:gd name="T1" fmla="*/ 82 h 89"/>
                <a:gd name="T2" fmla="*/ 4 w 146"/>
                <a:gd name="T3" fmla="*/ 0 h 89"/>
                <a:gd name="T4" fmla="*/ 0 w 146"/>
                <a:gd name="T5" fmla="*/ 5 h 89"/>
                <a:gd name="T6" fmla="*/ 142 w 146"/>
                <a:gd name="T7" fmla="*/ 88 h 89"/>
                <a:gd name="T8" fmla="*/ 145 w 146"/>
                <a:gd name="T9" fmla="*/ 82 h 8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6"/>
                <a:gd name="T16" fmla="*/ 0 h 89"/>
                <a:gd name="T17" fmla="*/ 146 w 146"/>
                <a:gd name="T18" fmla="*/ 89 h 8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6" h="89">
                  <a:moveTo>
                    <a:pt x="145" y="82"/>
                  </a:moveTo>
                  <a:lnTo>
                    <a:pt x="4" y="0"/>
                  </a:lnTo>
                  <a:lnTo>
                    <a:pt x="0" y="5"/>
                  </a:lnTo>
                  <a:lnTo>
                    <a:pt x="142" y="88"/>
                  </a:lnTo>
                  <a:lnTo>
                    <a:pt x="145" y="82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6" name="Freeform 124"/>
            <p:cNvSpPr>
              <a:spLocks/>
            </p:cNvSpPr>
            <p:nvPr/>
          </p:nvSpPr>
          <p:spPr bwMode="auto">
            <a:xfrm>
              <a:off x="3171" y="3248"/>
              <a:ext cx="95" cy="220"/>
            </a:xfrm>
            <a:custGeom>
              <a:avLst/>
              <a:gdLst>
                <a:gd name="T0" fmla="*/ 73 w 95"/>
                <a:gd name="T1" fmla="*/ 0 h 220"/>
                <a:gd name="T2" fmla="*/ 77 w 95"/>
                <a:gd name="T3" fmla="*/ 2 h 220"/>
                <a:gd name="T4" fmla="*/ 81 w 95"/>
                <a:gd name="T5" fmla="*/ 8 h 220"/>
                <a:gd name="T6" fmla="*/ 83 w 95"/>
                <a:gd name="T7" fmla="*/ 10 h 220"/>
                <a:gd name="T8" fmla="*/ 85 w 95"/>
                <a:gd name="T9" fmla="*/ 14 h 220"/>
                <a:gd name="T10" fmla="*/ 87 w 95"/>
                <a:gd name="T11" fmla="*/ 19 h 220"/>
                <a:gd name="T12" fmla="*/ 89 w 95"/>
                <a:gd name="T13" fmla="*/ 23 h 220"/>
                <a:gd name="T14" fmla="*/ 91 w 95"/>
                <a:gd name="T15" fmla="*/ 29 h 220"/>
                <a:gd name="T16" fmla="*/ 92 w 95"/>
                <a:gd name="T17" fmla="*/ 35 h 220"/>
                <a:gd name="T18" fmla="*/ 94 w 95"/>
                <a:gd name="T19" fmla="*/ 50 h 220"/>
                <a:gd name="T20" fmla="*/ 92 w 95"/>
                <a:gd name="T21" fmla="*/ 83 h 220"/>
                <a:gd name="T22" fmla="*/ 91 w 95"/>
                <a:gd name="T23" fmla="*/ 98 h 220"/>
                <a:gd name="T24" fmla="*/ 89 w 95"/>
                <a:gd name="T25" fmla="*/ 107 h 220"/>
                <a:gd name="T26" fmla="*/ 87 w 95"/>
                <a:gd name="T27" fmla="*/ 113 h 220"/>
                <a:gd name="T28" fmla="*/ 85 w 95"/>
                <a:gd name="T29" fmla="*/ 119 h 220"/>
                <a:gd name="T30" fmla="*/ 83 w 95"/>
                <a:gd name="T31" fmla="*/ 128 h 220"/>
                <a:gd name="T32" fmla="*/ 81 w 95"/>
                <a:gd name="T33" fmla="*/ 134 h 220"/>
                <a:gd name="T34" fmla="*/ 79 w 95"/>
                <a:gd name="T35" fmla="*/ 140 h 220"/>
                <a:gd name="T36" fmla="*/ 77 w 95"/>
                <a:gd name="T37" fmla="*/ 148 h 220"/>
                <a:gd name="T38" fmla="*/ 75 w 95"/>
                <a:gd name="T39" fmla="*/ 153 h 220"/>
                <a:gd name="T40" fmla="*/ 73 w 95"/>
                <a:gd name="T41" fmla="*/ 161 h 220"/>
                <a:gd name="T42" fmla="*/ 69 w 95"/>
                <a:gd name="T43" fmla="*/ 169 h 220"/>
                <a:gd name="T44" fmla="*/ 66 w 95"/>
                <a:gd name="T45" fmla="*/ 174 h 220"/>
                <a:gd name="T46" fmla="*/ 64 w 95"/>
                <a:gd name="T47" fmla="*/ 180 h 220"/>
                <a:gd name="T48" fmla="*/ 56 w 95"/>
                <a:gd name="T49" fmla="*/ 188 h 220"/>
                <a:gd name="T50" fmla="*/ 54 w 95"/>
                <a:gd name="T51" fmla="*/ 192 h 220"/>
                <a:gd name="T52" fmla="*/ 37 w 95"/>
                <a:gd name="T53" fmla="*/ 205 h 220"/>
                <a:gd name="T54" fmla="*/ 33 w 95"/>
                <a:gd name="T55" fmla="*/ 207 h 220"/>
                <a:gd name="T56" fmla="*/ 29 w 95"/>
                <a:gd name="T57" fmla="*/ 213 h 220"/>
                <a:gd name="T58" fmla="*/ 27 w 95"/>
                <a:gd name="T59" fmla="*/ 215 h 220"/>
                <a:gd name="T60" fmla="*/ 22 w 95"/>
                <a:gd name="T61" fmla="*/ 217 h 220"/>
                <a:gd name="T62" fmla="*/ 18 w 95"/>
                <a:gd name="T63" fmla="*/ 219 h 220"/>
                <a:gd name="T64" fmla="*/ 8 w 95"/>
                <a:gd name="T65" fmla="*/ 217 h 220"/>
                <a:gd name="T66" fmla="*/ 4 w 95"/>
                <a:gd name="T67" fmla="*/ 215 h 220"/>
                <a:gd name="T68" fmla="*/ 0 w 95"/>
                <a:gd name="T69" fmla="*/ 213 h 22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95"/>
                <a:gd name="T106" fmla="*/ 0 h 220"/>
                <a:gd name="T107" fmla="*/ 95 w 95"/>
                <a:gd name="T108" fmla="*/ 220 h 22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95" h="220">
                  <a:moveTo>
                    <a:pt x="69" y="0"/>
                  </a:moveTo>
                  <a:lnTo>
                    <a:pt x="73" y="0"/>
                  </a:lnTo>
                  <a:lnTo>
                    <a:pt x="75" y="2"/>
                  </a:lnTo>
                  <a:lnTo>
                    <a:pt x="77" y="2"/>
                  </a:lnTo>
                  <a:lnTo>
                    <a:pt x="77" y="4"/>
                  </a:lnTo>
                  <a:lnTo>
                    <a:pt x="81" y="8"/>
                  </a:lnTo>
                  <a:lnTo>
                    <a:pt x="81" y="10"/>
                  </a:lnTo>
                  <a:lnTo>
                    <a:pt x="83" y="10"/>
                  </a:lnTo>
                  <a:lnTo>
                    <a:pt x="83" y="12"/>
                  </a:lnTo>
                  <a:lnTo>
                    <a:pt x="85" y="14"/>
                  </a:lnTo>
                  <a:lnTo>
                    <a:pt x="85" y="17"/>
                  </a:lnTo>
                  <a:lnTo>
                    <a:pt x="87" y="19"/>
                  </a:lnTo>
                  <a:lnTo>
                    <a:pt x="87" y="21"/>
                  </a:lnTo>
                  <a:lnTo>
                    <a:pt x="89" y="23"/>
                  </a:lnTo>
                  <a:lnTo>
                    <a:pt x="89" y="27"/>
                  </a:lnTo>
                  <a:lnTo>
                    <a:pt x="91" y="29"/>
                  </a:lnTo>
                  <a:lnTo>
                    <a:pt x="91" y="33"/>
                  </a:lnTo>
                  <a:lnTo>
                    <a:pt x="92" y="35"/>
                  </a:lnTo>
                  <a:lnTo>
                    <a:pt x="92" y="48"/>
                  </a:lnTo>
                  <a:lnTo>
                    <a:pt x="94" y="50"/>
                  </a:lnTo>
                  <a:lnTo>
                    <a:pt x="94" y="81"/>
                  </a:lnTo>
                  <a:lnTo>
                    <a:pt x="92" y="83"/>
                  </a:lnTo>
                  <a:lnTo>
                    <a:pt x="92" y="96"/>
                  </a:lnTo>
                  <a:lnTo>
                    <a:pt x="91" y="98"/>
                  </a:lnTo>
                  <a:lnTo>
                    <a:pt x="91" y="104"/>
                  </a:lnTo>
                  <a:lnTo>
                    <a:pt x="89" y="107"/>
                  </a:lnTo>
                  <a:lnTo>
                    <a:pt x="89" y="109"/>
                  </a:lnTo>
                  <a:lnTo>
                    <a:pt x="87" y="113"/>
                  </a:lnTo>
                  <a:lnTo>
                    <a:pt x="87" y="115"/>
                  </a:lnTo>
                  <a:lnTo>
                    <a:pt x="85" y="119"/>
                  </a:lnTo>
                  <a:lnTo>
                    <a:pt x="85" y="127"/>
                  </a:lnTo>
                  <a:lnTo>
                    <a:pt x="83" y="128"/>
                  </a:lnTo>
                  <a:lnTo>
                    <a:pt x="83" y="130"/>
                  </a:lnTo>
                  <a:lnTo>
                    <a:pt x="81" y="134"/>
                  </a:lnTo>
                  <a:lnTo>
                    <a:pt x="81" y="136"/>
                  </a:lnTo>
                  <a:lnTo>
                    <a:pt x="79" y="140"/>
                  </a:lnTo>
                  <a:lnTo>
                    <a:pt x="79" y="146"/>
                  </a:lnTo>
                  <a:lnTo>
                    <a:pt x="77" y="148"/>
                  </a:lnTo>
                  <a:lnTo>
                    <a:pt x="75" y="151"/>
                  </a:lnTo>
                  <a:lnTo>
                    <a:pt x="75" y="153"/>
                  </a:lnTo>
                  <a:lnTo>
                    <a:pt x="73" y="155"/>
                  </a:lnTo>
                  <a:lnTo>
                    <a:pt x="73" y="161"/>
                  </a:lnTo>
                  <a:lnTo>
                    <a:pt x="69" y="165"/>
                  </a:lnTo>
                  <a:lnTo>
                    <a:pt x="69" y="169"/>
                  </a:lnTo>
                  <a:lnTo>
                    <a:pt x="66" y="171"/>
                  </a:lnTo>
                  <a:lnTo>
                    <a:pt x="66" y="174"/>
                  </a:lnTo>
                  <a:lnTo>
                    <a:pt x="64" y="176"/>
                  </a:lnTo>
                  <a:lnTo>
                    <a:pt x="64" y="180"/>
                  </a:lnTo>
                  <a:lnTo>
                    <a:pt x="56" y="186"/>
                  </a:lnTo>
                  <a:lnTo>
                    <a:pt x="56" y="188"/>
                  </a:lnTo>
                  <a:lnTo>
                    <a:pt x="54" y="190"/>
                  </a:lnTo>
                  <a:lnTo>
                    <a:pt x="54" y="192"/>
                  </a:lnTo>
                  <a:lnTo>
                    <a:pt x="45" y="199"/>
                  </a:lnTo>
                  <a:lnTo>
                    <a:pt x="37" y="205"/>
                  </a:lnTo>
                  <a:lnTo>
                    <a:pt x="35" y="207"/>
                  </a:lnTo>
                  <a:lnTo>
                    <a:pt x="33" y="207"/>
                  </a:lnTo>
                  <a:lnTo>
                    <a:pt x="29" y="211"/>
                  </a:lnTo>
                  <a:lnTo>
                    <a:pt x="29" y="213"/>
                  </a:lnTo>
                  <a:lnTo>
                    <a:pt x="27" y="213"/>
                  </a:lnTo>
                  <a:lnTo>
                    <a:pt x="27" y="215"/>
                  </a:lnTo>
                  <a:lnTo>
                    <a:pt x="23" y="215"/>
                  </a:lnTo>
                  <a:lnTo>
                    <a:pt x="22" y="217"/>
                  </a:lnTo>
                  <a:lnTo>
                    <a:pt x="18" y="217"/>
                  </a:lnTo>
                  <a:lnTo>
                    <a:pt x="18" y="219"/>
                  </a:lnTo>
                  <a:lnTo>
                    <a:pt x="10" y="219"/>
                  </a:lnTo>
                  <a:lnTo>
                    <a:pt x="8" y="217"/>
                  </a:lnTo>
                  <a:lnTo>
                    <a:pt x="6" y="217"/>
                  </a:lnTo>
                  <a:lnTo>
                    <a:pt x="4" y="215"/>
                  </a:lnTo>
                  <a:lnTo>
                    <a:pt x="0" y="215"/>
                  </a:lnTo>
                  <a:lnTo>
                    <a:pt x="0" y="213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7" name="Freeform 125"/>
            <p:cNvSpPr>
              <a:spLocks/>
            </p:cNvSpPr>
            <p:nvPr/>
          </p:nvSpPr>
          <p:spPr bwMode="auto">
            <a:xfrm>
              <a:off x="3005" y="3373"/>
              <a:ext cx="26" cy="12"/>
            </a:xfrm>
            <a:custGeom>
              <a:avLst/>
              <a:gdLst>
                <a:gd name="T0" fmla="*/ 0 w 26"/>
                <a:gd name="T1" fmla="*/ 0 h 12"/>
                <a:gd name="T2" fmla="*/ 0 w 26"/>
                <a:gd name="T3" fmla="*/ 11 h 12"/>
                <a:gd name="T4" fmla="*/ 25 w 26"/>
                <a:gd name="T5" fmla="*/ 11 h 12"/>
                <a:gd name="T6" fmla="*/ 25 w 26"/>
                <a:gd name="T7" fmla="*/ 0 h 12"/>
                <a:gd name="T8" fmla="*/ 0 w 26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"/>
                <a:gd name="T16" fmla="*/ 0 h 12"/>
                <a:gd name="T17" fmla="*/ 26 w 26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" h="12">
                  <a:moveTo>
                    <a:pt x="0" y="0"/>
                  </a:moveTo>
                  <a:lnTo>
                    <a:pt x="0" y="11"/>
                  </a:lnTo>
                  <a:lnTo>
                    <a:pt x="25" y="11"/>
                  </a:lnTo>
                  <a:lnTo>
                    <a:pt x="25" y="0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08" name="Line 126"/>
            <p:cNvSpPr>
              <a:spLocks noChangeShapeType="1"/>
            </p:cNvSpPr>
            <p:nvPr/>
          </p:nvSpPr>
          <p:spPr bwMode="auto">
            <a:xfrm flipH="1">
              <a:off x="2992" y="3373"/>
              <a:ext cx="51" cy="0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09" name="Line 127"/>
            <p:cNvSpPr>
              <a:spLocks noChangeShapeType="1"/>
            </p:cNvSpPr>
            <p:nvPr/>
          </p:nvSpPr>
          <p:spPr bwMode="auto">
            <a:xfrm flipH="1">
              <a:off x="2992" y="3348"/>
              <a:ext cx="51" cy="0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10" name="Freeform 128"/>
            <p:cNvSpPr>
              <a:spLocks/>
            </p:cNvSpPr>
            <p:nvPr/>
          </p:nvSpPr>
          <p:spPr bwMode="auto">
            <a:xfrm>
              <a:off x="3039" y="3348"/>
              <a:ext cx="7" cy="26"/>
            </a:xfrm>
            <a:custGeom>
              <a:avLst/>
              <a:gdLst>
                <a:gd name="T0" fmla="*/ 0 w 7"/>
                <a:gd name="T1" fmla="*/ 0 h 26"/>
                <a:gd name="T2" fmla="*/ 2 w 7"/>
                <a:gd name="T3" fmla="*/ 0 h 26"/>
                <a:gd name="T4" fmla="*/ 2 w 7"/>
                <a:gd name="T5" fmla="*/ 2 h 26"/>
                <a:gd name="T6" fmla="*/ 4 w 7"/>
                <a:gd name="T7" fmla="*/ 2 h 26"/>
                <a:gd name="T8" fmla="*/ 4 w 7"/>
                <a:gd name="T9" fmla="*/ 4 h 26"/>
                <a:gd name="T10" fmla="*/ 6 w 7"/>
                <a:gd name="T11" fmla="*/ 5 h 26"/>
                <a:gd name="T12" fmla="*/ 6 w 7"/>
                <a:gd name="T13" fmla="*/ 19 h 26"/>
                <a:gd name="T14" fmla="*/ 4 w 7"/>
                <a:gd name="T15" fmla="*/ 19 h 26"/>
                <a:gd name="T16" fmla="*/ 4 w 7"/>
                <a:gd name="T17" fmla="*/ 21 h 26"/>
                <a:gd name="T18" fmla="*/ 2 w 7"/>
                <a:gd name="T19" fmla="*/ 21 h 26"/>
                <a:gd name="T20" fmla="*/ 2 w 7"/>
                <a:gd name="T21" fmla="*/ 23 h 26"/>
                <a:gd name="T22" fmla="*/ 0 w 7"/>
                <a:gd name="T23" fmla="*/ 23 h 26"/>
                <a:gd name="T24" fmla="*/ 0 w 7"/>
                <a:gd name="T25" fmla="*/ 25 h 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"/>
                <a:gd name="T40" fmla="*/ 0 h 26"/>
                <a:gd name="T41" fmla="*/ 7 w 7"/>
                <a:gd name="T42" fmla="*/ 26 h 2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" h="26">
                  <a:moveTo>
                    <a:pt x="0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4"/>
                  </a:lnTo>
                  <a:lnTo>
                    <a:pt x="6" y="5"/>
                  </a:lnTo>
                  <a:lnTo>
                    <a:pt x="6" y="19"/>
                  </a:lnTo>
                  <a:lnTo>
                    <a:pt x="4" y="19"/>
                  </a:lnTo>
                  <a:lnTo>
                    <a:pt x="4" y="21"/>
                  </a:lnTo>
                  <a:lnTo>
                    <a:pt x="2" y="21"/>
                  </a:lnTo>
                  <a:lnTo>
                    <a:pt x="2" y="23"/>
                  </a:lnTo>
                  <a:lnTo>
                    <a:pt x="0" y="23"/>
                  </a:lnTo>
                  <a:lnTo>
                    <a:pt x="0" y="25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1" name="Oval 129"/>
            <p:cNvSpPr>
              <a:spLocks noChangeArrowheads="1"/>
            </p:cNvSpPr>
            <p:nvPr/>
          </p:nvSpPr>
          <p:spPr bwMode="auto">
            <a:xfrm>
              <a:off x="2986" y="3352"/>
              <a:ext cx="3" cy="11"/>
            </a:xfrm>
            <a:prstGeom prst="ellipse">
              <a:avLst/>
            </a:prstGeom>
            <a:noFill/>
            <a:ln w="12700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1" dirty="0"/>
            </a:p>
          </p:txBody>
        </p:sp>
        <p:sp>
          <p:nvSpPr>
            <p:cNvPr id="112" name="Line 130"/>
            <p:cNvSpPr>
              <a:spLocks noChangeShapeType="1"/>
            </p:cNvSpPr>
            <p:nvPr/>
          </p:nvSpPr>
          <p:spPr bwMode="auto">
            <a:xfrm>
              <a:off x="3050" y="3361"/>
              <a:ext cx="1" cy="0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13" name="Line 131"/>
            <p:cNvSpPr>
              <a:spLocks noChangeShapeType="1"/>
            </p:cNvSpPr>
            <p:nvPr/>
          </p:nvSpPr>
          <p:spPr bwMode="auto">
            <a:xfrm>
              <a:off x="3055" y="3365"/>
              <a:ext cx="0" cy="0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14" name="Line 132"/>
            <p:cNvSpPr>
              <a:spLocks noChangeShapeType="1"/>
            </p:cNvSpPr>
            <p:nvPr/>
          </p:nvSpPr>
          <p:spPr bwMode="auto">
            <a:xfrm flipH="1">
              <a:off x="3042" y="3369"/>
              <a:ext cx="17" cy="0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15" name="Oval 133"/>
            <p:cNvSpPr>
              <a:spLocks noChangeArrowheads="1"/>
            </p:cNvSpPr>
            <p:nvPr/>
          </p:nvSpPr>
          <p:spPr bwMode="auto">
            <a:xfrm>
              <a:off x="2981" y="3355"/>
              <a:ext cx="9" cy="10"/>
            </a:xfrm>
            <a:prstGeom prst="ellipse">
              <a:avLst/>
            </a:prstGeom>
            <a:noFill/>
            <a:ln w="12700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b="1" dirty="0"/>
            </a:p>
          </p:txBody>
        </p:sp>
        <p:sp>
          <p:nvSpPr>
            <p:cNvPr id="116" name="Freeform 134"/>
            <p:cNvSpPr>
              <a:spLocks/>
            </p:cNvSpPr>
            <p:nvPr/>
          </p:nvSpPr>
          <p:spPr bwMode="auto">
            <a:xfrm>
              <a:off x="2972" y="3365"/>
              <a:ext cx="74" cy="32"/>
            </a:xfrm>
            <a:custGeom>
              <a:avLst/>
              <a:gdLst>
                <a:gd name="T0" fmla="*/ 14 w 74"/>
                <a:gd name="T1" fmla="*/ 0 h 32"/>
                <a:gd name="T2" fmla="*/ 12 w 74"/>
                <a:gd name="T3" fmla="*/ 0 h 32"/>
                <a:gd name="T4" fmla="*/ 12 w 74"/>
                <a:gd name="T5" fmla="*/ 2 h 32"/>
                <a:gd name="T6" fmla="*/ 8 w 74"/>
                <a:gd name="T7" fmla="*/ 2 h 32"/>
                <a:gd name="T8" fmla="*/ 8 w 74"/>
                <a:gd name="T9" fmla="*/ 4 h 32"/>
                <a:gd name="T10" fmla="*/ 4 w 74"/>
                <a:gd name="T11" fmla="*/ 4 h 32"/>
                <a:gd name="T12" fmla="*/ 4 w 74"/>
                <a:gd name="T13" fmla="*/ 6 h 32"/>
                <a:gd name="T14" fmla="*/ 2 w 74"/>
                <a:gd name="T15" fmla="*/ 6 h 32"/>
                <a:gd name="T16" fmla="*/ 2 w 74"/>
                <a:gd name="T17" fmla="*/ 8 h 32"/>
                <a:gd name="T18" fmla="*/ 0 w 74"/>
                <a:gd name="T19" fmla="*/ 8 h 32"/>
                <a:gd name="T20" fmla="*/ 0 w 74"/>
                <a:gd name="T21" fmla="*/ 11 h 32"/>
                <a:gd name="T22" fmla="*/ 4 w 74"/>
                <a:gd name="T23" fmla="*/ 13 h 32"/>
                <a:gd name="T24" fmla="*/ 6 w 74"/>
                <a:gd name="T25" fmla="*/ 15 h 32"/>
                <a:gd name="T26" fmla="*/ 8 w 74"/>
                <a:gd name="T27" fmla="*/ 15 h 32"/>
                <a:gd name="T28" fmla="*/ 10 w 74"/>
                <a:gd name="T29" fmla="*/ 17 h 32"/>
                <a:gd name="T30" fmla="*/ 12 w 74"/>
                <a:gd name="T31" fmla="*/ 17 h 32"/>
                <a:gd name="T32" fmla="*/ 12 w 74"/>
                <a:gd name="T33" fmla="*/ 19 h 32"/>
                <a:gd name="T34" fmla="*/ 15 w 74"/>
                <a:gd name="T35" fmla="*/ 19 h 32"/>
                <a:gd name="T36" fmla="*/ 17 w 74"/>
                <a:gd name="T37" fmla="*/ 21 h 32"/>
                <a:gd name="T38" fmla="*/ 23 w 74"/>
                <a:gd name="T39" fmla="*/ 21 h 32"/>
                <a:gd name="T40" fmla="*/ 25 w 74"/>
                <a:gd name="T41" fmla="*/ 23 h 32"/>
                <a:gd name="T42" fmla="*/ 29 w 74"/>
                <a:gd name="T43" fmla="*/ 23 h 32"/>
                <a:gd name="T44" fmla="*/ 31 w 74"/>
                <a:gd name="T45" fmla="*/ 25 h 32"/>
                <a:gd name="T46" fmla="*/ 35 w 74"/>
                <a:gd name="T47" fmla="*/ 25 h 32"/>
                <a:gd name="T48" fmla="*/ 37 w 74"/>
                <a:gd name="T49" fmla="*/ 27 h 32"/>
                <a:gd name="T50" fmla="*/ 40 w 74"/>
                <a:gd name="T51" fmla="*/ 27 h 32"/>
                <a:gd name="T52" fmla="*/ 40 w 74"/>
                <a:gd name="T53" fmla="*/ 29 h 32"/>
                <a:gd name="T54" fmla="*/ 50 w 74"/>
                <a:gd name="T55" fmla="*/ 29 h 32"/>
                <a:gd name="T56" fmla="*/ 52 w 74"/>
                <a:gd name="T57" fmla="*/ 31 h 32"/>
                <a:gd name="T58" fmla="*/ 71 w 74"/>
                <a:gd name="T59" fmla="*/ 31 h 32"/>
                <a:gd name="T60" fmla="*/ 73 w 74"/>
                <a:gd name="T61" fmla="*/ 29 h 3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74"/>
                <a:gd name="T94" fmla="*/ 0 h 32"/>
                <a:gd name="T95" fmla="*/ 74 w 74"/>
                <a:gd name="T96" fmla="*/ 32 h 3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74" h="32">
                  <a:moveTo>
                    <a:pt x="14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8" y="2"/>
                  </a:lnTo>
                  <a:lnTo>
                    <a:pt x="8" y="4"/>
                  </a:lnTo>
                  <a:lnTo>
                    <a:pt x="4" y="4"/>
                  </a:lnTo>
                  <a:lnTo>
                    <a:pt x="4" y="6"/>
                  </a:lnTo>
                  <a:lnTo>
                    <a:pt x="2" y="6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11"/>
                  </a:lnTo>
                  <a:lnTo>
                    <a:pt x="4" y="13"/>
                  </a:lnTo>
                  <a:lnTo>
                    <a:pt x="6" y="15"/>
                  </a:lnTo>
                  <a:lnTo>
                    <a:pt x="8" y="15"/>
                  </a:lnTo>
                  <a:lnTo>
                    <a:pt x="10" y="17"/>
                  </a:lnTo>
                  <a:lnTo>
                    <a:pt x="12" y="17"/>
                  </a:lnTo>
                  <a:lnTo>
                    <a:pt x="12" y="19"/>
                  </a:lnTo>
                  <a:lnTo>
                    <a:pt x="15" y="19"/>
                  </a:lnTo>
                  <a:lnTo>
                    <a:pt x="17" y="21"/>
                  </a:lnTo>
                  <a:lnTo>
                    <a:pt x="23" y="21"/>
                  </a:lnTo>
                  <a:lnTo>
                    <a:pt x="25" y="23"/>
                  </a:lnTo>
                  <a:lnTo>
                    <a:pt x="29" y="23"/>
                  </a:lnTo>
                  <a:lnTo>
                    <a:pt x="31" y="25"/>
                  </a:lnTo>
                  <a:lnTo>
                    <a:pt x="35" y="25"/>
                  </a:lnTo>
                  <a:lnTo>
                    <a:pt x="37" y="27"/>
                  </a:lnTo>
                  <a:lnTo>
                    <a:pt x="40" y="27"/>
                  </a:lnTo>
                  <a:lnTo>
                    <a:pt x="40" y="29"/>
                  </a:lnTo>
                  <a:lnTo>
                    <a:pt x="50" y="29"/>
                  </a:lnTo>
                  <a:lnTo>
                    <a:pt x="52" y="31"/>
                  </a:lnTo>
                  <a:lnTo>
                    <a:pt x="71" y="31"/>
                  </a:lnTo>
                  <a:lnTo>
                    <a:pt x="73" y="29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17" name="Line 135"/>
            <p:cNvSpPr>
              <a:spLocks noChangeShapeType="1"/>
            </p:cNvSpPr>
            <p:nvPr/>
          </p:nvSpPr>
          <p:spPr bwMode="auto">
            <a:xfrm flipH="1">
              <a:off x="2996" y="3355"/>
              <a:ext cx="47" cy="0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18" name="Line 136"/>
            <p:cNvSpPr>
              <a:spLocks noChangeShapeType="1"/>
            </p:cNvSpPr>
            <p:nvPr/>
          </p:nvSpPr>
          <p:spPr bwMode="auto">
            <a:xfrm flipH="1">
              <a:off x="2996" y="3361"/>
              <a:ext cx="47" cy="0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19" name="Line 137"/>
            <p:cNvSpPr>
              <a:spLocks noChangeShapeType="1"/>
            </p:cNvSpPr>
            <p:nvPr/>
          </p:nvSpPr>
          <p:spPr bwMode="auto">
            <a:xfrm flipH="1">
              <a:off x="2996" y="3365"/>
              <a:ext cx="47" cy="0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20" name="Line 138"/>
            <p:cNvSpPr>
              <a:spLocks noChangeShapeType="1"/>
            </p:cNvSpPr>
            <p:nvPr/>
          </p:nvSpPr>
          <p:spPr bwMode="auto">
            <a:xfrm flipH="1">
              <a:off x="2996" y="3369"/>
              <a:ext cx="41" cy="0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21" name="Line 139"/>
            <p:cNvSpPr>
              <a:spLocks noChangeShapeType="1"/>
            </p:cNvSpPr>
            <p:nvPr/>
          </p:nvSpPr>
          <p:spPr bwMode="auto">
            <a:xfrm>
              <a:off x="2999" y="3374"/>
              <a:ext cx="0" cy="4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22" name="Freeform 140"/>
            <p:cNvSpPr>
              <a:spLocks/>
            </p:cNvSpPr>
            <p:nvPr/>
          </p:nvSpPr>
          <p:spPr bwMode="auto">
            <a:xfrm>
              <a:off x="3219" y="3422"/>
              <a:ext cx="22" cy="93"/>
            </a:xfrm>
            <a:custGeom>
              <a:avLst/>
              <a:gdLst>
                <a:gd name="T0" fmla="*/ 0 w 22"/>
                <a:gd name="T1" fmla="*/ 25 h 93"/>
                <a:gd name="T2" fmla="*/ 0 w 22"/>
                <a:gd name="T3" fmla="*/ 92 h 93"/>
                <a:gd name="T4" fmla="*/ 21 w 22"/>
                <a:gd name="T5" fmla="*/ 89 h 93"/>
                <a:gd name="T6" fmla="*/ 21 w 22"/>
                <a:gd name="T7" fmla="*/ 0 h 93"/>
                <a:gd name="T8" fmla="*/ 0 w 22"/>
                <a:gd name="T9" fmla="*/ 25 h 9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"/>
                <a:gd name="T16" fmla="*/ 0 h 93"/>
                <a:gd name="T17" fmla="*/ 22 w 22"/>
                <a:gd name="T18" fmla="*/ 93 h 9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" h="93">
                  <a:moveTo>
                    <a:pt x="0" y="25"/>
                  </a:moveTo>
                  <a:lnTo>
                    <a:pt x="0" y="92"/>
                  </a:lnTo>
                  <a:lnTo>
                    <a:pt x="21" y="89"/>
                  </a:lnTo>
                  <a:lnTo>
                    <a:pt x="21" y="0"/>
                  </a:lnTo>
                  <a:lnTo>
                    <a:pt x="0" y="25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" name="Freeform 141"/>
            <p:cNvSpPr>
              <a:spLocks/>
            </p:cNvSpPr>
            <p:nvPr/>
          </p:nvSpPr>
          <p:spPr bwMode="auto">
            <a:xfrm>
              <a:off x="3231" y="3271"/>
              <a:ext cx="16" cy="22"/>
            </a:xfrm>
            <a:custGeom>
              <a:avLst/>
              <a:gdLst>
                <a:gd name="T0" fmla="*/ 0 w 16"/>
                <a:gd name="T1" fmla="*/ 6 h 22"/>
                <a:gd name="T2" fmla="*/ 0 w 16"/>
                <a:gd name="T3" fmla="*/ 0 h 22"/>
                <a:gd name="T4" fmla="*/ 13 w 16"/>
                <a:gd name="T5" fmla="*/ 0 h 22"/>
                <a:gd name="T6" fmla="*/ 13 w 16"/>
                <a:gd name="T7" fmla="*/ 2 h 22"/>
                <a:gd name="T8" fmla="*/ 15 w 16"/>
                <a:gd name="T9" fmla="*/ 4 h 22"/>
                <a:gd name="T10" fmla="*/ 15 w 16"/>
                <a:gd name="T11" fmla="*/ 19 h 22"/>
                <a:gd name="T12" fmla="*/ 13 w 16"/>
                <a:gd name="T13" fmla="*/ 21 h 22"/>
                <a:gd name="T14" fmla="*/ 2 w 16"/>
                <a:gd name="T15" fmla="*/ 21 h 22"/>
                <a:gd name="T16" fmla="*/ 2 w 16"/>
                <a:gd name="T17" fmla="*/ 17 h 22"/>
                <a:gd name="T18" fmla="*/ 0 w 16"/>
                <a:gd name="T19" fmla="*/ 17 h 22"/>
                <a:gd name="T20" fmla="*/ 0 w 16"/>
                <a:gd name="T21" fmla="*/ 10 h 22"/>
                <a:gd name="T22" fmla="*/ 9 w 16"/>
                <a:gd name="T23" fmla="*/ 10 h 22"/>
                <a:gd name="T24" fmla="*/ 9 w 16"/>
                <a:gd name="T25" fmla="*/ 14 h 22"/>
                <a:gd name="T26" fmla="*/ 6 w 16"/>
                <a:gd name="T27" fmla="*/ 14 h 22"/>
                <a:gd name="T28" fmla="*/ 6 w 16"/>
                <a:gd name="T29" fmla="*/ 17 h 22"/>
                <a:gd name="T30" fmla="*/ 13 w 16"/>
                <a:gd name="T31" fmla="*/ 17 h 22"/>
                <a:gd name="T32" fmla="*/ 13 w 16"/>
                <a:gd name="T33" fmla="*/ 6 h 22"/>
                <a:gd name="T34" fmla="*/ 0 w 16"/>
                <a:gd name="T35" fmla="*/ 6 h 2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6"/>
                <a:gd name="T55" fmla="*/ 0 h 22"/>
                <a:gd name="T56" fmla="*/ 16 w 16"/>
                <a:gd name="T57" fmla="*/ 22 h 2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6" h="22">
                  <a:moveTo>
                    <a:pt x="0" y="6"/>
                  </a:moveTo>
                  <a:lnTo>
                    <a:pt x="0" y="0"/>
                  </a:lnTo>
                  <a:lnTo>
                    <a:pt x="13" y="0"/>
                  </a:lnTo>
                  <a:lnTo>
                    <a:pt x="13" y="2"/>
                  </a:lnTo>
                  <a:lnTo>
                    <a:pt x="15" y="4"/>
                  </a:lnTo>
                  <a:lnTo>
                    <a:pt x="15" y="19"/>
                  </a:lnTo>
                  <a:lnTo>
                    <a:pt x="13" y="21"/>
                  </a:lnTo>
                  <a:lnTo>
                    <a:pt x="2" y="21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9" y="14"/>
                  </a:lnTo>
                  <a:lnTo>
                    <a:pt x="6" y="14"/>
                  </a:lnTo>
                  <a:lnTo>
                    <a:pt x="6" y="17"/>
                  </a:lnTo>
                  <a:lnTo>
                    <a:pt x="13" y="17"/>
                  </a:lnTo>
                  <a:lnTo>
                    <a:pt x="13" y="6"/>
                  </a:lnTo>
                  <a:lnTo>
                    <a:pt x="0" y="6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4" name="Line 142"/>
            <p:cNvSpPr>
              <a:spLocks noChangeShapeType="1"/>
            </p:cNvSpPr>
            <p:nvPr/>
          </p:nvSpPr>
          <p:spPr bwMode="auto">
            <a:xfrm>
              <a:off x="3000" y="3381"/>
              <a:ext cx="5" cy="3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25" name="Line 143"/>
            <p:cNvSpPr>
              <a:spLocks noChangeShapeType="1"/>
            </p:cNvSpPr>
            <p:nvPr/>
          </p:nvSpPr>
          <p:spPr bwMode="auto">
            <a:xfrm>
              <a:off x="3167" y="3462"/>
              <a:ext cx="3" cy="1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26" name="Line 144"/>
            <p:cNvSpPr>
              <a:spLocks noChangeShapeType="1"/>
            </p:cNvSpPr>
            <p:nvPr/>
          </p:nvSpPr>
          <p:spPr bwMode="auto">
            <a:xfrm flipH="1">
              <a:off x="3027" y="3376"/>
              <a:ext cx="9" cy="0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27" name="Freeform 145"/>
            <p:cNvSpPr>
              <a:spLocks/>
            </p:cNvSpPr>
            <p:nvPr/>
          </p:nvSpPr>
          <p:spPr bwMode="auto">
            <a:xfrm>
              <a:off x="3160" y="3518"/>
              <a:ext cx="135" cy="26"/>
            </a:xfrm>
            <a:custGeom>
              <a:avLst/>
              <a:gdLst>
                <a:gd name="T0" fmla="*/ 134 w 135"/>
                <a:gd name="T1" fmla="*/ 2 h 26"/>
                <a:gd name="T2" fmla="*/ 134 w 135"/>
                <a:gd name="T3" fmla="*/ 8 h 26"/>
                <a:gd name="T4" fmla="*/ 132 w 135"/>
                <a:gd name="T5" fmla="*/ 8 h 26"/>
                <a:gd name="T6" fmla="*/ 132 w 135"/>
                <a:gd name="T7" fmla="*/ 10 h 26"/>
                <a:gd name="T8" fmla="*/ 130 w 135"/>
                <a:gd name="T9" fmla="*/ 12 h 26"/>
                <a:gd name="T10" fmla="*/ 126 w 135"/>
                <a:gd name="T11" fmla="*/ 12 h 26"/>
                <a:gd name="T12" fmla="*/ 126 w 135"/>
                <a:gd name="T13" fmla="*/ 14 h 26"/>
                <a:gd name="T14" fmla="*/ 125 w 135"/>
                <a:gd name="T15" fmla="*/ 14 h 26"/>
                <a:gd name="T16" fmla="*/ 125 w 135"/>
                <a:gd name="T17" fmla="*/ 16 h 26"/>
                <a:gd name="T18" fmla="*/ 119 w 135"/>
                <a:gd name="T19" fmla="*/ 16 h 26"/>
                <a:gd name="T20" fmla="*/ 119 w 135"/>
                <a:gd name="T21" fmla="*/ 17 h 26"/>
                <a:gd name="T22" fmla="*/ 117 w 135"/>
                <a:gd name="T23" fmla="*/ 17 h 26"/>
                <a:gd name="T24" fmla="*/ 115 w 135"/>
                <a:gd name="T25" fmla="*/ 19 h 26"/>
                <a:gd name="T26" fmla="*/ 113 w 135"/>
                <a:gd name="T27" fmla="*/ 19 h 26"/>
                <a:gd name="T28" fmla="*/ 113 w 135"/>
                <a:gd name="T29" fmla="*/ 21 h 26"/>
                <a:gd name="T30" fmla="*/ 105 w 135"/>
                <a:gd name="T31" fmla="*/ 21 h 26"/>
                <a:gd name="T32" fmla="*/ 105 w 135"/>
                <a:gd name="T33" fmla="*/ 23 h 26"/>
                <a:gd name="T34" fmla="*/ 84 w 135"/>
                <a:gd name="T35" fmla="*/ 23 h 26"/>
                <a:gd name="T36" fmla="*/ 84 w 135"/>
                <a:gd name="T37" fmla="*/ 25 h 26"/>
                <a:gd name="T38" fmla="*/ 52 w 135"/>
                <a:gd name="T39" fmla="*/ 25 h 26"/>
                <a:gd name="T40" fmla="*/ 50 w 135"/>
                <a:gd name="T41" fmla="*/ 23 h 26"/>
                <a:gd name="T42" fmla="*/ 25 w 135"/>
                <a:gd name="T43" fmla="*/ 23 h 26"/>
                <a:gd name="T44" fmla="*/ 25 w 135"/>
                <a:gd name="T45" fmla="*/ 21 h 26"/>
                <a:gd name="T46" fmla="*/ 19 w 135"/>
                <a:gd name="T47" fmla="*/ 21 h 26"/>
                <a:gd name="T48" fmla="*/ 19 w 135"/>
                <a:gd name="T49" fmla="*/ 19 h 26"/>
                <a:gd name="T50" fmla="*/ 15 w 135"/>
                <a:gd name="T51" fmla="*/ 19 h 26"/>
                <a:gd name="T52" fmla="*/ 15 w 135"/>
                <a:gd name="T53" fmla="*/ 17 h 26"/>
                <a:gd name="T54" fmla="*/ 11 w 135"/>
                <a:gd name="T55" fmla="*/ 17 h 26"/>
                <a:gd name="T56" fmla="*/ 11 w 135"/>
                <a:gd name="T57" fmla="*/ 16 h 26"/>
                <a:gd name="T58" fmla="*/ 10 w 135"/>
                <a:gd name="T59" fmla="*/ 16 h 26"/>
                <a:gd name="T60" fmla="*/ 4 w 135"/>
                <a:gd name="T61" fmla="*/ 10 h 26"/>
                <a:gd name="T62" fmla="*/ 4 w 135"/>
                <a:gd name="T63" fmla="*/ 8 h 26"/>
                <a:gd name="T64" fmla="*/ 2 w 135"/>
                <a:gd name="T65" fmla="*/ 8 h 26"/>
                <a:gd name="T66" fmla="*/ 2 w 135"/>
                <a:gd name="T67" fmla="*/ 2 h 26"/>
                <a:gd name="T68" fmla="*/ 0 w 135"/>
                <a:gd name="T69" fmla="*/ 2 h 26"/>
                <a:gd name="T70" fmla="*/ 0 w 135"/>
                <a:gd name="T71" fmla="*/ 0 h 2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35"/>
                <a:gd name="T109" fmla="*/ 0 h 26"/>
                <a:gd name="T110" fmla="*/ 135 w 135"/>
                <a:gd name="T111" fmla="*/ 26 h 2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35" h="26">
                  <a:moveTo>
                    <a:pt x="134" y="2"/>
                  </a:moveTo>
                  <a:lnTo>
                    <a:pt x="134" y="8"/>
                  </a:lnTo>
                  <a:lnTo>
                    <a:pt x="132" y="8"/>
                  </a:lnTo>
                  <a:lnTo>
                    <a:pt x="132" y="10"/>
                  </a:lnTo>
                  <a:lnTo>
                    <a:pt x="130" y="12"/>
                  </a:lnTo>
                  <a:lnTo>
                    <a:pt x="126" y="12"/>
                  </a:lnTo>
                  <a:lnTo>
                    <a:pt x="126" y="14"/>
                  </a:lnTo>
                  <a:lnTo>
                    <a:pt x="125" y="14"/>
                  </a:lnTo>
                  <a:lnTo>
                    <a:pt x="125" y="16"/>
                  </a:lnTo>
                  <a:lnTo>
                    <a:pt x="119" y="16"/>
                  </a:lnTo>
                  <a:lnTo>
                    <a:pt x="119" y="17"/>
                  </a:lnTo>
                  <a:lnTo>
                    <a:pt x="117" y="17"/>
                  </a:lnTo>
                  <a:lnTo>
                    <a:pt x="115" y="19"/>
                  </a:lnTo>
                  <a:lnTo>
                    <a:pt x="113" y="19"/>
                  </a:lnTo>
                  <a:lnTo>
                    <a:pt x="113" y="21"/>
                  </a:lnTo>
                  <a:lnTo>
                    <a:pt x="105" y="21"/>
                  </a:lnTo>
                  <a:lnTo>
                    <a:pt x="105" y="23"/>
                  </a:lnTo>
                  <a:lnTo>
                    <a:pt x="84" y="23"/>
                  </a:lnTo>
                  <a:lnTo>
                    <a:pt x="84" y="25"/>
                  </a:lnTo>
                  <a:lnTo>
                    <a:pt x="52" y="25"/>
                  </a:lnTo>
                  <a:lnTo>
                    <a:pt x="50" y="23"/>
                  </a:lnTo>
                  <a:lnTo>
                    <a:pt x="25" y="23"/>
                  </a:lnTo>
                  <a:lnTo>
                    <a:pt x="25" y="21"/>
                  </a:lnTo>
                  <a:lnTo>
                    <a:pt x="19" y="21"/>
                  </a:lnTo>
                  <a:lnTo>
                    <a:pt x="19" y="19"/>
                  </a:lnTo>
                  <a:lnTo>
                    <a:pt x="15" y="19"/>
                  </a:lnTo>
                  <a:lnTo>
                    <a:pt x="15" y="17"/>
                  </a:lnTo>
                  <a:lnTo>
                    <a:pt x="11" y="17"/>
                  </a:lnTo>
                  <a:lnTo>
                    <a:pt x="11" y="16"/>
                  </a:lnTo>
                  <a:lnTo>
                    <a:pt x="10" y="16"/>
                  </a:lnTo>
                  <a:lnTo>
                    <a:pt x="4" y="10"/>
                  </a:lnTo>
                  <a:lnTo>
                    <a:pt x="4" y="8"/>
                  </a:lnTo>
                  <a:lnTo>
                    <a:pt x="2" y="8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8" name="Freeform 146"/>
            <p:cNvSpPr>
              <a:spLocks/>
            </p:cNvSpPr>
            <p:nvPr/>
          </p:nvSpPr>
          <p:spPr bwMode="auto">
            <a:xfrm>
              <a:off x="3196" y="3265"/>
              <a:ext cx="44" cy="47"/>
            </a:xfrm>
            <a:custGeom>
              <a:avLst/>
              <a:gdLst>
                <a:gd name="T0" fmla="*/ 0 w 44"/>
                <a:gd name="T1" fmla="*/ 41 h 47"/>
                <a:gd name="T2" fmla="*/ 0 w 44"/>
                <a:gd name="T3" fmla="*/ 44 h 47"/>
                <a:gd name="T4" fmla="*/ 2 w 44"/>
                <a:gd name="T5" fmla="*/ 44 h 47"/>
                <a:gd name="T6" fmla="*/ 0 w 44"/>
                <a:gd name="T7" fmla="*/ 44 h 47"/>
                <a:gd name="T8" fmla="*/ 2 w 44"/>
                <a:gd name="T9" fmla="*/ 44 h 47"/>
                <a:gd name="T10" fmla="*/ 0 w 44"/>
                <a:gd name="T11" fmla="*/ 46 h 47"/>
                <a:gd name="T12" fmla="*/ 2 w 44"/>
                <a:gd name="T13" fmla="*/ 44 h 47"/>
                <a:gd name="T14" fmla="*/ 4 w 44"/>
                <a:gd name="T15" fmla="*/ 46 h 47"/>
                <a:gd name="T16" fmla="*/ 4 w 44"/>
                <a:gd name="T17" fmla="*/ 44 h 47"/>
                <a:gd name="T18" fmla="*/ 6 w 44"/>
                <a:gd name="T19" fmla="*/ 44 h 47"/>
                <a:gd name="T20" fmla="*/ 35 w 44"/>
                <a:gd name="T21" fmla="*/ 25 h 47"/>
                <a:gd name="T22" fmla="*/ 39 w 44"/>
                <a:gd name="T23" fmla="*/ 23 h 47"/>
                <a:gd name="T24" fmla="*/ 41 w 44"/>
                <a:gd name="T25" fmla="*/ 21 h 47"/>
                <a:gd name="T26" fmla="*/ 39 w 44"/>
                <a:gd name="T27" fmla="*/ 20 h 47"/>
                <a:gd name="T28" fmla="*/ 41 w 44"/>
                <a:gd name="T29" fmla="*/ 20 h 47"/>
                <a:gd name="T30" fmla="*/ 41 w 44"/>
                <a:gd name="T31" fmla="*/ 2 h 47"/>
                <a:gd name="T32" fmla="*/ 43 w 44"/>
                <a:gd name="T33" fmla="*/ 2 h 47"/>
                <a:gd name="T34" fmla="*/ 41 w 44"/>
                <a:gd name="T35" fmla="*/ 2 h 47"/>
                <a:gd name="T36" fmla="*/ 39 w 44"/>
                <a:gd name="T37" fmla="*/ 0 h 47"/>
                <a:gd name="T38" fmla="*/ 37 w 44"/>
                <a:gd name="T39" fmla="*/ 0 h 47"/>
                <a:gd name="T40" fmla="*/ 4 w 44"/>
                <a:gd name="T41" fmla="*/ 20 h 47"/>
                <a:gd name="T42" fmla="*/ 2 w 44"/>
                <a:gd name="T43" fmla="*/ 20 h 47"/>
                <a:gd name="T44" fmla="*/ 2 w 44"/>
                <a:gd name="T45" fmla="*/ 23 h 47"/>
                <a:gd name="T46" fmla="*/ 2 w 44"/>
                <a:gd name="T47" fmla="*/ 20 h 47"/>
                <a:gd name="T48" fmla="*/ 2 w 44"/>
                <a:gd name="T49" fmla="*/ 27 h 47"/>
                <a:gd name="T50" fmla="*/ 2 w 44"/>
                <a:gd name="T51" fmla="*/ 25 h 47"/>
                <a:gd name="T52" fmla="*/ 0 w 44"/>
                <a:gd name="T53" fmla="*/ 27 h 47"/>
                <a:gd name="T54" fmla="*/ 0 w 44"/>
                <a:gd name="T55" fmla="*/ 44 h 47"/>
                <a:gd name="T56" fmla="*/ 0 w 44"/>
                <a:gd name="T57" fmla="*/ 41 h 4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4"/>
                <a:gd name="T88" fmla="*/ 0 h 47"/>
                <a:gd name="T89" fmla="*/ 44 w 44"/>
                <a:gd name="T90" fmla="*/ 47 h 4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4" h="47">
                  <a:moveTo>
                    <a:pt x="0" y="41"/>
                  </a:moveTo>
                  <a:lnTo>
                    <a:pt x="0" y="44"/>
                  </a:lnTo>
                  <a:lnTo>
                    <a:pt x="2" y="44"/>
                  </a:lnTo>
                  <a:lnTo>
                    <a:pt x="0" y="44"/>
                  </a:lnTo>
                  <a:lnTo>
                    <a:pt x="2" y="44"/>
                  </a:lnTo>
                  <a:lnTo>
                    <a:pt x="0" y="46"/>
                  </a:lnTo>
                  <a:lnTo>
                    <a:pt x="2" y="44"/>
                  </a:lnTo>
                  <a:lnTo>
                    <a:pt x="4" y="46"/>
                  </a:lnTo>
                  <a:lnTo>
                    <a:pt x="4" y="44"/>
                  </a:lnTo>
                  <a:lnTo>
                    <a:pt x="6" y="44"/>
                  </a:lnTo>
                  <a:lnTo>
                    <a:pt x="35" y="25"/>
                  </a:lnTo>
                  <a:lnTo>
                    <a:pt x="39" y="23"/>
                  </a:lnTo>
                  <a:lnTo>
                    <a:pt x="41" y="21"/>
                  </a:lnTo>
                  <a:lnTo>
                    <a:pt x="39" y="20"/>
                  </a:lnTo>
                  <a:lnTo>
                    <a:pt x="41" y="20"/>
                  </a:lnTo>
                  <a:lnTo>
                    <a:pt x="41" y="2"/>
                  </a:lnTo>
                  <a:lnTo>
                    <a:pt x="43" y="2"/>
                  </a:lnTo>
                  <a:lnTo>
                    <a:pt x="41" y="2"/>
                  </a:lnTo>
                  <a:lnTo>
                    <a:pt x="39" y="0"/>
                  </a:lnTo>
                  <a:lnTo>
                    <a:pt x="37" y="0"/>
                  </a:lnTo>
                  <a:lnTo>
                    <a:pt x="4" y="20"/>
                  </a:lnTo>
                  <a:lnTo>
                    <a:pt x="2" y="20"/>
                  </a:lnTo>
                  <a:lnTo>
                    <a:pt x="2" y="23"/>
                  </a:lnTo>
                  <a:lnTo>
                    <a:pt x="2" y="20"/>
                  </a:lnTo>
                  <a:lnTo>
                    <a:pt x="2" y="27"/>
                  </a:lnTo>
                  <a:lnTo>
                    <a:pt x="2" y="25"/>
                  </a:lnTo>
                  <a:lnTo>
                    <a:pt x="0" y="27"/>
                  </a:lnTo>
                  <a:lnTo>
                    <a:pt x="0" y="44"/>
                  </a:lnTo>
                  <a:lnTo>
                    <a:pt x="0" y="41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9" name="Freeform 147"/>
            <p:cNvSpPr>
              <a:spLocks/>
            </p:cNvSpPr>
            <p:nvPr/>
          </p:nvSpPr>
          <p:spPr bwMode="auto">
            <a:xfrm>
              <a:off x="3200" y="3283"/>
              <a:ext cx="13" cy="26"/>
            </a:xfrm>
            <a:custGeom>
              <a:avLst/>
              <a:gdLst>
                <a:gd name="T0" fmla="*/ 10 w 13"/>
                <a:gd name="T1" fmla="*/ 3 h 26"/>
                <a:gd name="T2" fmla="*/ 8 w 13"/>
                <a:gd name="T3" fmla="*/ 2 h 26"/>
                <a:gd name="T4" fmla="*/ 8 w 13"/>
                <a:gd name="T5" fmla="*/ 0 h 26"/>
                <a:gd name="T6" fmla="*/ 0 w 13"/>
                <a:gd name="T7" fmla="*/ 5 h 26"/>
                <a:gd name="T8" fmla="*/ 0 w 13"/>
                <a:gd name="T9" fmla="*/ 3 h 26"/>
                <a:gd name="T10" fmla="*/ 2 w 13"/>
                <a:gd name="T11" fmla="*/ 5 h 26"/>
                <a:gd name="T12" fmla="*/ 0 w 13"/>
                <a:gd name="T13" fmla="*/ 7 h 26"/>
                <a:gd name="T14" fmla="*/ 2 w 13"/>
                <a:gd name="T15" fmla="*/ 9 h 26"/>
                <a:gd name="T16" fmla="*/ 0 w 13"/>
                <a:gd name="T17" fmla="*/ 9 h 26"/>
                <a:gd name="T18" fmla="*/ 0 w 13"/>
                <a:gd name="T19" fmla="*/ 7 h 26"/>
                <a:gd name="T20" fmla="*/ 0 w 13"/>
                <a:gd name="T21" fmla="*/ 23 h 26"/>
                <a:gd name="T22" fmla="*/ 2 w 13"/>
                <a:gd name="T23" fmla="*/ 25 h 26"/>
                <a:gd name="T24" fmla="*/ 2 w 13"/>
                <a:gd name="T25" fmla="*/ 23 h 26"/>
                <a:gd name="T26" fmla="*/ 4 w 13"/>
                <a:gd name="T27" fmla="*/ 23 h 26"/>
                <a:gd name="T28" fmla="*/ 8 w 13"/>
                <a:gd name="T29" fmla="*/ 19 h 26"/>
                <a:gd name="T30" fmla="*/ 12 w 13"/>
                <a:gd name="T31" fmla="*/ 19 h 26"/>
                <a:gd name="T32" fmla="*/ 10 w 13"/>
                <a:gd name="T33" fmla="*/ 17 h 26"/>
                <a:gd name="T34" fmla="*/ 12 w 13"/>
                <a:gd name="T35" fmla="*/ 17 h 26"/>
                <a:gd name="T36" fmla="*/ 10 w 13"/>
                <a:gd name="T37" fmla="*/ 17 h 26"/>
                <a:gd name="T38" fmla="*/ 12 w 13"/>
                <a:gd name="T39" fmla="*/ 13 h 26"/>
                <a:gd name="T40" fmla="*/ 12 w 13"/>
                <a:gd name="T41" fmla="*/ 9 h 26"/>
                <a:gd name="T42" fmla="*/ 4 w 13"/>
                <a:gd name="T43" fmla="*/ 9 h 26"/>
                <a:gd name="T44" fmla="*/ 6 w 13"/>
                <a:gd name="T45" fmla="*/ 11 h 26"/>
                <a:gd name="T46" fmla="*/ 4 w 13"/>
                <a:gd name="T47" fmla="*/ 15 h 26"/>
                <a:gd name="T48" fmla="*/ 8 w 13"/>
                <a:gd name="T49" fmla="*/ 13 h 26"/>
                <a:gd name="T50" fmla="*/ 8 w 13"/>
                <a:gd name="T51" fmla="*/ 15 h 26"/>
                <a:gd name="T52" fmla="*/ 6 w 13"/>
                <a:gd name="T53" fmla="*/ 19 h 26"/>
                <a:gd name="T54" fmla="*/ 8 w 13"/>
                <a:gd name="T55" fmla="*/ 17 h 26"/>
                <a:gd name="T56" fmla="*/ 8 w 13"/>
                <a:gd name="T57" fmla="*/ 19 h 26"/>
                <a:gd name="T58" fmla="*/ 4 w 13"/>
                <a:gd name="T59" fmla="*/ 19 h 26"/>
                <a:gd name="T60" fmla="*/ 4 w 13"/>
                <a:gd name="T61" fmla="*/ 5 h 26"/>
                <a:gd name="T62" fmla="*/ 4 w 13"/>
                <a:gd name="T63" fmla="*/ 9 h 26"/>
                <a:gd name="T64" fmla="*/ 4 w 13"/>
                <a:gd name="T65" fmla="*/ 5 h 26"/>
                <a:gd name="T66" fmla="*/ 6 w 13"/>
                <a:gd name="T67" fmla="*/ 7 h 26"/>
                <a:gd name="T68" fmla="*/ 12 w 13"/>
                <a:gd name="T69" fmla="*/ 5 h 26"/>
                <a:gd name="T70" fmla="*/ 10 w 13"/>
                <a:gd name="T71" fmla="*/ 3 h 2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3"/>
                <a:gd name="T109" fmla="*/ 0 h 26"/>
                <a:gd name="T110" fmla="*/ 13 w 13"/>
                <a:gd name="T111" fmla="*/ 26 h 2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3" h="26">
                  <a:moveTo>
                    <a:pt x="10" y="3"/>
                  </a:moveTo>
                  <a:lnTo>
                    <a:pt x="8" y="2"/>
                  </a:lnTo>
                  <a:lnTo>
                    <a:pt x="8" y="0"/>
                  </a:lnTo>
                  <a:lnTo>
                    <a:pt x="0" y="5"/>
                  </a:lnTo>
                  <a:lnTo>
                    <a:pt x="0" y="3"/>
                  </a:lnTo>
                  <a:lnTo>
                    <a:pt x="2" y="5"/>
                  </a:lnTo>
                  <a:lnTo>
                    <a:pt x="0" y="7"/>
                  </a:lnTo>
                  <a:lnTo>
                    <a:pt x="2" y="9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23"/>
                  </a:lnTo>
                  <a:lnTo>
                    <a:pt x="2" y="25"/>
                  </a:lnTo>
                  <a:lnTo>
                    <a:pt x="2" y="23"/>
                  </a:lnTo>
                  <a:lnTo>
                    <a:pt x="4" y="23"/>
                  </a:lnTo>
                  <a:lnTo>
                    <a:pt x="8" y="19"/>
                  </a:lnTo>
                  <a:lnTo>
                    <a:pt x="12" y="19"/>
                  </a:lnTo>
                  <a:lnTo>
                    <a:pt x="10" y="17"/>
                  </a:lnTo>
                  <a:lnTo>
                    <a:pt x="12" y="17"/>
                  </a:lnTo>
                  <a:lnTo>
                    <a:pt x="10" y="17"/>
                  </a:lnTo>
                  <a:lnTo>
                    <a:pt x="12" y="13"/>
                  </a:lnTo>
                  <a:lnTo>
                    <a:pt x="12" y="9"/>
                  </a:lnTo>
                  <a:lnTo>
                    <a:pt x="4" y="9"/>
                  </a:lnTo>
                  <a:lnTo>
                    <a:pt x="6" y="11"/>
                  </a:lnTo>
                  <a:lnTo>
                    <a:pt x="4" y="15"/>
                  </a:lnTo>
                  <a:lnTo>
                    <a:pt x="8" y="13"/>
                  </a:lnTo>
                  <a:lnTo>
                    <a:pt x="8" y="15"/>
                  </a:lnTo>
                  <a:lnTo>
                    <a:pt x="6" y="19"/>
                  </a:lnTo>
                  <a:lnTo>
                    <a:pt x="8" y="17"/>
                  </a:lnTo>
                  <a:lnTo>
                    <a:pt x="8" y="19"/>
                  </a:lnTo>
                  <a:lnTo>
                    <a:pt x="4" y="19"/>
                  </a:lnTo>
                  <a:lnTo>
                    <a:pt x="4" y="5"/>
                  </a:lnTo>
                  <a:lnTo>
                    <a:pt x="4" y="9"/>
                  </a:lnTo>
                  <a:lnTo>
                    <a:pt x="4" y="5"/>
                  </a:lnTo>
                  <a:lnTo>
                    <a:pt x="6" y="7"/>
                  </a:lnTo>
                  <a:lnTo>
                    <a:pt x="12" y="5"/>
                  </a:lnTo>
                  <a:lnTo>
                    <a:pt x="10" y="3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0" name="Freeform 148"/>
            <p:cNvSpPr>
              <a:spLocks/>
            </p:cNvSpPr>
            <p:nvPr/>
          </p:nvSpPr>
          <p:spPr bwMode="auto">
            <a:xfrm>
              <a:off x="3212" y="3275"/>
              <a:ext cx="14" cy="26"/>
            </a:xfrm>
            <a:custGeom>
              <a:avLst/>
              <a:gdLst>
                <a:gd name="T0" fmla="*/ 7 w 14"/>
                <a:gd name="T1" fmla="*/ 21 h 26"/>
                <a:gd name="T2" fmla="*/ 4 w 14"/>
                <a:gd name="T3" fmla="*/ 23 h 26"/>
                <a:gd name="T4" fmla="*/ 4 w 14"/>
                <a:gd name="T5" fmla="*/ 25 h 26"/>
                <a:gd name="T6" fmla="*/ 5 w 14"/>
                <a:gd name="T7" fmla="*/ 10 h 26"/>
                <a:gd name="T8" fmla="*/ 4 w 14"/>
                <a:gd name="T9" fmla="*/ 8 h 26"/>
                <a:gd name="T10" fmla="*/ 5 w 14"/>
                <a:gd name="T11" fmla="*/ 10 h 26"/>
                <a:gd name="T12" fmla="*/ 0 w 14"/>
                <a:gd name="T13" fmla="*/ 10 h 26"/>
                <a:gd name="T14" fmla="*/ 2 w 14"/>
                <a:gd name="T15" fmla="*/ 8 h 26"/>
                <a:gd name="T16" fmla="*/ 0 w 14"/>
                <a:gd name="T17" fmla="*/ 10 h 26"/>
                <a:gd name="T18" fmla="*/ 2 w 14"/>
                <a:gd name="T19" fmla="*/ 8 h 26"/>
                <a:gd name="T20" fmla="*/ 11 w 14"/>
                <a:gd name="T21" fmla="*/ 0 h 26"/>
                <a:gd name="T22" fmla="*/ 13 w 14"/>
                <a:gd name="T23" fmla="*/ 2 h 26"/>
                <a:gd name="T24" fmla="*/ 11 w 14"/>
                <a:gd name="T25" fmla="*/ 2 h 26"/>
                <a:gd name="T26" fmla="*/ 13 w 14"/>
                <a:gd name="T27" fmla="*/ 2 h 26"/>
                <a:gd name="T28" fmla="*/ 7 w 14"/>
                <a:gd name="T29" fmla="*/ 6 h 26"/>
                <a:gd name="T30" fmla="*/ 9 w 14"/>
                <a:gd name="T31" fmla="*/ 8 h 26"/>
                <a:gd name="T32" fmla="*/ 9 w 14"/>
                <a:gd name="T33" fmla="*/ 23 h 26"/>
                <a:gd name="T34" fmla="*/ 7 w 14"/>
                <a:gd name="T35" fmla="*/ 21 h 26"/>
                <a:gd name="T36" fmla="*/ 7 w 14"/>
                <a:gd name="T37" fmla="*/ 23 h 26"/>
                <a:gd name="T38" fmla="*/ 7 w 14"/>
                <a:gd name="T39" fmla="*/ 21 h 2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4"/>
                <a:gd name="T61" fmla="*/ 0 h 26"/>
                <a:gd name="T62" fmla="*/ 14 w 14"/>
                <a:gd name="T63" fmla="*/ 26 h 2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4" h="26">
                  <a:moveTo>
                    <a:pt x="7" y="21"/>
                  </a:moveTo>
                  <a:lnTo>
                    <a:pt x="4" y="23"/>
                  </a:lnTo>
                  <a:lnTo>
                    <a:pt x="4" y="25"/>
                  </a:lnTo>
                  <a:lnTo>
                    <a:pt x="5" y="10"/>
                  </a:lnTo>
                  <a:lnTo>
                    <a:pt x="4" y="8"/>
                  </a:lnTo>
                  <a:lnTo>
                    <a:pt x="5" y="10"/>
                  </a:lnTo>
                  <a:lnTo>
                    <a:pt x="0" y="10"/>
                  </a:lnTo>
                  <a:lnTo>
                    <a:pt x="2" y="8"/>
                  </a:lnTo>
                  <a:lnTo>
                    <a:pt x="0" y="10"/>
                  </a:lnTo>
                  <a:lnTo>
                    <a:pt x="2" y="8"/>
                  </a:lnTo>
                  <a:lnTo>
                    <a:pt x="11" y="0"/>
                  </a:lnTo>
                  <a:lnTo>
                    <a:pt x="13" y="2"/>
                  </a:lnTo>
                  <a:lnTo>
                    <a:pt x="11" y="2"/>
                  </a:lnTo>
                  <a:lnTo>
                    <a:pt x="13" y="2"/>
                  </a:lnTo>
                  <a:lnTo>
                    <a:pt x="7" y="6"/>
                  </a:lnTo>
                  <a:lnTo>
                    <a:pt x="9" y="8"/>
                  </a:lnTo>
                  <a:lnTo>
                    <a:pt x="9" y="23"/>
                  </a:lnTo>
                  <a:lnTo>
                    <a:pt x="7" y="21"/>
                  </a:lnTo>
                  <a:lnTo>
                    <a:pt x="7" y="23"/>
                  </a:lnTo>
                  <a:lnTo>
                    <a:pt x="7" y="21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1" name="Freeform 149"/>
            <p:cNvSpPr>
              <a:spLocks/>
            </p:cNvSpPr>
            <p:nvPr/>
          </p:nvSpPr>
          <p:spPr bwMode="auto">
            <a:xfrm>
              <a:off x="3225" y="3267"/>
              <a:ext cx="13" cy="26"/>
            </a:xfrm>
            <a:custGeom>
              <a:avLst/>
              <a:gdLst>
                <a:gd name="T0" fmla="*/ 8 w 13"/>
                <a:gd name="T1" fmla="*/ 21 h 26"/>
                <a:gd name="T2" fmla="*/ 10 w 13"/>
                <a:gd name="T3" fmla="*/ 21 h 26"/>
                <a:gd name="T4" fmla="*/ 8 w 13"/>
                <a:gd name="T5" fmla="*/ 19 h 26"/>
                <a:gd name="T6" fmla="*/ 10 w 13"/>
                <a:gd name="T7" fmla="*/ 18 h 26"/>
                <a:gd name="T8" fmla="*/ 2 w 13"/>
                <a:gd name="T9" fmla="*/ 21 h 26"/>
                <a:gd name="T10" fmla="*/ 0 w 13"/>
                <a:gd name="T11" fmla="*/ 21 h 26"/>
                <a:gd name="T12" fmla="*/ 2 w 13"/>
                <a:gd name="T13" fmla="*/ 21 h 26"/>
                <a:gd name="T14" fmla="*/ 2 w 13"/>
                <a:gd name="T15" fmla="*/ 18 h 26"/>
                <a:gd name="T16" fmla="*/ 10 w 13"/>
                <a:gd name="T17" fmla="*/ 12 h 26"/>
                <a:gd name="T18" fmla="*/ 12 w 13"/>
                <a:gd name="T19" fmla="*/ 10 h 26"/>
                <a:gd name="T20" fmla="*/ 10 w 13"/>
                <a:gd name="T21" fmla="*/ 10 h 26"/>
                <a:gd name="T22" fmla="*/ 2 w 13"/>
                <a:gd name="T23" fmla="*/ 14 h 26"/>
                <a:gd name="T24" fmla="*/ 2 w 13"/>
                <a:gd name="T25" fmla="*/ 6 h 26"/>
                <a:gd name="T26" fmla="*/ 10 w 13"/>
                <a:gd name="T27" fmla="*/ 4 h 26"/>
                <a:gd name="T28" fmla="*/ 10 w 13"/>
                <a:gd name="T29" fmla="*/ 0 h 26"/>
                <a:gd name="T30" fmla="*/ 8 w 13"/>
                <a:gd name="T31" fmla="*/ 2 h 26"/>
                <a:gd name="T32" fmla="*/ 10 w 13"/>
                <a:gd name="T33" fmla="*/ 0 h 26"/>
                <a:gd name="T34" fmla="*/ 0 w 13"/>
                <a:gd name="T35" fmla="*/ 10 h 26"/>
                <a:gd name="T36" fmla="*/ 0 w 13"/>
                <a:gd name="T37" fmla="*/ 23 h 26"/>
                <a:gd name="T38" fmla="*/ 2 w 13"/>
                <a:gd name="T39" fmla="*/ 23 h 26"/>
                <a:gd name="T40" fmla="*/ 0 w 13"/>
                <a:gd name="T41" fmla="*/ 25 h 26"/>
                <a:gd name="T42" fmla="*/ 2 w 13"/>
                <a:gd name="T43" fmla="*/ 25 h 26"/>
                <a:gd name="T44" fmla="*/ 8 w 13"/>
                <a:gd name="T45" fmla="*/ 21 h 26"/>
                <a:gd name="T46" fmla="*/ 2 w 13"/>
                <a:gd name="T47" fmla="*/ 25 h 26"/>
                <a:gd name="T48" fmla="*/ 8 w 13"/>
                <a:gd name="T49" fmla="*/ 21 h 2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3"/>
                <a:gd name="T76" fmla="*/ 0 h 26"/>
                <a:gd name="T77" fmla="*/ 13 w 13"/>
                <a:gd name="T78" fmla="*/ 26 h 2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3" h="26">
                  <a:moveTo>
                    <a:pt x="8" y="21"/>
                  </a:moveTo>
                  <a:lnTo>
                    <a:pt x="10" y="21"/>
                  </a:lnTo>
                  <a:lnTo>
                    <a:pt x="8" y="19"/>
                  </a:lnTo>
                  <a:lnTo>
                    <a:pt x="10" y="18"/>
                  </a:lnTo>
                  <a:lnTo>
                    <a:pt x="2" y="21"/>
                  </a:lnTo>
                  <a:lnTo>
                    <a:pt x="0" y="21"/>
                  </a:lnTo>
                  <a:lnTo>
                    <a:pt x="2" y="21"/>
                  </a:lnTo>
                  <a:lnTo>
                    <a:pt x="2" y="18"/>
                  </a:lnTo>
                  <a:lnTo>
                    <a:pt x="10" y="12"/>
                  </a:lnTo>
                  <a:lnTo>
                    <a:pt x="12" y="10"/>
                  </a:lnTo>
                  <a:lnTo>
                    <a:pt x="10" y="10"/>
                  </a:lnTo>
                  <a:lnTo>
                    <a:pt x="2" y="14"/>
                  </a:lnTo>
                  <a:lnTo>
                    <a:pt x="2" y="6"/>
                  </a:lnTo>
                  <a:lnTo>
                    <a:pt x="10" y="4"/>
                  </a:lnTo>
                  <a:lnTo>
                    <a:pt x="10" y="0"/>
                  </a:lnTo>
                  <a:lnTo>
                    <a:pt x="8" y="2"/>
                  </a:lnTo>
                  <a:lnTo>
                    <a:pt x="10" y="0"/>
                  </a:lnTo>
                  <a:lnTo>
                    <a:pt x="0" y="10"/>
                  </a:lnTo>
                  <a:lnTo>
                    <a:pt x="0" y="23"/>
                  </a:lnTo>
                  <a:lnTo>
                    <a:pt x="2" y="23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8" y="21"/>
                  </a:lnTo>
                  <a:lnTo>
                    <a:pt x="2" y="25"/>
                  </a:lnTo>
                  <a:lnTo>
                    <a:pt x="8" y="21"/>
                  </a:lnTo>
                </a:path>
              </a:pathLst>
            </a:custGeom>
            <a:noFill/>
            <a:ln w="12700" cap="rnd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2" name="Line 150"/>
            <p:cNvSpPr>
              <a:spLocks noChangeShapeType="1"/>
            </p:cNvSpPr>
            <p:nvPr/>
          </p:nvSpPr>
          <p:spPr bwMode="auto">
            <a:xfrm flipH="1">
              <a:off x="3123" y="3472"/>
              <a:ext cx="9" cy="0"/>
            </a:xfrm>
            <a:prstGeom prst="line">
              <a:avLst/>
            </a:prstGeom>
            <a:noFill/>
            <a:ln w="12700">
              <a:solidFill>
                <a:srgbClr val="333399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  <p:cxnSp>
        <p:nvCxnSpPr>
          <p:cNvPr id="136" name="Straight Arrow Connector 135"/>
          <p:cNvCxnSpPr>
            <a:stCxn id="131" idx="1"/>
            <a:endCxn id="81" idx="1"/>
          </p:cNvCxnSpPr>
          <p:nvPr/>
        </p:nvCxnSpPr>
        <p:spPr>
          <a:xfrm flipV="1">
            <a:off x="4549116" y="1405324"/>
            <a:ext cx="881882" cy="2480749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/>
          <p:cNvSpPr txBox="1"/>
          <p:nvPr/>
        </p:nvSpPr>
        <p:spPr>
          <a:xfrm>
            <a:off x="304800" y="5715000"/>
            <a:ext cx="1905000" cy="369322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r>
              <a:rPr lang="en-US" dirty="0" smtClean="0"/>
              <a:t>SAS  Station</a:t>
            </a:r>
            <a:endParaRPr lang="en-US" dirty="0"/>
          </a:p>
        </p:txBody>
      </p:sp>
      <p:sp>
        <p:nvSpPr>
          <p:cNvPr id="138" name="TextBox 137"/>
          <p:cNvSpPr txBox="1"/>
          <p:nvPr/>
        </p:nvSpPr>
        <p:spPr>
          <a:xfrm>
            <a:off x="4267200" y="4419600"/>
            <a:ext cx="685800" cy="369322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r>
              <a:rPr lang="en-US" dirty="0" smtClean="0"/>
              <a:t>VSAT</a:t>
            </a:r>
            <a:endParaRPr lang="en-US" dirty="0"/>
          </a:p>
        </p:txBody>
      </p:sp>
      <p:graphicFrame>
        <p:nvGraphicFramePr>
          <p:cNvPr id="140" name="Object 5"/>
          <p:cNvGraphicFramePr>
            <a:graphicFrameLocks noChangeAspect="1"/>
          </p:cNvGraphicFramePr>
          <p:nvPr/>
        </p:nvGraphicFramePr>
        <p:xfrm>
          <a:off x="2209800" y="4800600"/>
          <a:ext cx="1614373" cy="533400"/>
        </p:xfrm>
        <a:graphic>
          <a:graphicData uri="http://schemas.openxmlformats.org/presentationml/2006/ole">
            <p:oleObj spid="_x0000_s3074" name="Bitmap Image" r:id="rId7" imgW="4238095" imgH="1400000" progId="PBrush">
              <p:embed/>
            </p:oleObj>
          </a:graphicData>
        </a:graphic>
      </p:graphicFrame>
      <p:cxnSp>
        <p:nvCxnSpPr>
          <p:cNvPr id="142" name="Straight Arrow Connector 141"/>
          <p:cNvCxnSpPr>
            <a:stCxn id="100" idx="3"/>
          </p:cNvCxnSpPr>
          <p:nvPr/>
        </p:nvCxnSpPr>
        <p:spPr>
          <a:xfrm>
            <a:off x="1676400" y="5029200"/>
            <a:ext cx="533400" cy="158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Arrow Connector 143"/>
          <p:cNvCxnSpPr>
            <a:endCxn id="132" idx="0"/>
          </p:cNvCxnSpPr>
          <p:nvPr/>
        </p:nvCxnSpPr>
        <p:spPr>
          <a:xfrm rot="5400000" flipH="1" flipV="1">
            <a:off x="3689583" y="4339760"/>
            <a:ext cx="809859" cy="569023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TextBox 144"/>
          <p:cNvSpPr txBox="1"/>
          <p:nvPr/>
        </p:nvSpPr>
        <p:spPr>
          <a:xfrm>
            <a:off x="2590800" y="5410200"/>
            <a:ext cx="1371600" cy="369322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r>
              <a:rPr lang="en-US" dirty="0" smtClean="0"/>
              <a:t>Gateway</a:t>
            </a:r>
            <a:endParaRPr lang="en-US" dirty="0"/>
          </a:p>
        </p:txBody>
      </p:sp>
      <p:pic>
        <p:nvPicPr>
          <p:cNvPr id="100" name="Picture 14" descr="1-s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4800" y="4419600"/>
            <a:ext cx="1371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6" name="TextBox 145"/>
          <p:cNvSpPr txBox="1"/>
          <p:nvPr/>
        </p:nvSpPr>
        <p:spPr>
          <a:xfrm>
            <a:off x="6781800" y="990600"/>
            <a:ext cx="1295400" cy="646321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r>
              <a:rPr lang="en-US" dirty="0" smtClean="0"/>
              <a:t>Satellite</a:t>
            </a:r>
          </a:p>
          <a:p>
            <a:r>
              <a:rPr lang="en-US" dirty="0" smtClean="0"/>
              <a:t>GSAT 16</a:t>
            </a:r>
            <a:endParaRPr lang="en-US" dirty="0"/>
          </a:p>
        </p:txBody>
      </p:sp>
      <p:pic>
        <p:nvPicPr>
          <p:cNvPr id="147" name="Picture 146" descr="IMG_20160118_151346.jpg"/>
          <p:cNvPicPr>
            <a:picLocks noChangeAspect="1"/>
          </p:cNvPicPr>
          <p:nvPr/>
        </p:nvPicPr>
        <p:blipFill>
          <a:blip r:embed="rId5" cstate="print"/>
          <a:srcRect l="34375" t="35416" r="34375" b="33333"/>
          <a:stretch>
            <a:fillRect/>
          </a:stretch>
        </p:blipFill>
        <p:spPr>
          <a:xfrm>
            <a:off x="6324600" y="4572000"/>
            <a:ext cx="914400" cy="685800"/>
          </a:xfrm>
          <a:prstGeom prst="rect">
            <a:avLst/>
          </a:prstGeom>
        </p:spPr>
      </p:pic>
      <p:sp>
        <p:nvSpPr>
          <p:cNvPr id="148" name="TextBox 147"/>
          <p:cNvSpPr txBox="1"/>
          <p:nvPr/>
        </p:nvSpPr>
        <p:spPr>
          <a:xfrm>
            <a:off x="5410200" y="5105400"/>
            <a:ext cx="1295400" cy="369322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r>
              <a:rPr lang="en-US" dirty="0" smtClean="0"/>
              <a:t>D R HUB</a:t>
            </a:r>
            <a:endParaRPr lang="en-US" dirty="0"/>
          </a:p>
        </p:txBody>
      </p:sp>
      <p:cxnSp>
        <p:nvCxnSpPr>
          <p:cNvPr id="150" name="Straight Arrow Connector 149"/>
          <p:cNvCxnSpPr>
            <a:stCxn id="81" idx="4"/>
          </p:cNvCxnSpPr>
          <p:nvPr/>
        </p:nvCxnSpPr>
        <p:spPr>
          <a:xfrm>
            <a:off x="5481078" y="1409337"/>
            <a:ext cx="919723" cy="3162663"/>
          </a:xfrm>
          <a:prstGeom prst="straightConnector1">
            <a:avLst/>
          </a:prstGeom>
          <a:ln w="25400"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1" name="Picture 150" descr="IMG_20160118_17313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>
            <a:off x="7543800" y="5410200"/>
            <a:ext cx="1143000" cy="914400"/>
          </a:xfrm>
          <a:prstGeom prst="rect">
            <a:avLst/>
          </a:prstGeom>
        </p:spPr>
      </p:pic>
      <p:sp>
        <p:nvSpPr>
          <p:cNvPr id="152" name="TextBox 151"/>
          <p:cNvSpPr txBox="1"/>
          <p:nvPr/>
        </p:nvSpPr>
        <p:spPr>
          <a:xfrm>
            <a:off x="7086600" y="6324600"/>
            <a:ext cx="2286000" cy="369322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r>
              <a:rPr lang="en-US" dirty="0" smtClean="0"/>
              <a:t> D R Control centre</a:t>
            </a:r>
            <a:endParaRPr lang="en-US" dirty="0"/>
          </a:p>
        </p:txBody>
      </p:sp>
      <p:cxnSp>
        <p:nvCxnSpPr>
          <p:cNvPr id="154" name="Shape 153"/>
          <p:cNvCxnSpPr>
            <a:stCxn id="147" idx="2"/>
            <a:endCxn id="151" idx="3"/>
          </p:cNvCxnSpPr>
          <p:nvPr/>
        </p:nvCxnSpPr>
        <p:spPr>
          <a:xfrm rot="16200000" flipH="1">
            <a:off x="6858000" y="5181600"/>
            <a:ext cx="609600" cy="762000"/>
          </a:xfrm>
          <a:prstGeom prst="bentConnector2">
            <a:avLst/>
          </a:prstGeom>
          <a:ln w="25400"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/>
          <p:cNvCxnSpPr/>
          <p:nvPr/>
        </p:nvCxnSpPr>
        <p:spPr>
          <a:xfrm rot="16200000" flipH="1">
            <a:off x="7582296" y="4762897"/>
            <a:ext cx="1294606" cy="1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Arrow Connector 165"/>
          <p:cNvCxnSpPr/>
          <p:nvPr/>
        </p:nvCxnSpPr>
        <p:spPr>
          <a:xfrm rot="16200000" flipH="1">
            <a:off x="7506098" y="4762104"/>
            <a:ext cx="1294606" cy="1"/>
          </a:xfrm>
          <a:prstGeom prst="straightConnector1">
            <a:avLst/>
          </a:prstGeom>
          <a:ln w="25400">
            <a:prstDash val="sys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Communication network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05400"/>
          </a:xfrm>
        </p:spPr>
        <p:txBody>
          <a:bodyPr>
            <a:normAutofit fontScale="92500" lnSpcReduction="20000"/>
          </a:bodyPr>
          <a:lstStyle/>
          <a:p>
            <a:pPr>
              <a:buClr>
                <a:schemeClr val="tx1"/>
              </a:buClr>
              <a:buFontTx/>
              <a:buChar char="•"/>
            </a:pPr>
            <a:r>
              <a:rPr lang="en-US" dirty="0" smtClean="0"/>
              <a:t>Largest VSAT network with 1400 </a:t>
            </a:r>
            <a:r>
              <a:rPr lang="en-US" dirty="0"/>
              <a:t>nodes(stations)</a:t>
            </a:r>
          </a:p>
          <a:p>
            <a:pPr>
              <a:buClr>
                <a:schemeClr val="tx1"/>
              </a:buClr>
              <a:buFontTx/>
              <a:buChar char="•"/>
            </a:pPr>
            <a:r>
              <a:rPr lang="en-US" dirty="0" smtClean="0"/>
              <a:t>Can handle upto 1600 RTUs on IEC 60870-5-104 protocol.</a:t>
            </a:r>
          </a:p>
          <a:p>
            <a:pPr>
              <a:buClr>
                <a:schemeClr val="tx1"/>
              </a:buClr>
              <a:buFontTx/>
              <a:buChar char="•"/>
            </a:pPr>
            <a:r>
              <a:rPr lang="en-US" dirty="0" smtClean="0"/>
              <a:t>New Conventional Sub-station can be brought into SCADA coverage by providing RTU and VSAT.</a:t>
            </a:r>
          </a:p>
          <a:p>
            <a:pPr>
              <a:buClr>
                <a:schemeClr val="tx1"/>
              </a:buClr>
              <a:buFontTx/>
              <a:buChar char="•"/>
            </a:pPr>
            <a:r>
              <a:rPr lang="en-US" dirty="0" smtClean="0"/>
              <a:t>Integration of Sub-Station Automation systems to SCADA system on IEC 104 protocol by providing VSAT.</a:t>
            </a:r>
          </a:p>
          <a:p>
            <a:pPr>
              <a:buClr>
                <a:schemeClr val="tx1"/>
              </a:buClr>
              <a:buFontTx/>
              <a:buChar char="•"/>
            </a:pPr>
            <a:r>
              <a:rPr lang="en-US" dirty="0" smtClean="0"/>
              <a:t>AMR solution with existing VSAT Network.</a:t>
            </a:r>
          </a:p>
          <a:p>
            <a:pPr>
              <a:buClr>
                <a:schemeClr val="tx1"/>
              </a:buClr>
              <a:buFontTx/>
              <a:buChar char="•"/>
            </a:pPr>
            <a:r>
              <a:rPr lang="en-US" dirty="0" smtClean="0"/>
              <a:t>Voice communication to all nodes over VSAT. </a:t>
            </a:r>
          </a:p>
          <a:p>
            <a:pPr>
              <a:buClr>
                <a:schemeClr val="tx1"/>
              </a:buClr>
              <a:buFontTx/>
              <a:buChar char="•"/>
            </a:pPr>
            <a:r>
              <a:rPr lang="en-US" dirty="0" smtClean="0"/>
              <a:t>To provide all relevant data to RLDC &amp; NLDC on ICCP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KARNATAKA STATE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policy for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RE integration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1"/>
            <a:ext cx="8229600" cy="2057400"/>
          </a:xfrm>
        </p:spPr>
        <p:txBody>
          <a:bodyPr>
            <a:normAutofit lnSpcReduction="10000"/>
          </a:bodyPr>
          <a:lstStyle/>
          <a:p>
            <a:pPr>
              <a:spcBef>
                <a:spcPts val="200"/>
              </a:spcBef>
            </a:pPr>
            <a:r>
              <a:rPr lang="en-US" dirty="0" smtClean="0"/>
              <a:t>RE generators irrespective of the voltage class </a:t>
            </a:r>
          </a:p>
          <a:p>
            <a:pPr>
              <a:spcBef>
                <a:spcPts val="200"/>
              </a:spcBef>
              <a:buNone/>
            </a:pPr>
            <a:r>
              <a:rPr lang="en-US" dirty="0" smtClean="0"/>
              <a:t>	has to radial connect to the nearest KPTCL station having Tariff meter at KPTCL premises as shown below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rot="5400000">
            <a:off x="2820194" y="4876006"/>
            <a:ext cx="1981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4419600" y="4114800"/>
            <a:ext cx="533400" cy="533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724400" y="4191000"/>
            <a:ext cx="457200" cy="381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4725194" y="4342606"/>
            <a:ext cx="1676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10800000">
            <a:off x="3810000" y="4343400"/>
            <a:ext cx="1143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8" idx="2"/>
          </p:cNvCxnSpPr>
          <p:nvPr/>
        </p:nvCxnSpPr>
        <p:spPr>
          <a:xfrm rot="10800000" flipH="1" flipV="1">
            <a:off x="4724400" y="4381500"/>
            <a:ext cx="838200" cy="38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5562600" y="3733800"/>
            <a:ext cx="762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10800000">
            <a:off x="2971800" y="4114800"/>
            <a:ext cx="83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val 37"/>
          <p:cNvSpPr/>
          <p:nvPr/>
        </p:nvSpPr>
        <p:spPr>
          <a:xfrm>
            <a:off x="304800" y="5257800"/>
            <a:ext cx="304800" cy="381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/>
          <p:nvPr/>
        </p:nvCxnSpPr>
        <p:spPr>
          <a:xfrm rot="5400000">
            <a:off x="609600" y="5486400"/>
            <a:ext cx="914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38" idx="6"/>
          </p:cNvCxnSpPr>
          <p:nvPr/>
        </p:nvCxnSpPr>
        <p:spPr>
          <a:xfrm flipV="1">
            <a:off x="609600" y="5411788"/>
            <a:ext cx="3200400" cy="365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0" y="4876800"/>
            <a:ext cx="182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POOLING  STATION</a:t>
            </a:r>
            <a:endParaRPr lang="en-US" sz="14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3733800" y="3429000"/>
            <a:ext cx="182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KPTCL  SUB STATION</a:t>
            </a:r>
            <a:endParaRPr lang="en-US" sz="1400" b="1" dirty="0"/>
          </a:p>
        </p:txBody>
      </p:sp>
      <p:sp>
        <p:nvSpPr>
          <p:cNvPr id="49" name="Rectangle 48"/>
          <p:cNvSpPr/>
          <p:nvPr/>
        </p:nvSpPr>
        <p:spPr>
          <a:xfrm>
            <a:off x="3200400" y="5257800"/>
            <a:ext cx="1524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2514600" y="594360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SCADA  MONITOR AND TARIFF POINT</a:t>
            </a:r>
            <a:endParaRPr lang="en-US" sz="1400" b="1" dirty="0"/>
          </a:p>
        </p:txBody>
      </p:sp>
      <p:sp>
        <p:nvSpPr>
          <p:cNvPr id="51" name="Oval 50"/>
          <p:cNvSpPr/>
          <p:nvPr/>
        </p:nvSpPr>
        <p:spPr>
          <a:xfrm>
            <a:off x="8458200" y="4648200"/>
            <a:ext cx="304800" cy="381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" name="Straight Connector 52"/>
          <p:cNvCxnSpPr/>
          <p:nvPr/>
        </p:nvCxnSpPr>
        <p:spPr>
          <a:xfrm rot="5400000">
            <a:off x="7696200" y="4800600"/>
            <a:ext cx="762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stCxn id="51" idx="2"/>
          </p:cNvCxnSpPr>
          <p:nvPr/>
        </p:nvCxnSpPr>
        <p:spPr>
          <a:xfrm rot="10800000">
            <a:off x="5562600" y="4800600"/>
            <a:ext cx="2895600" cy="38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5791200" y="4648200"/>
            <a:ext cx="1524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/>
          <p:cNvSpPr txBox="1"/>
          <p:nvPr/>
        </p:nvSpPr>
        <p:spPr>
          <a:xfrm>
            <a:off x="5181600" y="525780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SCADA  MONITOR AND TARIFF POINT</a:t>
            </a:r>
            <a:endParaRPr lang="en-US" sz="1400" b="1" dirty="0"/>
          </a:p>
        </p:txBody>
      </p:sp>
      <p:cxnSp>
        <p:nvCxnSpPr>
          <p:cNvPr id="61" name="Straight Arrow Connector 60"/>
          <p:cNvCxnSpPr>
            <a:stCxn id="50" idx="0"/>
          </p:cNvCxnSpPr>
          <p:nvPr/>
        </p:nvCxnSpPr>
        <p:spPr>
          <a:xfrm rot="16200000" flipV="1">
            <a:off x="3352800" y="5715000"/>
            <a:ext cx="228600" cy="228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59" idx="0"/>
          </p:cNvCxnSpPr>
          <p:nvPr/>
        </p:nvCxnSpPr>
        <p:spPr>
          <a:xfrm rot="16200000" flipV="1">
            <a:off x="6019800" y="5029200"/>
            <a:ext cx="228600" cy="228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6400800" y="3429000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FEEDERS</a:t>
            </a:r>
            <a:endParaRPr lang="en-US" sz="1400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1752600" y="3886200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FEEDERS</a:t>
            </a:r>
            <a:endParaRPr lang="en-US" sz="1400" b="1" dirty="0"/>
          </a:p>
        </p:txBody>
      </p:sp>
      <p:sp>
        <p:nvSpPr>
          <p:cNvPr id="66" name="TextBox 65"/>
          <p:cNvSpPr txBox="1"/>
          <p:nvPr/>
        </p:nvSpPr>
        <p:spPr>
          <a:xfrm>
            <a:off x="7315200" y="4114800"/>
            <a:ext cx="182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POOLING  STATION</a:t>
            </a:r>
            <a:endParaRPr lang="en-US" sz="1400" b="1" dirty="0"/>
          </a:p>
        </p:txBody>
      </p:sp>
      <p:sp>
        <p:nvSpPr>
          <p:cNvPr id="67" name="TextBox 66"/>
          <p:cNvSpPr txBox="1"/>
          <p:nvPr/>
        </p:nvSpPr>
        <p:spPr>
          <a:xfrm>
            <a:off x="5486400" y="32004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11kV </a:t>
            </a:r>
            <a:endParaRPr lang="en-US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3810000" y="5029200"/>
            <a:ext cx="1371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110 or 66 kV </a:t>
            </a:r>
            <a:endParaRPr 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8915400" cy="609600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</a:rPr>
              <a:t>KARNATAKA-Real time Renewable Generation Monitoring</a:t>
            </a:r>
            <a:endParaRPr lang="en-US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685800"/>
            <a:ext cx="81534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Oval 7"/>
          <p:cNvSpPr/>
          <p:nvPr/>
        </p:nvSpPr>
        <p:spPr>
          <a:xfrm>
            <a:off x="5943600" y="1752600"/>
            <a:ext cx="2590800" cy="1524000"/>
          </a:xfrm>
          <a:prstGeom prst="ellipse">
            <a:avLst/>
          </a:prstGeom>
          <a:noFill/>
          <a:ln>
            <a:solidFill>
              <a:schemeClr val="bg1">
                <a:alpha val="9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3074" idx="0"/>
            <a:endCxn id="8" idx="1"/>
          </p:cNvCxnSpPr>
          <p:nvPr/>
        </p:nvCxnSpPr>
        <p:spPr>
          <a:xfrm rot="16200000" flipH="1">
            <a:off x="4783465" y="436235"/>
            <a:ext cx="1289984" cy="1789114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559</TotalTime>
  <Words>819</Words>
  <Application>Microsoft Office PowerPoint</Application>
  <PresentationFormat>On-screen Show (4:3)</PresentationFormat>
  <Paragraphs>255</Paragraphs>
  <Slides>24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Office Theme</vt:lpstr>
      <vt:lpstr>Bitmap Image</vt:lpstr>
      <vt:lpstr>Renewable Scenario in Karnataka                             </vt:lpstr>
      <vt:lpstr>KARNATAKA GENERATION DETAILS</vt:lpstr>
      <vt:lpstr>NCEP Details-KARNATAKA</vt:lpstr>
      <vt:lpstr>Wind &amp; Solar Installed Capacity Details                              -Voltage wise Capacity</vt:lpstr>
      <vt:lpstr>Slide 5</vt:lpstr>
      <vt:lpstr>SCADA DATA flow</vt:lpstr>
      <vt:lpstr>Communication network</vt:lpstr>
      <vt:lpstr>KARNATAKA STATE policy for RE integration</vt:lpstr>
      <vt:lpstr>KARNATAKA-Real time Renewable Generation Monitoring</vt:lpstr>
      <vt:lpstr>Pavagada Solar park : 2000MW(Commissioned 600MW)</vt:lpstr>
      <vt:lpstr>Solar generation injection to STATE GRID</vt:lpstr>
      <vt:lpstr>Solar Generation in BESCOM Area</vt:lpstr>
      <vt:lpstr>Wind Generation in HESCOM Area</vt:lpstr>
      <vt:lpstr>Slide 14</vt:lpstr>
      <vt:lpstr>Solar Daily Peak Curve</vt:lpstr>
      <vt:lpstr>Wind Daily Peak Curve</vt:lpstr>
      <vt:lpstr>   KERC Regulations 2015 </vt:lpstr>
      <vt:lpstr>Main points of KERC regulations on Wind and Solar</vt:lpstr>
      <vt:lpstr>Coverage and Status of RE-DSM Mechanism (Schedule being received) as on 10.04.2018</vt:lpstr>
      <vt:lpstr>Deviation Settlement Mechanism</vt:lpstr>
      <vt:lpstr>DSM charges</vt:lpstr>
      <vt:lpstr>Wind Deviation Trend</vt:lpstr>
      <vt:lpstr>Solar Deviation Trend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eescada</dc:creator>
  <cp:lastModifiedBy>eescada</cp:lastModifiedBy>
  <cp:revision>62</cp:revision>
  <dcterms:created xsi:type="dcterms:W3CDTF">2018-04-27T07:14:03Z</dcterms:created>
  <dcterms:modified xsi:type="dcterms:W3CDTF">2018-05-02T13:59:30Z</dcterms:modified>
</cp:coreProperties>
</file>