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2"/>
  </p:sldMasterIdLst>
  <p:notesMasterIdLst>
    <p:notesMasterId r:id="rId22"/>
  </p:notesMasterIdLst>
  <p:handoutMasterIdLst>
    <p:handoutMasterId r:id="rId23"/>
  </p:handoutMasterIdLst>
  <p:sldIdLst>
    <p:sldId id="258" r:id="rId3"/>
    <p:sldId id="264" r:id="rId4"/>
    <p:sldId id="282" r:id="rId5"/>
    <p:sldId id="284" r:id="rId6"/>
    <p:sldId id="292" r:id="rId7"/>
    <p:sldId id="291" r:id="rId8"/>
    <p:sldId id="275" r:id="rId9"/>
    <p:sldId id="290" r:id="rId10"/>
    <p:sldId id="293" r:id="rId11"/>
    <p:sldId id="301" r:id="rId12"/>
    <p:sldId id="294" r:id="rId13"/>
    <p:sldId id="297" r:id="rId14"/>
    <p:sldId id="295" r:id="rId15"/>
    <p:sldId id="296" r:id="rId16"/>
    <p:sldId id="298" r:id="rId17"/>
    <p:sldId id="303" r:id="rId18"/>
    <p:sldId id="304" r:id="rId19"/>
    <p:sldId id="302" r:id="rId20"/>
    <p:sldId id="289" r:id="rId21"/>
  </p:sldIdLst>
  <p:sldSz cx="12192000" cy="6858000"/>
  <p:notesSz cx="6889750"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4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5324" autoAdjust="0"/>
  </p:normalViewPr>
  <p:slideViewPr>
    <p:cSldViewPr snapToGrid="0">
      <p:cViewPr>
        <p:scale>
          <a:sx n="103" d="100"/>
          <a:sy n="103" d="100"/>
        </p:scale>
        <p:origin x="-848" y="-192"/>
      </p:cViewPr>
      <p:guideLst>
        <p:guide orient="horz" pos="2160"/>
        <p:guide pos="3840"/>
      </p:guideLst>
    </p:cSldViewPr>
  </p:slideViewPr>
  <p:notesTextViewPr>
    <p:cViewPr>
      <p:scale>
        <a:sx n="3" d="2"/>
        <a:sy n="3" d="2"/>
      </p:scale>
      <p:origin x="0" y="0"/>
    </p:cViewPr>
  </p:notesTextViewPr>
  <p:sorterViewPr>
    <p:cViewPr>
      <p:scale>
        <a:sx n="66" d="100"/>
        <a:sy n="66" d="100"/>
      </p:scale>
      <p:origin x="0" y="0"/>
    </p:cViewPr>
  </p:sorterViewPr>
  <p:notesViewPr>
    <p:cSldViewPr snapToGrid="0">
      <p:cViewPr varScale="1">
        <p:scale>
          <a:sx n="68" d="100"/>
          <a:sy n="68" d="100"/>
        </p:scale>
        <p:origin x="2808" y="54"/>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a:lvl1pPr>
          </a:lstStyle>
          <a:p>
            <a:endParaRPr/>
          </a:p>
        </p:txBody>
      </p:sp>
      <p:sp>
        <p:nvSpPr>
          <p:cNvPr id="3" name="Date Placeholder 2"/>
          <p:cNvSpPr>
            <a:spLocks noGrp="1"/>
          </p:cNvSpPr>
          <p:nvPr>
            <p:ph type="dt" sz="quarter" idx="1"/>
          </p:nvPr>
        </p:nvSpPr>
        <p:spPr>
          <a:xfrm>
            <a:off x="3902597" y="0"/>
            <a:ext cx="2985558" cy="502676"/>
          </a:xfrm>
          <a:prstGeom prst="rect">
            <a:avLst/>
          </a:prstGeom>
        </p:spPr>
        <p:txBody>
          <a:bodyPr vert="horz" lIns="96616" tIns="48308" rIns="96616" bIns="48308" rtlCol="0"/>
          <a:lstStyle>
            <a:lvl1pPr algn="r">
              <a:defRPr sz="1300"/>
            </a:lvl1pPr>
          </a:lstStyle>
          <a:p>
            <a:r>
              <a:rPr lang="en-US" smtClean="0"/>
              <a:t>1/11/2018</a:t>
            </a:r>
            <a:endParaRPr/>
          </a:p>
        </p:txBody>
      </p:sp>
      <p:sp>
        <p:nvSpPr>
          <p:cNvPr id="4" name="Footer Placeholder 3"/>
          <p:cNvSpPr>
            <a:spLocks noGrp="1"/>
          </p:cNvSpPr>
          <p:nvPr>
            <p:ph type="ftr" sz="quarter" idx="2"/>
          </p:nvPr>
        </p:nvSpPr>
        <p:spPr>
          <a:xfrm>
            <a:off x="0" y="9516039"/>
            <a:ext cx="2985558" cy="502674"/>
          </a:xfrm>
          <a:prstGeom prst="rect">
            <a:avLst/>
          </a:prstGeom>
        </p:spPr>
        <p:txBody>
          <a:bodyPr vert="horz" lIns="96616" tIns="48308" rIns="96616" bIns="48308" rtlCol="0" anchor="b"/>
          <a:lstStyle>
            <a:lvl1pPr algn="l">
              <a:defRPr sz="1300"/>
            </a:lvl1pPr>
          </a:lstStyle>
          <a:p>
            <a:endParaRPr/>
          </a:p>
        </p:txBody>
      </p:sp>
      <p:sp>
        <p:nvSpPr>
          <p:cNvPr id="5" name="Slide Number Placeholder 4"/>
          <p:cNvSpPr>
            <a:spLocks noGrp="1"/>
          </p:cNvSpPr>
          <p:nvPr>
            <p:ph type="sldNum" sz="quarter" idx="3"/>
          </p:nvPr>
        </p:nvSpPr>
        <p:spPr>
          <a:xfrm>
            <a:off x="3902597" y="9516039"/>
            <a:ext cx="2985558" cy="502674"/>
          </a:xfrm>
          <a:prstGeom prst="rect">
            <a:avLst/>
          </a:prstGeom>
        </p:spPr>
        <p:txBody>
          <a:bodyPr vert="horz" lIns="96616" tIns="48308" rIns="96616" bIns="48308" rtlCol="0" anchor="b"/>
          <a:lstStyle>
            <a:lvl1pPr algn="r">
              <a:defRPr sz="1300"/>
            </a:lvl1pPr>
          </a:lstStyle>
          <a:p>
            <a:fld id="{B828588A-5C4E-401A-AECC-B6F63A9DE965}" type="slidenum">
              <a:rPr/>
              <a:pPr/>
              <a:t>‹#›</a:t>
            </a:fld>
            <a:endParaRPr/>
          </a:p>
        </p:txBody>
      </p:sp>
    </p:spTree>
    <p:extLst>
      <p:ext uri="{BB962C8B-B14F-4D97-AF65-F5344CB8AC3E}">
        <p14:creationId xmlns:p14="http://schemas.microsoft.com/office/powerpoint/2010/main" val="10599797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502676"/>
          </a:xfrm>
          <a:prstGeom prst="rect">
            <a:avLst/>
          </a:prstGeom>
        </p:spPr>
        <p:txBody>
          <a:bodyPr vert="horz" lIns="96616" tIns="48308" rIns="96616" bIns="48308" rtlCol="0"/>
          <a:lstStyle>
            <a:lvl1pPr algn="l">
              <a:defRPr sz="1300"/>
            </a:lvl1pPr>
          </a:lstStyle>
          <a:p>
            <a:endParaRPr/>
          </a:p>
        </p:txBody>
      </p:sp>
      <p:sp>
        <p:nvSpPr>
          <p:cNvPr id="3" name="Date Placeholder 2"/>
          <p:cNvSpPr>
            <a:spLocks noGrp="1"/>
          </p:cNvSpPr>
          <p:nvPr>
            <p:ph type="dt" idx="1"/>
          </p:nvPr>
        </p:nvSpPr>
        <p:spPr>
          <a:xfrm>
            <a:off x="3902597" y="0"/>
            <a:ext cx="2985558" cy="502676"/>
          </a:xfrm>
          <a:prstGeom prst="rect">
            <a:avLst/>
          </a:prstGeom>
        </p:spPr>
        <p:txBody>
          <a:bodyPr vert="horz" lIns="96616" tIns="48308" rIns="96616" bIns="48308" rtlCol="0"/>
          <a:lstStyle>
            <a:lvl1pPr algn="r">
              <a:defRPr sz="1300"/>
            </a:lvl1pPr>
          </a:lstStyle>
          <a:p>
            <a:r>
              <a:rPr lang="en-US" smtClean="0"/>
              <a:t>1/11/2018</a:t>
            </a:r>
            <a:endParaRPr/>
          </a:p>
        </p:txBody>
      </p:sp>
      <p:sp>
        <p:nvSpPr>
          <p:cNvPr id="4" name="Slide Image Placeholder 3"/>
          <p:cNvSpPr>
            <a:spLocks noGrp="1" noRot="1" noChangeAspect="1"/>
          </p:cNvSpPr>
          <p:nvPr>
            <p:ph type="sldImg" idx="2"/>
          </p:nvPr>
        </p:nvSpPr>
        <p:spPr>
          <a:xfrm>
            <a:off x="439738" y="1252538"/>
            <a:ext cx="6010275" cy="3381375"/>
          </a:xfrm>
          <a:prstGeom prst="rect">
            <a:avLst/>
          </a:prstGeom>
          <a:noFill/>
          <a:ln w="12700">
            <a:solidFill>
              <a:prstClr val="black"/>
            </a:solidFill>
          </a:ln>
        </p:spPr>
        <p:txBody>
          <a:bodyPr vert="horz" lIns="96616" tIns="48308" rIns="96616" bIns="48308" rtlCol="0" anchor="ctr"/>
          <a:lstStyle/>
          <a:p>
            <a:endParaRPr/>
          </a:p>
        </p:txBody>
      </p:sp>
      <p:sp>
        <p:nvSpPr>
          <p:cNvPr id="5" name="Notes Placeholder 4"/>
          <p:cNvSpPr>
            <a:spLocks noGrp="1"/>
          </p:cNvSpPr>
          <p:nvPr>
            <p:ph type="body" sz="quarter" idx="3"/>
          </p:nvPr>
        </p:nvSpPr>
        <p:spPr>
          <a:xfrm>
            <a:off x="688975" y="4821506"/>
            <a:ext cx="5511800" cy="3944868"/>
          </a:xfrm>
          <a:prstGeom prst="rect">
            <a:avLst/>
          </a:prstGeom>
        </p:spPr>
        <p:txBody>
          <a:bodyPr vert="horz" lIns="96616" tIns="48308" rIns="96616" bIns="48308"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9516039"/>
            <a:ext cx="2985558" cy="502674"/>
          </a:xfrm>
          <a:prstGeom prst="rect">
            <a:avLst/>
          </a:prstGeom>
        </p:spPr>
        <p:txBody>
          <a:bodyPr vert="horz" lIns="96616" tIns="48308" rIns="96616" bIns="48308" rtlCol="0" anchor="b"/>
          <a:lstStyle>
            <a:lvl1pPr algn="l">
              <a:defRPr sz="1300"/>
            </a:lvl1pPr>
          </a:lstStyle>
          <a:p>
            <a:endParaRPr/>
          </a:p>
        </p:txBody>
      </p:sp>
      <p:sp>
        <p:nvSpPr>
          <p:cNvPr id="7" name="Slide Number Placeholder 6"/>
          <p:cNvSpPr>
            <a:spLocks noGrp="1"/>
          </p:cNvSpPr>
          <p:nvPr>
            <p:ph type="sldNum" sz="quarter" idx="5"/>
          </p:nvPr>
        </p:nvSpPr>
        <p:spPr>
          <a:xfrm>
            <a:off x="3902597" y="9516039"/>
            <a:ext cx="2985558" cy="502674"/>
          </a:xfrm>
          <a:prstGeom prst="rect">
            <a:avLst/>
          </a:prstGeom>
        </p:spPr>
        <p:txBody>
          <a:bodyPr vert="horz" lIns="96616" tIns="48308" rIns="96616" bIns="48308" rtlCol="0" anchor="b"/>
          <a:lstStyle>
            <a:lvl1pPr algn="r">
              <a:defRPr sz="1300"/>
            </a:lvl1pPr>
          </a:lstStyle>
          <a:p>
            <a:fld id="{77542409-6A04-4DC6-AC3A-D3758287A8F2}" type="slidenum">
              <a:rPr/>
              <a:pPr/>
              <a:t>‹#›</a:t>
            </a:fld>
            <a:endParaRPr/>
          </a:p>
        </p:txBody>
      </p:sp>
    </p:spTree>
    <p:extLst>
      <p:ext uri="{BB962C8B-B14F-4D97-AF65-F5344CB8AC3E}">
        <p14:creationId xmlns:p14="http://schemas.microsoft.com/office/powerpoint/2010/main" val="254115059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7542409-6A04-4DC6-AC3A-D3758287A8F2}" type="slidenum">
              <a:rPr lang="en-US" smtClean="0"/>
              <a:pPr/>
              <a:t>1</a:t>
            </a:fld>
            <a:endParaRPr lang="en-US"/>
          </a:p>
        </p:txBody>
      </p:sp>
    </p:spTree>
    <p:extLst>
      <p:ext uri="{BB962C8B-B14F-4D97-AF65-F5344CB8AC3E}">
        <p14:creationId xmlns:p14="http://schemas.microsoft.com/office/powerpoint/2010/main" val="330082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77542409-6A04-4DC6-AC3A-D3758287A8F2}" type="slidenum">
              <a:rPr lang="en-IN" smtClean="0"/>
              <a:pPr/>
              <a:t>2</a:t>
            </a:fld>
            <a:endParaRPr lang="en-IN"/>
          </a:p>
        </p:txBody>
      </p:sp>
    </p:spTree>
    <p:extLst>
      <p:ext uri="{BB962C8B-B14F-4D97-AF65-F5344CB8AC3E}">
        <p14:creationId xmlns:p14="http://schemas.microsoft.com/office/powerpoint/2010/main" val="1954740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5" name="Slide Number Placeholder 4"/>
          <p:cNvSpPr>
            <a:spLocks noGrp="1"/>
          </p:cNvSpPr>
          <p:nvPr>
            <p:ph type="sldNum" sz="quarter" idx="11"/>
          </p:nvPr>
        </p:nvSpPr>
        <p:spPr/>
        <p:txBody>
          <a:bodyPr/>
          <a:lstStyle/>
          <a:p>
            <a:fld id="{77542409-6A04-4DC6-AC3A-D3758287A8F2}" type="slidenum">
              <a:rPr lang="en-IN" smtClean="0"/>
              <a:pPr/>
              <a:t>7</a:t>
            </a:fld>
            <a:endParaRPr lang="en-IN"/>
          </a:p>
        </p:txBody>
      </p:sp>
    </p:spTree>
    <p:extLst>
      <p:ext uri="{BB962C8B-B14F-4D97-AF65-F5344CB8AC3E}">
        <p14:creationId xmlns:p14="http://schemas.microsoft.com/office/powerpoint/2010/main" val="19406556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Puffy white clouds in deep blue sky"/>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0" y="2057400"/>
            <a:ext cx="1490472" cy="3886200"/>
          </a:xfrm>
          <a:prstGeom prst="rect">
            <a:avLst/>
          </a:prstGeom>
        </p:spPr>
      </p:pic>
      <p:sp>
        <p:nvSpPr>
          <p:cNvPr id="9" name="Rectangle 8"/>
          <p:cNvSpPr/>
          <p:nvPr/>
        </p:nvSpPr>
        <p:spPr>
          <a:xfrm>
            <a:off x="1600200" y="0"/>
            <a:ext cx="5029200" cy="5943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0" name="Picture 9" descr="Closeup of plant shoot"/>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739128" y="2057400"/>
            <a:ext cx="2060767" cy="3886200"/>
          </a:xfrm>
          <a:prstGeom prst="rect">
            <a:avLst/>
          </a:prstGeom>
        </p:spPr>
      </p:pic>
      <p:pic>
        <p:nvPicPr>
          <p:cNvPr id="11" name="Picture 10" descr="Waves"/>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909623" y="2057400"/>
            <a:ext cx="3282696" cy="3886200"/>
          </a:xfrm>
          <a:prstGeom prst="rect">
            <a:avLst/>
          </a:prstGeom>
        </p:spPr>
      </p:pic>
      <p:sp>
        <p:nvSpPr>
          <p:cNvPr id="2" name="Title 1"/>
          <p:cNvSpPr>
            <a:spLocks noGrp="1"/>
          </p:cNvSpPr>
          <p:nvPr>
            <p:ph type="ctrTitle"/>
          </p:nvPr>
        </p:nvSpPr>
        <p:spPr>
          <a:xfrm>
            <a:off x="1751777" y="3019706"/>
            <a:ext cx="4846320" cy="2387600"/>
          </a:xfrm>
        </p:spPr>
        <p:txBody>
          <a:bodyPr anchor="b">
            <a:normAutofit/>
          </a:bodyPr>
          <a:lstStyle>
            <a:lvl1pPr algn="l">
              <a:lnSpc>
                <a:spcPct val="90000"/>
              </a:lnSpc>
              <a:defRPr sz="4800">
                <a:solidFill>
                  <a:schemeClr val="bg1"/>
                </a:solidFill>
              </a:defRPr>
            </a:lvl1pPr>
          </a:lstStyle>
          <a:p>
            <a:r>
              <a:rPr lang="en-US" smtClean="0"/>
              <a:t>Click to edit Master title style</a:t>
            </a:r>
            <a:endParaRPr/>
          </a:p>
        </p:txBody>
      </p:sp>
      <p:sp>
        <p:nvSpPr>
          <p:cNvPr id="3" name="Subtitle 2"/>
          <p:cNvSpPr>
            <a:spLocks noGrp="1"/>
          </p:cNvSpPr>
          <p:nvPr>
            <p:ph type="subTitle" idx="1"/>
          </p:nvPr>
        </p:nvSpPr>
        <p:spPr>
          <a:xfrm>
            <a:off x="1751777" y="5381894"/>
            <a:ext cx="4846320" cy="448056"/>
          </a:xfrm>
        </p:spPr>
        <p:txBody>
          <a:bodyPr>
            <a:normAutofit/>
          </a:bodyPr>
          <a:lstStyle>
            <a:lvl1pPr marL="0" indent="0" algn="l">
              <a:spcBef>
                <a:spcPts val="0"/>
              </a:spcBef>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a:p>
        </p:txBody>
      </p:sp>
    </p:spTree>
    <p:extLst>
      <p:ext uri="{BB962C8B-B14F-4D97-AF65-F5344CB8AC3E}">
        <p14:creationId xmlns:p14="http://schemas.microsoft.com/office/powerpoint/2010/main" val="698731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720709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190500"/>
            <a:ext cx="2057400" cy="59864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838200" y="190500"/>
            <a:ext cx="7734300" cy="59864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1021014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3405116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1600199" y="2059146"/>
            <a:ext cx="7199696" cy="388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751777" y="2263913"/>
            <a:ext cx="6949440" cy="3143393"/>
          </a:xfrm>
        </p:spPr>
        <p:txBody>
          <a:bodyPr anchor="b"/>
          <a:lstStyle>
            <a:lvl1pPr>
              <a:defRPr sz="600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1751777" y="5381893"/>
            <a:ext cx="6949440" cy="449523"/>
          </a:xfrm>
        </p:spPr>
        <p:txBody>
          <a:bodyPr/>
          <a:lstStyle>
            <a:lvl1pPr marL="0" indent="0">
              <a:spcBef>
                <a:spcPts val="0"/>
              </a:spcBef>
              <a:buNone/>
              <a:defRPr sz="2400">
                <a:solidFill>
                  <a:schemeClr val="bg1"/>
                </a:solidFill>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pic>
        <p:nvPicPr>
          <p:cNvPr id="9" name="Picture 8" descr="Waves"/>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909623" y="2059146"/>
            <a:ext cx="3282696" cy="3886200"/>
          </a:xfrm>
          <a:prstGeom prst="rect">
            <a:avLst/>
          </a:prstGeom>
        </p:spPr>
      </p:pic>
      <p:pic>
        <p:nvPicPr>
          <p:cNvPr id="11" name="Picture 10" descr="Closeup of green plants"/>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2059146"/>
            <a:ext cx="1490472" cy="3886200"/>
          </a:xfrm>
          <a:prstGeom prst="rect">
            <a:avLst/>
          </a:prstGeom>
        </p:spPr>
      </p:pic>
    </p:spTree>
    <p:extLst>
      <p:ext uri="{BB962C8B-B14F-4D97-AF65-F5344CB8AC3E}">
        <p14:creationId xmlns:p14="http://schemas.microsoft.com/office/powerpoint/2010/main" val="128989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extLst mod="1">
    <p:ext uri="{DCECCB84-F9BA-43D5-87BE-67443E8EF086}">
      <p15:sldGuideLst xmlns:p15="http://schemas.microsoft.com/office/powerpoint/2012/main" xmlns="">
        <p15:guide id="1" orient="horz" pos="3768">
          <p15:clr>
            <a:srgbClr val="FDE53C"/>
          </p15:clr>
        </p15:guide>
        <p15:guide id="2" orient="horz" pos="1296">
          <p15:clr>
            <a:srgbClr val="FDE53C"/>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409700" y="1556281"/>
            <a:ext cx="4610099" cy="4620682"/>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72200" y="1556281"/>
            <a:ext cx="4609775" cy="4620682"/>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2781687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extLst mod="1">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Text Placeholder 2"/>
          <p:cNvSpPr>
            <a:spLocks noGrp="1"/>
          </p:cNvSpPr>
          <p:nvPr>
            <p:ph type="body" idx="1"/>
          </p:nvPr>
        </p:nvSpPr>
        <p:spPr>
          <a:xfrm>
            <a:off x="1409699" y="1554480"/>
            <a:ext cx="4608576" cy="823912"/>
          </a:xfrm>
        </p:spPr>
        <p:txBody>
          <a:bodyPr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09699" y="2378392"/>
            <a:ext cx="4608576" cy="3811271"/>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172200" y="1554480"/>
            <a:ext cx="4610100" cy="823912"/>
          </a:xfrm>
        </p:spPr>
        <p:txBody>
          <a:bodyPr anchor="b">
            <a:normAutofit/>
          </a:bodyPr>
          <a:lstStyle>
            <a:lvl1pPr marL="0" indent="0">
              <a:spcBef>
                <a:spcPts val="0"/>
              </a:spcBef>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378392"/>
            <a:ext cx="4610100" cy="3811271"/>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2827180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extLst mod="1">
    <p:ext uri="{DCECCB84-F9BA-43D5-87BE-67443E8EF086}">
      <p15:sldGuideLst xmlns:p15="http://schemas.microsoft.com/office/powerpoint/2012/main" xmlns=""/>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2465877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1107393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6679" y="919616"/>
            <a:ext cx="4155622" cy="2532888"/>
          </a:xfrm>
        </p:spPr>
        <p:txBody>
          <a:bodyPr anchor="b"/>
          <a:lstStyle>
            <a:lvl1pPr>
              <a:defRPr sz="3200"/>
            </a:lvl1pPr>
          </a:lstStyle>
          <a:p>
            <a:r>
              <a:rPr lang="en-US" smtClean="0"/>
              <a:t>Click to edit Master title style</a:t>
            </a:r>
            <a:endParaRPr/>
          </a:p>
        </p:txBody>
      </p:sp>
      <p:sp>
        <p:nvSpPr>
          <p:cNvPr id="3" name="Content Placeholder 2"/>
          <p:cNvSpPr>
            <a:spLocks noGrp="1"/>
          </p:cNvSpPr>
          <p:nvPr>
            <p:ph idx="1"/>
          </p:nvPr>
        </p:nvSpPr>
        <p:spPr>
          <a:xfrm>
            <a:off x="1409699" y="915923"/>
            <a:ext cx="5216979" cy="5065776"/>
          </a:xfrm>
        </p:spPr>
        <p:txBody>
          <a:bodyPr/>
          <a:lstStyle>
            <a:lvl1pPr>
              <a:defRPr sz="22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626679" y="3446396"/>
            <a:ext cx="4155622" cy="2535303"/>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3023549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extLst mod="1">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6680" y="919616"/>
            <a:ext cx="4155622" cy="2532888"/>
          </a:xfrm>
        </p:spPr>
        <p:txBody>
          <a:bodyPr anchor="b"/>
          <a:lstStyle>
            <a:lvl1pPr>
              <a:defRPr sz="3200"/>
            </a:lvl1pPr>
          </a:lstStyle>
          <a:p>
            <a:r>
              <a:rPr lang="en-US" smtClean="0"/>
              <a:t>Click to edit Master title style</a:t>
            </a:r>
            <a:endParaRPr/>
          </a:p>
        </p:txBody>
      </p:sp>
      <p:sp>
        <p:nvSpPr>
          <p:cNvPr id="3" name="Picture Placeholder 2"/>
          <p:cNvSpPr>
            <a:spLocks noGrp="1"/>
          </p:cNvSpPr>
          <p:nvPr>
            <p:ph type="pic" idx="1"/>
          </p:nvPr>
        </p:nvSpPr>
        <p:spPr>
          <a:xfrm>
            <a:off x="0" y="915923"/>
            <a:ext cx="6626677" cy="5065776"/>
          </a:xfrm>
        </p:spPr>
        <p:txBody>
          <a:bodyPr tIns="1371600">
            <a:normAutofit/>
          </a:bodyPr>
          <a:lstStyle>
            <a:lvl1pPr marL="0" indent="0" algn="ctr">
              <a:spcBef>
                <a:spcPts val="0"/>
              </a:spcBef>
              <a:buNone/>
              <a:defRPr sz="2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6626680" y="3446397"/>
            <a:ext cx="4155622" cy="2535304"/>
          </a:xfrm>
        </p:spPr>
        <p:txBody>
          <a:bodyPr>
            <a:normAutofit/>
          </a:bodyPr>
          <a:lstStyle>
            <a:lvl1pPr marL="0" indent="0">
              <a:spcBef>
                <a:spcPts val="900"/>
              </a:spcBef>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9CD8D479-8942-46E8-A226-A4E01F7A105C}" type="slidenum">
              <a:rPr/>
              <a:pPr/>
              <a:t>‹#›</a:t>
            </a:fld>
            <a:endParaRPr/>
          </a:p>
        </p:txBody>
      </p:sp>
    </p:spTree>
    <p:extLst>
      <p:ext uri="{BB962C8B-B14F-4D97-AF65-F5344CB8AC3E}">
        <p14:creationId xmlns:p14="http://schemas.microsoft.com/office/powerpoint/2010/main" val="216422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extLst mod="1">
    <p:ext uri="{DCECCB84-F9BA-43D5-87BE-67443E8EF086}">
      <p15:sldGuideLst xmlns:p15="http://schemas.microsoft.com/office/powerpoint/2012/main" xmlns=""/>
    </p:ext>
  </p:extLs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6629400"/>
            <a:ext cx="1499616" cy="228600"/>
          </a:xfrm>
          <a:prstGeom prst="rect">
            <a:avLst/>
          </a:prstGeom>
          <a:gradFill>
            <a:gsLst>
              <a:gs pos="0">
                <a:schemeClr val="accent1">
                  <a:lumMod val="15000"/>
                  <a:lumOff val="85000"/>
                </a:schemeClr>
              </a:gs>
              <a:gs pos="100000">
                <a:schemeClr val="accent1">
                  <a:lumMod val="15000"/>
                  <a:lumOff val="8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609344" y="6629400"/>
            <a:ext cx="10582656" cy="228600"/>
          </a:xfrm>
          <a:prstGeom prst="rect">
            <a:avLst/>
          </a:prstGeom>
          <a:gradFill>
            <a:gsLst>
              <a:gs pos="0">
                <a:schemeClr val="accent1">
                  <a:lumMod val="35000"/>
                  <a:lumOff val="65000"/>
                </a:schemeClr>
              </a:gs>
              <a:gs pos="100000">
                <a:schemeClr val="accent1">
                  <a:lumMod val="35000"/>
                  <a:lumOff val="6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accent1">
                  <a:lumMod val="75000"/>
                </a:schemeClr>
              </a:solidFill>
            </a:endParaRPr>
          </a:p>
        </p:txBody>
      </p:sp>
      <p:sp>
        <p:nvSpPr>
          <p:cNvPr id="2" name="Title Placeholder 1"/>
          <p:cNvSpPr>
            <a:spLocks noGrp="1"/>
          </p:cNvSpPr>
          <p:nvPr>
            <p:ph type="title"/>
          </p:nvPr>
        </p:nvSpPr>
        <p:spPr>
          <a:xfrm>
            <a:off x="1410026" y="276087"/>
            <a:ext cx="9371949" cy="1183566"/>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410027" y="1566001"/>
            <a:ext cx="9371948" cy="462068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Slide Number Placeholder 5"/>
          <p:cNvSpPr>
            <a:spLocks noGrp="1"/>
          </p:cNvSpPr>
          <p:nvPr>
            <p:ph type="sldNum" sz="quarter" idx="4"/>
          </p:nvPr>
        </p:nvSpPr>
        <p:spPr>
          <a:xfrm>
            <a:off x="0" y="6629400"/>
            <a:ext cx="410402" cy="228600"/>
          </a:xfrm>
          <a:prstGeom prst="rect">
            <a:avLst/>
          </a:prstGeom>
        </p:spPr>
        <p:txBody>
          <a:bodyPr vert="horz" lIns="91440" tIns="45720" rIns="91440" bIns="45720" rtlCol="0" anchor="ctr"/>
          <a:lstStyle>
            <a:lvl1pPr algn="r">
              <a:defRPr sz="800">
                <a:solidFill>
                  <a:schemeClr val="accent1">
                    <a:lumMod val="75000"/>
                  </a:schemeClr>
                </a:solidFill>
              </a:defRPr>
            </a:lvl1pPr>
          </a:lstStyle>
          <a:p>
            <a:fld id="{9CD8D479-8942-46E8-A226-A4E01F7A105C}" type="slidenum">
              <a:rPr/>
              <a:pPr/>
              <a:t>‹#›</a:t>
            </a:fld>
            <a:endParaRPr/>
          </a:p>
        </p:txBody>
      </p:sp>
      <p:sp>
        <p:nvSpPr>
          <p:cNvPr id="4" name="Date Placeholder 3"/>
          <p:cNvSpPr>
            <a:spLocks noGrp="1"/>
          </p:cNvSpPr>
          <p:nvPr>
            <p:ph type="dt" sz="half" idx="2"/>
          </p:nvPr>
        </p:nvSpPr>
        <p:spPr>
          <a:xfrm>
            <a:off x="431101" y="6629400"/>
            <a:ext cx="1000662" cy="228600"/>
          </a:xfrm>
          <a:prstGeom prst="rect">
            <a:avLst/>
          </a:prstGeom>
        </p:spPr>
        <p:txBody>
          <a:bodyPr vert="horz" lIns="91440" tIns="45720" rIns="91440" bIns="45720" rtlCol="0" anchor="ctr"/>
          <a:lstStyle>
            <a:lvl1pPr algn="r">
              <a:defRPr sz="800">
                <a:solidFill>
                  <a:schemeClr val="accent1">
                    <a:lumMod val="75000"/>
                  </a:schemeClr>
                </a:solidFill>
              </a:defRPr>
            </a:lvl1pPr>
          </a:lstStyle>
          <a:p>
            <a:endParaRPr/>
          </a:p>
        </p:txBody>
      </p:sp>
      <p:sp>
        <p:nvSpPr>
          <p:cNvPr id="5" name="Footer Placeholder 4"/>
          <p:cNvSpPr>
            <a:spLocks noGrp="1"/>
          </p:cNvSpPr>
          <p:nvPr>
            <p:ph type="ftr" sz="quarter" idx="3"/>
          </p:nvPr>
        </p:nvSpPr>
        <p:spPr>
          <a:xfrm>
            <a:off x="1637716" y="6629400"/>
            <a:ext cx="9144259" cy="228600"/>
          </a:xfrm>
          <a:prstGeom prst="rect">
            <a:avLst/>
          </a:prstGeom>
        </p:spPr>
        <p:txBody>
          <a:bodyPr vert="horz" lIns="91440" tIns="45720" rIns="91440" bIns="45720" rtlCol="0" anchor="ctr"/>
          <a:lstStyle>
            <a:lvl1pPr algn="l">
              <a:defRPr sz="800">
                <a:solidFill>
                  <a:schemeClr val="accent1">
                    <a:lumMod val="75000"/>
                  </a:schemeClr>
                </a:solidFill>
              </a:defRPr>
            </a:lvl1pPr>
          </a:lstStyle>
          <a:p>
            <a:endParaRPr/>
          </a:p>
        </p:txBody>
      </p:sp>
    </p:spTree>
    <p:extLst>
      <p:ext uri="{BB962C8B-B14F-4D97-AF65-F5344CB8AC3E}">
        <p14:creationId xmlns:p14="http://schemas.microsoft.com/office/powerpoint/2010/main" val="2866046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hf hdr="0" ftr="0" dt="0"/>
  <p:txStyles>
    <p:titleStyle>
      <a:lvl1pPr algn="l" defTabSz="914400" rtl="0" eaLnBrk="1" latinLnBrk="0" hangingPunct="1">
        <a:spcBef>
          <a:spcPct val="0"/>
        </a:spcBef>
        <a:buNone/>
        <a:defRPr sz="3400" kern="1200">
          <a:solidFill>
            <a:schemeClr val="accent1"/>
          </a:solidFill>
          <a:latin typeface="+mj-lt"/>
          <a:ea typeface="+mj-ea"/>
          <a:cs typeface="+mj-cs"/>
        </a:defRPr>
      </a:lvl1pPr>
    </p:titleStyle>
    <p:bodyStyle>
      <a:lvl1pPr marL="210312" indent="-210312" algn="l" defTabSz="914400" rtl="0" eaLnBrk="1" latinLnBrk="0" hangingPunct="1">
        <a:lnSpc>
          <a:spcPct val="90000"/>
        </a:lnSpc>
        <a:spcBef>
          <a:spcPts val="1100"/>
        </a:spcBef>
        <a:buFont typeface="Arial" panose="020B0604020202020204" pitchFamily="34" charset="0"/>
        <a:buChar char="•"/>
        <a:defRPr sz="2200" kern="1200">
          <a:solidFill>
            <a:schemeClr val="tx1"/>
          </a:solidFill>
          <a:latin typeface="+mn-lt"/>
          <a:ea typeface="+mn-ea"/>
          <a:cs typeface="+mn-cs"/>
        </a:defRPr>
      </a:lvl1pPr>
      <a:lvl2pPr marL="438912" indent="-155448" algn="l" defTabSz="914400" rtl="0" eaLnBrk="1" latinLnBrk="0" hangingPunct="1">
        <a:lnSpc>
          <a:spcPct val="90000"/>
        </a:lnSpc>
        <a:spcBef>
          <a:spcPts val="400"/>
        </a:spcBef>
        <a:buFont typeface="Arial" panose="020B0604020202020204" pitchFamily="34" charset="0"/>
        <a:buChar char="•"/>
        <a:defRPr sz="1800" kern="1200">
          <a:solidFill>
            <a:schemeClr val="tx1"/>
          </a:solidFill>
          <a:latin typeface="+mn-lt"/>
          <a:ea typeface="+mn-ea"/>
          <a:cs typeface="+mn-cs"/>
        </a:defRPr>
      </a:lvl2pPr>
      <a:lvl3pPr marL="676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905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4pPr>
      <a:lvl5pPr marL="11338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5pPr>
      <a:lvl6pPr marL="13624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6pPr>
      <a:lvl7pPr marL="15910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7pPr>
      <a:lvl8pPr marL="18196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8pPr>
      <a:lvl9pPr marL="2048256" indent="-155448" algn="l" defTabSz="91440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indianwindpower.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8.gif"/><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8.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8.gif"/></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4" Type="http://schemas.openxmlformats.org/officeDocument/2006/relationships/image" Target="../media/image11.wmf"/><Relationship Id="rId5" Type="http://schemas.openxmlformats.org/officeDocument/2006/relationships/image" Target="../media/image12.wmf"/><Relationship Id="rId6" Type="http://schemas.openxmlformats.org/officeDocument/2006/relationships/image" Target="../media/image13.wmf"/><Relationship Id="rId7" Type="http://schemas.openxmlformats.org/officeDocument/2006/relationships/image" Target="../media/image8.gif"/><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4" Type="http://schemas.openxmlformats.org/officeDocument/2006/relationships/image" Target="../media/image14.wmf"/><Relationship Id="rId5" Type="http://schemas.openxmlformats.org/officeDocument/2006/relationships/image" Target="../media/image11.wmf"/><Relationship Id="rId6" Type="http://schemas.openxmlformats.org/officeDocument/2006/relationships/image" Target="../media/image8.gif"/><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gi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6643171" cy="6050844"/>
          </a:xfrm>
          <a:solidFill>
            <a:schemeClr val="accent1"/>
          </a:solidFill>
          <a:effectLst/>
        </p:spPr>
        <p:txBody>
          <a:bodyPr>
            <a:normAutofit fontScale="90000"/>
          </a:bodyPr>
          <a:lstStyle/>
          <a:p>
            <a:pPr algn="ctr"/>
            <a:r>
              <a:rPr lang="en-US" sz="4000" b="1" dirty="0" smtClean="0">
                <a:solidFill>
                  <a:schemeClr val="accent2">
                    <a:lumMod val="50000"/>
                  </a:schemeClr>
                </a:solidFill>
              </a:rPr>
              <a:t/>
            </a:r>
            <a:br>
              <a:rPr lang="en-US" sz="4000" b="1" dirty="0" smtClean="0">
                <a:solidFill>
                  <a:schemeClr val="accent2">
                    <a:lumMod val="50000"/>
                  </a:schemeClr>
                </a:solidFill>
              </a:rPr>
            </a:br>
            <a:r>
              <a:rPr lang="en-US" sz="4000" b="1" dirty="0" smtClean="0">
                <a:solidFill>
                  <a:schemeClr val="accent2">
                    <a:lumMod val="50000"/>
                  </a:schemeClr>
                </a:solidFill>
              </a:rPr>
              <a:t/>
            </a:r>
            <a:br>
              <a:rPr lang="en-US" sz="4000" b="1" dirty="0" smtClean="0">
                <a:solidFill>
                  <a:schemeClr val="accent2">
                    <a:lumMod val="50000"/>
                  </a:schemeClr>
                </a:solidFill>
              </a:rPr>
            </a:br>
            <a:r>
              <a:rPr lang="en-US" sz="4000" b="1" dirty="0" smtClean="0">
                <a:solidFill>
                  <a:schemeClr val="accent2">
                    <a:lumMod val="50000"/>
                  </a:schemeClr>
                </a:solidFill>
              </a:rPr>
              <a:t>Scheduling &amp; Forecasting </a:t>
            </a:r>
            <a:br>
              <a:rPr lang="en-US" sz="4000" b="1" dirty="0" smtClean="0">
                <a:solidFill>
                  <a:schemeClr val="accent2">
                    <a:lumMod val="50000"/>
                  </a:schemeClr>
                </a:solidFill>
              </a:rPr>
            </a:br>
            <a:r>
              <a:rPr lang="en-US" sz="4000" b="1" dirty="0" smtClean="0">
                <a:solidFill>
                  <a:schemeClr val="accent2">
                    <a:lumMod val="50000"/>
                  </a:schemeClr>
                </a:solidFill>
              </a:rPr>
              <a:t>in Rajasthan </a:t>
            </a:r>
            <a:r>
              <a:rPr lang="en-US" sz="3100" b="1" dirty="0" smtClean="0">
                <a:solidFill>
                  <a:schemeClr val="accent2">
                    <a:lumMod val="50000"/>
                  </a:schemeClr>
                </a:solidFill>
              </a:rPr>
              <a:t/>
            </a:r>
            <a:br>
              <a:rPr lang="en-US" sz="3100" b="1" dirty="0" smtClean="0">
                <a:solidFill>
                  <a:schemeClr val="accent2">
                    <a:lumMod val="50000"/>
                  </a:schemeClr>
                </a:solidFill>
              </a:rPr>
            </a:br>
            <a:r>
              <a:rPr lang="en-US" sz="3100" dirty="0" smtClean="0"/>
              <a:t/>
            </a:r>
            <a:br>
              <a:rPr lang="en-US" sz="3100" dirty="0" smtClean="0"/>
            </a:br>
            <a:r>
              <a:rPr lang="en-US" sz="3100" dirty="0" smtClean="0"/>
              <a:t> </a:t>
            </a:r>
            <a:br>
              <a:rPr lang="en-US" sz="3100" dirty="0" smtClean="0"/>
            </a:br>
            <a:r>
              <a:rPr lang="en-US" sz="3100" dirty="0" smtClean="0"/>
              <a:t>INITIATIVE  of  IWTMA </a:t>
            </a:r>
            <a:br>
              <a:rPr lang="en-US" sz="3100" dirty="0" smtClean="0"/>
            </a:br>
            <a:r>
              <a:rPr lang="en-US" sz="3100" dirty="0" smtClean="0"/>
              <a:t/>
            </a:r>
            <a:br>
              <a:rPr lang="en-US" sz="3100" dirty="0" smtClean="0"/>
            </a:br>
            <a:r>
              <a:rPr lang="en-US" sz="3100" dirty="0" smtClean="0"/>
              <a:t/>
            </a:r>
            <a:br>
              <a:rPr lang="en-US" sz="3100" dirty="0" smtClean="0"/>
            </a:br>
            <a:r>
              <a:rPr lang="en-US" sz="2700" dirty="0" smtClean="0">
                <a:solidFill>
                  <a:schemeClr val="tx2"/>
                </a:solidFill>
              </a:rPr>
              <a:t>CEA  Meeting on furnishing </a:t>
            </a:r>
            <a:br>
              <a:rPr lang="en-US" sz="2700" dirty="0" smtClean="0">
                <a:solidFill>
                  <a:schemeClr val="tx2"/>
                </a:solidFill>
              </a:rPr>
            </a:br>
            <a:r>
              <a:rPr lang="en-US" sz="2700" dirty="0" smtClean="0">
                <a:solidFill>
                  <a:schemeClr val="tx2"/>
                </a:solidFill>
              </a:rPr>
              <a:t>Real Time Generation </a:t>
            </a:r>
            <a:br>
              <a:rPr lang="en-US" sz="2700" dirty="0" smtClean="0">
                <a:solidFill>
                  <a:schemeClr val="tx2"/>
                </a:solidFill>
              </a:rPr>
            </a:br>
            <a:r>
              <a:rPr lang="en-US" sz="2700" dirty="0" smtClean="0">
                <a:solidFill>
                  <a:schemeClr val="tx2"/>
                </a:solidFill>
              </a:rPr>
              <a:t>04.05.2018</a:t>
            </a:r>
            <a:r>
              <a:rPr lang="en-US" b="1" dirty="0" smtClean="0">
                <a:solidFill>
                  <a:srgbClr val="002060"/>
                </a:solidFill>
              </a:rPr>
              <a:t/>
            </a:r>
            <a:br>
              <a:rPr lang="en-US" b="1" dirty="0" smtClean="0">
                <a:solidFill>
                  <a:srgbClr val="002060"/>
                </a:solidFill>
              </a:rPr>
            </a:br>
            <a:endParaRPr lang="en-US" dirty="0"/>
          </a:p>
        </p:txBody>
      </p:sp>
      <p:pic>
        <p:nvPicPr>
          <p:cNvPr id="4" name="Picture 3" descr="C:\Users\Minal\Pictures\IWTMA AW Color RGB.jpg"/>
          <p:cNvPicPr/>
          <p:nvPr/>
        </p:nvPicPr>
        <p:blipFill rotWithShape="1">
          <a:blip r:embed="rId3" cstate="print">
            <a:extLst>
              <a:ext uri="{28A0092B-C50C-407E-A947-70E740481C1C}">
                <a14:useLocalDpi xmlns:a14="http://schemas.microsoft.com/office/drawing/2010/main" val="0"/>
              </a:ext>
            </a:extLst>
          </a:blip>
          <a:srcRect l="12068" t="13267" r="9486" b="9382"/>
          <a:stretch/>
        </p:blipFill>
        <p:spPr bwMode="auto">
          <a:xfrm>
            <a:off x="10554789" y="0"/>
            <a:ext cx="1637211" cy="1280160"/>
          </a:xfrm>
          <a:prstGeom prst="rect">
            <a:avLst/>
          </a:prstGeom>
          <a:noFill/>
          <a:ln>
            <a:noFill/>
          </a:ln>
          <a:extLst>
            <a:ext uri="{53640926-AAD7-44d8-BBD7-CCE9431645EC}">
              <a14:shadowObscured xmlns:a14="http://schemas.microsoft.com/office/drawing/2010/main"/>
            </a:ext>
          </a:extLst>
        </p:spPr>
      </p:pic>
      <p:sp>
        <p:nvSpPr>
          <p:cNvPr id="5" name="Rectangle 4"/>
          <p:cNvSpPr/>
          <p:nvPr/>
        </p:nvSpPr>
        <p:spPr>
          <a:xfrm>
            <a:off x="330506" y="6105131"/>
            <a:ext cx="11709955" cy="523220"/>
          </a:xfrm>
          <a:prstGeom prst="rect">
            <a:avLst/>
          </a:prstGeom>
        </p:spPr>
        <p:txBody>
          <a:bodyPr wrap="square">
            <a:spAutoFit/>
          </a:bodyPr>
          <a:lstStyle/>
          <a:p>
            <a:pPr algn="ctr"/>
            <a:r>
              <a:rPr lang="en-US" sz="2800" b="1" dirty="0" smtClean="0"/>
              <a:t>INDIAN WIND TURBINE MANUFACTURERS ASSOCIATION</a:t>
            </a:r>
            <a:endParaRPr lang="en-US" sz="2800" b="1" dirty="0"/>
          </a:p>
        </p:txBody>
      </p:sp>
      <p:pic>
        <p:nvPicPr>
          <p:cNvPr id="1026" name="Picture 2" descr="C:\Users\Dharmendra Gupta\Desktop\wind_turbine.jpg"/>
          <p:cNvPicPr>
            <a:picLocks noChangeAspect="1" noChangeArrowheads="1"/>
          </p:cNvPicPr>
          <p:nvPr/>
        </p:nvPicPr>
        <p:blipFill>
          <a:blip r:embed="rId4" cstate="print"/>
          <a:srcRect/>
          <a:stretch>
            <a:fillRect/>
          </a:stretch>
        </p:blipFill>
        <p:spPr bwMode="auto">
          <a:xfrm>
            <a:off x="6610665" y="675839"/>
            <a:ext cx="3745735" cy="5262118"/>
          </a:xfrm>
          <a:prstGeom prst="rect">
            <a:avLst/>
          </a:prstGeom>
          <a:noFill/>
        </p:spPr>
      </p:pic>
    </p:spTree>
    <p:extLst>
      <p:ext uri="{BB962C8B-B14F-4D97-AF65-F5344CB8AC3E}">
        <p14:creationId xmlns:p14="http://schemas.microsoft.com/office/powerpoint/2010/main" val="4261546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3889" y="276087"/>
            <a:ext cx="9871113" cy="649330"/>
          </a:xfrm>
        </p:spPr>
        <p:txBody>
          <a:bodyPr/>
          <a:lstStyle/>
          <a:p>
            <a:r>
              <a:rPr lang="en-US" sz="3600" dirty="0" smtClean="0"/>
              <a:t>Reports Generation and Download options</a:t>
            </a:r>
            <a:endParaRPr lang="en-IN" dirty="0"/>
          </a:p>
        </p:txBody>
      </p:sp>
      <p:sp>
        <p:nvSpPr>
          <p:cNvPr id="3" name="Content Placeholder 2"/>
          <p:cNvSpPr>
            <a:spLocks noGrp="1"/>
          </p:cNvSpPr>
          <p:nvPr>
            <p:ph idx="1"/>
          </p:nvPr>
        </p:nvSpPr>
        <p:spPr>
          <a:xfrm>
            <a:off x="319489" y="1223889"/>
            <a:ext cx="11413475" cy="5254028"/>
          </a:xfrm>
        </p:spPr>
        <p:txBody>
          <a:bodyPr>
            <a:normAutofit fontScale="77500" lnSpcReduction="20000"/>
          </a:bodyPr>
          <a:lstStyle/>
          <a:p>
            <a:pPr marL="0">
              <a:spcBef>
                <a:spcPts val="600"/>
              </a:spcBef>
              <a:spcAft>
                <a:spcPts val="600"/>
              </a:spcAft>
              <a:buNone/>
            </a:pPr>
            <a:r>
              <a:rPr lang="en-IN" sz="3300" b="1" dirty="0" smtClean="0"/>
              <a:t>Following  reports can be downloaded from the portal, in  Excel (</a:t>
            </a:r>
            <a:r>
              <a:rPr lang="en-IN" sz="3300" b="1" dirty="0" err="1" smtClean="0"/>
              <a:t>csv</a:t>
            </a:r>
            <a:r>
              <a:rPr lang="en-IN" sz="3300" b="1" dirty="0" smtClean="0"/>
              <a:t>) &amp; PDF </a:t>
            </a:r>
          </a:p>
          <a:p>
            <a:pPr marL="0">
              <a:spcBef>
                <a:spcPts val="600"/>
              </a:spcBef>
              <a:spcAft>
                <a:spcPts val="600"/>
              </a:spcAft>
              <a:buNone/>
            </a:pPr>
            <a:r>
              <a:rPr lang="en-IN" sz="3300" b="1" dirty="0" smtClean="0"/>
              <a:t>Format</a:t>
            </a:r>
            <a:r>
              <a:rPr lang="en-IN" sz="3300" b="1" smtClean="0"/>
              <a:t>. </a:t>
            </a:r>
            <a:r>
              <a:rPr lang="en-IN" sz="3300" smtClean="0"/>
              <a:t>Can  </a:t>
            </a:r>
            <a:r>
              <a:rPr lang="en-IN" sz="3300" dirty="0" smtClean="0"/>
              <a:t>also be Copied &amp; Printed</a:t>
            </a:r>
          </a:p>
          <a:p>
            <a:pPr>
              <a:spcBef>
                <a:spcPts val="0"/>
              </a:spcBef>
              <a:buNone/>
            </a:pPr>
            <a:r>
              <a:rPr lang="en-IN" sz="2800" dirty="0" smtClean="0"/>
              <a:t> </a:t>
            </a:r>
          </a:p>
          <a:p>
            <a:pPr marL="288000">
              <a:spcBef>
                <a:spcPts val="0"/>
              </a:spcBef>
            </a:pPr>
            <a:r>
              <a:rPr lang="en-IN" sz="3500" dirty="0" smtClean="0"/>
              <a:t>Current Day's Aggregated Day Ahead Forecast, Revised Forecast and </a:t>
            </a:r>
          </a:p>
          <a:p>
            <a:pPr marL="288000">
              <a:spcBef>
                <a:spcPts val="0"/>
              </a:spcBef>
              <a:buNone/>
            </a:pPr>
            <a:r>
              <a:rPr lang="en-IN" sz="3500" dirty="0" smtClean="0"/>
              <a:t>    Actual Power Generation</a:t>
            </a:r>
          </a:p>
          <a:p>
            <a:pPr>
              <a:spcBef>
                <a:spcPts val="0"/>
              </a:spcBef>
              <a:buNone/>
            </a:pPr>
            <a:endParaRPr lang="en-IN" sz="3500" dirty="0" smtClean="0"/>
          </a:p>
          <a:p>
            <a:pPr>
              <a:spcBef>
                <a:spcPts val="0"/>
              </a:spcBef>
            </a:pPr>
            <a:r>
              <a:rPr lang="en-IN" sz="3500" dirty="0"/>
              <a:t>Next Day's Day Ahead Forecast  Pooling Sub Station wise.</a:t>
            </a:r>
          </a:p>
          <a:p>
            <a:pPr marL="0" indent="0">
              <a:spcBef>
                <a:spcPts val="0"/>
              </a:spcBef>
              <a:buNone/>
            </a:pPr>
            <a:endParaRPr lang="en-IN" sz="3500" dirty="0" smtClean="0"/>
          </a:p>
          <a:p>
            <a:pPr>
              <a:spcBef>
                <a:spcPts val="0"/>
              </a:spcBef>
            </a:pPr>
            <a:r>
              <a:rPr lang="en-IN" sz="3500" dirty="0" smtClean="0"/>
              <a:t>Historical Aggregated Revised Forecast and Actual Power with date selection option.</a:t>
            </a:r>
          </a:p>
          <a:p>
            <a:pPr>
              <a:spcBef>
                <a:spcPts val="0"/>
              </a:spcBef>
              <a:buNone/>
            </a:pPr>
            <a:r>
              <a:rPr lang="en-IN" sz="3500" dirty="0" smtClean="0"/>
              <a:t> </a:t>
            </a:r>
          </a:p>
          <a:p>
            <a:pPr>
              <a:spcBef>
                <a:spcPts val="0"/>
              </a:spcBef>
            </a:pPr>
            <a:r>
              <a:rPr lang="en-IN" sz="3500" dirty="0" smtClean="0"/>
              <a:t>Current Day's Region wise Aggregated Revised Forecast and Actual Power Generation</a:t>
            </a:r>
          </a:p>
          <a:p>
            <a:pPr>
              <a:spcBef>
                <a:spcPts val="0"/>
              </a:spcBef>
            </a:pPr>
            <a:endParaRPr lang="en-IN" sz="3500" dirty="0" smtClean="0"/>
          </a:p>
          <a:p>
            <a:pPr>
              <a:spcBef>
                <a:spcPts val="0"/>
              </a:spcBef>
            </a:pPr>
            <a:r>
              <a:rPr lang="en-IN" sz="3500" dirty="0" smtClean="0"/>
              <a:t>Pooling Sub Station  wise Forecast Vs Actual generation</a:t>
            </a:r>
          </a:p>
          <a:p>
            <a:pPr>
              <a:spcBef>
                <a:spcPts val="0"/>
              </a:spcBef>
            </a:pPr>
            <a:endParaRPr lang="en-IN" sz="3500" dirty="0" smtClean="0"/>
          </a:p>
          <a:p>
            <a:pPr>
              <a:spcBef>
                <a:spcPts val="0"/>
              </a:spcBef>
            </a:pPr>
            <a:r>
              <a:rPr lang="en-IN" sz="3500" dirty="0" smtClean="0"/>
              <a:t>Static Details Pooling Sub Station  wise with project status. </a:t>
            </a:r>
            <a:endParaRPr lang="en-IN" sz="3500" dirty="0"/>
          </a:p>
        </p:txBody>
      </p:sp>
      <p:sp>
        <p:nvSpPr>
          <p:cNvPr id="7" name="Slide Number Placeholder 6"/>
          <p:cNvSpPr>
            <a:spLocks noGrp="1"/>
          </p:cNvSpPr>
          <p:nvPr>
            <p:ph type="sldNum" sz="quarter" idx="12"/>
          </p:nvPr>
        </p:nvSpPr>
        <p:spPr/>
        <p:txBody>
          <a:bodyPr/>
          <a:lstStyle/>
          <a:p>
            <a:fld id="{9CD8D479-8942-46E8-A226-A4E01F7A105C}" type="slidenum">
              <a:rPr lang="en-IN" smtClean="0"/>
              <a:pPr/>
              <a:t>10</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775" y="150199"/>
            <a:ext cx="9371949" cy="804234"/>
          </a:xfrm>
        </p:spPr>
        <p:txBody>
          <a:bodyPr/>
          <a:lstStyle/>
          <a:p>
            <a:r>
              <a:rPr lang="en-US" dirty="0" smtClean="0"/>
              <a:t>Web-application (real-time FC vs. Actual state level)</a:t>
            </a:r>
            <a:endParaRPr lang="en-US" dirty="0"/>
          </a:p>
        </p:txBody>
      </p:sp>
      <p:pic>
        <p:nvPicPr>
          <p:cNvPr id="6" name="Picture 5" descr="Screen Shot 2018-01-10 at 7.14.16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865" y="997876"/>
            <a:ext cx="10829746" cy="5517471"/>
          </a:xfrm>
          <a:prstGeom prst="rect">
            <a:avLst/>
          </a:prstGeom>
        </p:spPr>
      </p:pic>
      <p:sp>
        <p:nvSpPr>
          <p:cNvPr id="7" name="Slide Number Placeholder 6"/>
          <p:cNvSpPr>
            <a:spLocks noGrp="1"/>
          </p:cNvSpPr>
          <p:nvPr>
            <p:ph type="sldNum" sz="quarter" idx="12"/>
          </p:nvPr>
        </p:nvSpPr>
        <p:spPr/>
        <p:txBody>
          <a:bodyPr/>
          <a:lstStyle/>
          <a:p>
            <a:fld id="{9CD8D479-8942-46E8-A226-A4E01F7A105C}" type="slidenum">
              <a:rPr lang="en-IN" smtClean="0"/>
              <a:pPr/>
              <a:t>11</a:t>
            </a:fld>
            <a:endParaRPr lang="en-IN"/>
          </a:p>
        </p:txBody>
      </p:sp>
    </p:spTree>
    <p:extLst>
      <p:ext uri="{BB962C8B-B14F-4D97-AF65-F5344CB8AC3E}">
        <p14:creationId xmlns:p14="http://schemas.microsoft.com/office/powerpoint/2010/main" val="422355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775" y="220337"/>
            <a:ext cx="10700868" cy="605928"/>
          </a:xfrm>
        </p:spPr>
        <p:txBody>
          <a:bodyPr>
            <a:normAutofit fontScale="90000"/>
          </a:bodyPr>
          <a:lstStyle/>
          <a:p>
            <a:r>
              <a:rPr lang="en-US" dirty="0" smtClean="0"/>
              <a:t>Web-application  (regional break-up of actual generation)</a:t>
            </a:r>
            <a:endParaRPr lang="en-US" dirty="0"/>
          </a:p>
        </p:txBody>
      </p:sp>
      <p:sp>
        <p:nvSpPr>
          <p:cNvPr id="7" name="Rectangle 6"/>
          <p:cNvSpPr/>
          <p:nvPr/>
        </p:nvSpPr>
        <p:spPr>
          <a:xfrm>
            <a:off x="6003667" y="3244334"/>
            <a:ext cx="184666" cy="369332"/>
          </a:xfrm>
          <a:prstGeom prst="rect">
            <a:avLst/>
          </a:prstGeom>
        </p:spPr>
        <p:txBody>
          <a:bodyPr wrap="none">
            <a:spAutoFit/>
          </a:bodyPr>
          <a:lstStyle/>
          <a:p>
            <a:r>
              <a:rPr lang="en-US" dirty="0"/>
              <a:t> </a:t>
            </a:r>
          </a:p>
        </p:txBody>
      </p:sp>
      <p:pic>
        <p:nvPicPr>
          <p:cNvPr id="9" name="Picture 8" descr="Screen Shot 2018-01-10 at 8.40.07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865" y="969484"/>
            <a:ext cx="10952656" cy="5550025"/>
          </a:xfrm>
          <a:prstGeom prst="rect">
            <a:avLst/>
          </a:prstGeom>
        </p:spPr>
      </p:pic>
      <p:sp>
        <p:nvSpPr>
          <p:cNvPr id="8" name="Slide Number Placeholder 7"/>
          <p:cNvSpPr>
            <a:spLocks noGrp="1"/>
          </p:cNvSpPr>
          <p:nvPr>
            <p:ph type="sldNum" sz="quarter" idx="12"/>
          </p:nvPr>
        </p:nvSpPr>
        <p:spPr/>
        <p:txBody>
          <a:bodyPr/>
          <a:lstStyle/>
          <a:p>
            <a:fld id="{9CD8D479-8942-46E8-A226-A4E01F7A105C}" type="slidenum">
              <a:rPr lang="en-IN" smtClean="0"/>
              <a:pPr/>
              <a:t>12</a:t>
            </a:fld>
            <a:endParaRPr lang="en-IN"/>
          </a:p>
        </p:txBody>
      </p:sp>
    </p:spTree>
    <p:extLst>
      <p:ext uri="{BB962C8B-B14F-4D97-AF65-F5344CB8AC3E}">
        <p14:creationId xmlns:p14="http://schemas.microsoft.com/office/powerpoint/2010/main" val="331330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775" y="150199"/>
            <a:ext cx="10758089" cy="804234"/>
          </a:xfrm>
        </p:spPr>
        <p:txBody>
          <a:bodyPr>
            <a:normAutofit/>
          </a:bodyPr>
          <a:lstStyle/>
          <a:p>
            <a:r>
              <a:rPr lang="en-US" dirty="0" smtClean="0"/>
              <a:t>Web-application (DA forecast with each PSS level breakup)</a:t>
            </a:r>
            <a:endParaRPr lang="en-US" dirty="0"/>
          </a:p>
        </p:txBody>
      </p:sp>
      <p:pic>
        <p:nvPicPr>
          <p:cNvPr id="7" name="Picture 6" descr="Screen Shot 2018-01-10 at 7.15.15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864" y="945668"/>
            <a:ext cx="10911686" cy="5578274"/>
          </a:xfrm>
          <a:prstGeom prst="rect">
            <a:avLst/>
          </a:prstGeom>
        </p:spPr>
      </p:pic>
      <p:sp>
        <p:nvSpPr>
          <p:cNvPr id="8" name="Slide Number Placeholder 7"/>
          <p:cNvSpPr>
            <a:spLocks noGrp="1"/>
          </p:cNvSpPr>
          <p:nvPr>
            <p:ph type="sldNum" sz="quarter" idx="12"/>
          </p:nvPr>
        </p:nvSpPr>
        <p:spPr/>
        <p:txBody>
          <a:bodyPr/>
          <a:lstStyle/>
          <a:p>
            <a:fld id="{9CD8D479-8942-46E8-A226-A4E01F7A105C}" type="slidenum">
              <a:rPr lang="en-IN" smtClean="0"/>
              <a:pPr/>
              <a:t>13</a:t>
            </a:fld>
            <a:endParaRPr lang="en-IN"/>
          </a:p>
        </p:txBody>
      </p:sp>
    </p:spTree>
    <p:extLst>
      <p:ext uri="{BB962C8B-B14F-4D97-AF65-F5344CB8AC3E}">
        <p14:creationId xmlns:p14="http://schemas.microsoft.com/office/powerpoint/2010/main" val="331330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775" y="150199"/>
            <a:ext cx="9371949" cy="804234"/>
          </a:xfrm>
        </p:spPr>
        <p:txBody>
          <a:bodyPr/>
          <a:lstStyle/>
          <a:p>
            <a:r>
              <a:rPr lang="en-US" dirty="0" smtClean="0"/>
              <a:t>Web-application (Historical data and accuracy MIS)</a:t>
            </a:r>
            <a:endParaRPr lang="en-US" dirty="0"/>
          </a:p>
        </p:txBody>
      </p:sp>
      <p:pic>
        <p:nvPicPr>
          <p:cNvPr id="7" name="Picture 6" descr="Screen Shot 2018-01-10 at 7.16.2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147" y="944144"/>
            <a:ext cx="10816090" cy="5392960"/>
          </a:xfrm>
          <a:prstGeom prst="rect">
            <a:avLst/>
          </a:prstGeom>
        </p:spPr>
      </p:pic>
      <p:sp>
        <p:nvSpPr>
          <p:cNvPr id="8" name="Slide Number Placeholder 7"/>
          <p:cNvSpPr>
            <a:spLocks noGrp="1"/>
          </p:cNvSpPr>
          <p:nvPr>
            <p:ph type="sldNum" sz="quarter" idx="12"/>
          </p:nvPr>
        </p:nvSpPr>
        <p:spPr/>
        <p:txBody>
          <a:bodyPr/>
          <a:lstStyle/>
          <a:p>
            <a:fld id="{9CD8D479-8942-46E8-A226-A4E01F7A105C}" type="slidenum">
              <a:rPr lang="en-IN" smtClean="0"/>
              <a:pPr/>
              <a:t>14</a:t>
            </a:fld>
            <a:endParaRPr lang="en-IN"/>
          </a:p>
        </p:txBody>
      </p:sp>
    </p:spTree>
    <p:extLst>
      <p:ext uri="{BB962C8B-B14F-4D97-AF65-F5344CB8AC3E}">
        <p14:creationId xmlns:p14="http://schemas.microsoft.com/office/powerpoint/2010/main" val="3313309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775" y="150199"/>
            <a:ext cx="9371949" cy="804234"/>
          </a:xfrm>
        </p:spPr>
        <p:txBody>
          <a:bodyPr>
            <a:normAutofit fontScale="90000"/>
          </a:bodyPr>
          <a:lstStyle/>
          <a:p>
            <a:r>
              <a:rPr lang="en-US" dirty="0" smtClean="0"/>
              <a:t>Web-application (PSS level f/c vs. actual comparison)</a:t>
            </a:r>
            <a:endParaRPr lang="en-US" dirty="0"/>
          </a:p>
        </p:txBody>
      </p:sp>
      <p:pic>
        <p:nvPicPr>
          <p:cNvPr id="6" name="Picture 5" descr="Screen Shot 2018-01-10 at 8.41.0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804" y="917505"/>
            <a:ext cx="10706836" cy="5570836"/>
          </a:xfrm>
          <a:prstGeom prst="rect">
            <a:avLst/>
          </a:prstGeom>
        </p:spPr>
      </p:pic>
      <p:sp>
        <p:nvSpPr>
          <p:cNvPr id="7" name="Slide Number Placeholder 6"/>
          <p:cNvSpPr>
            <a:spLocks noGrp="1"/>
          </p:cNvSpPr>
          <p:nvPr>
            <p:ph type="sldNum" sz="quarter" idx="12"/>
          </p:nvPr>
        </p:nvSpPr>
        <p:spPr/>
        <p:txBody>
          <a:bodyPr/>
          <a:lstStyle/>
          <a:p>
            <a:fld id="{9CD8D479-8942-46E8-A226-A4E01F7A105C}" type="slidenum">
              <a:rPr lang="en-IN" smtClean="0"/>
              <a:pPr/>
              <a:t>15</a:t>
            </a:fld>
            <a:endParaRPr lang="en-IN" dirty="0"/>
          </a:p>
        </p:txBody>
      </p:sp>
    </p:spTree>
    <p:extLst>
      <p:ext uri="{BB962C8B-B14F-4D97-AF65-F5344CB8AC3E}">
        <p14:creationId xmlns:p14="http://schemas.microsoft.com/office/powerpoint/2010/main" val="31781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90445"/>
          </a:xfrm>
        </p:spPr>
        <p:txBody>
          <a:bodyPr anchor="ctr">
            <a:noAutofit/>
          </a:bodyPr>
          <a:lstStyle/>
          <a:p>
            <a:pPr algn="ctr">
              <a:lnSpc>
                <a:spcPct val="115000"/>
              </a:lnSpc>
              <a:spcAft>
                <a:spcPts val="0"/>
              </a:spcAft>
            </a:pPr>
            <a:r>
              <a:rPr lang="en-IN" sz="4000" b="1" dirty="0"/>
              <a:t>Deadlock in the project on S &amp; F </a:t>
            </a:r>
            <a:r>
              <a:rPr lang="en-IN" sz="4000" b="1" dirty="0" smtClean="0"/>
              <a:t>in </a:t>
            </a:r>
            <a:r>
              <a:rPr lang="en-IN" sz="4000" b="1" dirty="0"/>
              <a:t>RAJASTHAN</a:t>
            </a:r>
            <a:r>
              <a:rPr lang="en-US" sz="4000" b="1" dirty="0"/>
              <a:t> </a:t>
            </a:r>
            <a:endParaRPr lang="en-IN" sz="4000" dirty="0">
              <a:solidFill>
                <a:srgbClr val="000000"/>
              </a:solidFill>
              <a:latin typeface="Arial" panose="020B0604020202020204" pitchFamily="34" charset="0"/>
              <a:ea typeface="Arial" panose="020B0604020202020204" pitchFamily="34" charset="0"/>
            </a:endParaRPr>
          </a:p>
        </p:txBody>
      </p:sp>
      <p:sp>
        <p:nvSpPr>
          <p:cNvPr id="3" name="Slide Number Placeholder 2"/>
          <p:cNvSpPr>
            <a:spLocks noGrp="1"/>
          </p:cNvSpPr>
          <p:nvPr>
            <p:ph type="sldNum" sz="quarter" idx="12"/>
          </p:nvPr>
        </p:nvSpPr>
        <p:spPr/>
        <p:txBody>
          <a:bodyPr/>
          <a:lstStyle/>
          <a:p>
            <a:fld id="{9CD8D479-8942-46E8-A226-A4E01F7A105C}" type="slidenum">
              <a:rPr lang="en-IN" smtClean="0"/>
              <a:pPr/>
              <a:t>16</a:t>
            </a:fld>
            <a:endParaRPr lang="en-IN"/>
          </a:p>
        </p:txBody>
      </p:sp>
      <p:sp>
        <p:nvSpPr>
          <p:cNvPr id="4" name="Rectangle 3"/>
          <p:cNvSpPr/>
          <p:nvPr/>
        </p:nvSpPr>
        <p:spPr>
          <a:xfrm>
            <a:off x="3048000" y="-156597"/>
            <a:ext cx="6096000" cy="390363"/>
          </a:xfrm>
          <a:prstGeom prst="rect">
            <a:avLst/>
          </a:prstGeom>
        </p:spPr>
        <p:txBody>
          <a:bodyPr>
            <a:spAutoFit/>
          </a:bodyPr>
          <a:lstStyle/>
          <a:p>
            <a:pPr>
              <a:lnSpc>
                <a:spcPct val="115000"/>
              </a:lnSpc>
              <a:spcAft>
                <a:spcPts val="0"/>
              </a:spcAft>
            </a:pPr>
            <a:r>
              <a:rPr lang="en-IN" b="1" dirty="0" smtClean="0">
                <a:solidFill>
                  <a:srgbClr val="000000"/>
                </a:solidFill>
                <a:latin typeface="Calibri Light" panose="020F0302020204030204" pitchFamily="34" charset="0"/>
                <a:ea typeface="Ubuntu"/>
                <a:cs typeface="Calibri Light" panose="020F0302020204030204" pitchFamily="34" charset="0"/>
              </a:rPr>
              <a:t> </a:t>
            </a:r>
            <a:endParaRPr lang="en-IN" sz="1400" dirty="0">
              <a:solidFill>
                <a:srgbClr val="000000"/>
              </a:solidFill>
              <a:effectLst/>
              <a:latin typeface="Arial" panose="020B0604020202020204" pitchFamily="34" charset="0"/>
              <a:ea typeface="Arial" panose="020B0604020202020204" pitchFamily="34" charset="0"/>
            </a:endParaRPr>
          </a:p>
        </p:txBody>
      </p:sp>
      <p:sp>
        <p:nvSpPr>
          <p:cNvPr id="5" name="Rectangle 4"/>
          <p:cNvSpPr/>
          <p:nvPr/>
        </p:nvSpPr>
        <p:spPr>
          <a:xfrm>
            <a:off x="0" y="1347043"/>
            <a:ext cx="12007970" cy="5295296"/>
          </a:xfrm>
          <a:prstGeom prst="rect">
            <a:avLst/>
          </a:prstGeom>
        </p:spPr>
        <p:txBody>
          <a:bodyPr wrap="square">
            <a:spAutoFit/>
          </a:bodyPr>
          <a:lstStyle/>
          <a:p>
            <a:pPr marL="457200" indent="-457200">
              <a:lnSpc>
                <a:spcPct val="115000"/>
              </a:lnSpc>
              <a:spcAft>
                <a:spcPts val="0"/>
              </a:spcAft>
              <a:buFont typeface="Arial" panose="020B0604020202020204" pitchFamily="34" charset="0"/>
              <a:buChar char="•"/>
            </a:pPr>
            <a:r>
              <a:rPr lang="en-IN" sz="3600" dirty="0">
                <a:solidFill>
                  <a:srgbClr val="000000"/>
                </a:solidFill>
                <a:latin typeface="Calibri Light" panose="020F0302020204030204" pitchFamily="34" charset="0"/>
                <a:ea typeface="Ubuntu"/>
                <a:cs typeface="Calibri Light" panose="020F0302020204030204" pitchFamily="34" charset="0"/>
              </a:rPr>
              <a:t>The implementation of the project undertaken by IWTMA is almost complete and the data is visible and accessible by SLDC Rajasthan</a:t>
            </a:r>
            <a:r>
              <a:rPr lang="en-IN" sz="3200" dirty="0" smtClean="0">
                <a:solidFill>
                  <a:srgbClr val="000000"/>
                </a:solidFill>
                <a:latin typeface="Calibri Light" panose="020F0302020204030204" pitchFamily="34" charset="0"/>
                <a:ea typeface="Ubuntu"/>
                <a:cs typeface="Calibri Light" panose="020F0302020204030204" pitchFamily="34" charset="0"/>
              </a:rPr>
              <a:t>.</a:t>
            </a:r>
          </a:p>
          <a:p>
            <a:pPr>
              <a:lnSpc>
                <a:spcPct val="115000"/>
              </a:lnSpc>
              <a:spcAft>
                <a:spcPts val="0"/>
              </a:spcAft>
            </a:pPr>
            <a:endParaRPr lang="en-US" sz="2400" dirty="0" smtClean="0">
              <a:solidFill>
                <a:srgbClr val="000000"/>
              </a:solidFill>
              <a:latin typeface="Arial" panose="020B0604020202020204" pitchFamily="34" charset="0"/>
              <a:ea typeface="Arial" panose="020B0604020202020204" pitchFamily="34" charset="0"/>
            </a:endParaRPr>
          </a:p>
          <a:p>
            <a:pPr marL="457200" indent="-457200">
              <a:lnSpc>
                <a:spcPct val="115000"/>
              </a:lnSpc>
              <a:spcAft>
                <a:spcPts val="0"/>
              </a:spcAft>
              <a:buFont typeface="Arial" panose="020B0604020202020204" pitchFamily="34" charset="0"/>
              <a:buChar char="•"/>
            </a:pPr>
            <a:r>
              <a:rPr lang="en-IN" sz="3200" dirty="0">
                <a:solidFill>
                  <a:srgbClr val="000000"/>
                </a:solidFill>
                <a:latin typeface="Calibri Light" panose="020F0302020204030204" pitchFamily="34" charset="0"/>
                <a:ea typeface="Ubuntu"/>
                <a:cs typeface="Calibri Light" panose="020F0302020204030204" pitchFamily="34" charset="0"/>
              </a:rPr>
              <a:t> </a:t>
            </a:r>
            <a:r>
              <a:rPr lang="en-IN" sz="3200" b="1" dirty="0" smtClean="0">
                <a:solidFill>
                  <a:srgbClr val="000000"/>
                </a:solidFill>
                <a:latin typeface="Calibri Light" panose="020F0302020204030204" pitchFamily="34" charset="0"/>
                <a:ea typeface="Ubuntu"/>
                <a:cs typeface="Calibri Light" panose="020F0302020204030204" pitchFamily="34" charset="0"/>
              </a:rPr>
              <a:t>But</a:t>
            </a:r>
            <a:r>
              <a:rPr lang="en-IN" sz="3200" b="1" dirty="0">
                <a:solidFill>
                  <a:srgbClr val="000000"/>
                </a:solidFill>
                <a:latin typeface="Calibri Light" panose="020F0302020204030204" pitchFamily="34" charset="0"/>
                <a:ea typeface="Ubuntu"/>
                <a:cs typeface="Calibri Light" panose="020F0302020204030204" pitchFamily="34" charset="0"/>
              </a:rPr>
              <a:t>, the project is </a:t>
            </a:r>
            <a:r>
              <a:rPr lang="en-IN" sz="3600" b="1" dirty="0">
                <a:solidFill>
                  <a:srgbClr val="000000"/>
                </a:solidFill>
                <a:latin typeface="Calibri Light" panose="020F0302020204030204" pitchFamily="34" charset="0"/>
                <a:ea typeface="Ubuntu"/>
                <a:cs typeface="Calibri Light" panose="020F0302020204030204" pitchFamily="34" charset="0"/>
              </a:rPr>
              <a:t>at risk of shutting-down due to the NON-PAYMENT (</a:t>
            </a:r>
            <a:r>
              <a:rPr lang="en-IN" sz="3600" b="1" dirty="0" err="1">
                <a:solidFill>
                  <a:srgbClr val="000000"/>
                </a:solidFill>
                <a:latin typeface="Calibri Light" panose="020F0302020204030204" pitchFamily="34" charset="0"/>
                <a:ea typeface="Ubuntu"/>
                <a:cs typeface="Calibri Light" panose="020F0302020204030204" pitchFamily="34" charset="0"/>
              </a:rPr>
              <a:t>opex</a:t>
            </a:r>
            <a:r>
              <a:rPr lang="en-IN" sz="3600" b="1" dirty="0">
                <a:solidFill>
                  <a:srgbClr val="000000"/>
                </a:solidFill>
                <a:latin typeface="Calibri Light" panose="020F0302020204030204" pitchFamily="34" charset="0"/>
                <a:ea typeface="Ubuntu"/>
                <a:cs typeface="Calibri Light" panose="020F0302020204030204" pitchFamily="34" charset="0"/>
              </a:rPr>
              <a:t>) of dues by wind generators.</a:t>
            </a:r>
            <a:r>
              <a:rPr lang="en-IN" sz="3600" dirty="0">
                <a:solidFill>
                  <a:srgbClr val="000000"/>
                </a:solidFill>
                <a:latin typeface="Calibri Light" panose="020F0302020204030204" pitchFamily="34" charset="0"/>
                <a:ea typeface="Ubuntu"/>
                <a:cs typeface="Calibri Light" panose="020F0302020204030204" pitchFamily="34" charset="0"/>
              </a:rPr>
              <a:t> </a:t>
            </a:r>
            <a:endParaRPr lang="en-IN" sz="3600" dirty="0" smtClean="0">
              <a:solidFill>
                <a:srgbClr val="000000"/>
              </a:solidFill>
              <a:latin typeface="Calibri Light" panose="020F0302020204030204" pitchFamily="34" charset="0"/>
              <a:ea typeface="Ubuntu"/>
              <a:cs typeface="Calibri Light" panose="020F0302020204030204" pitchFamily="34" charset="0"/>
            </a:endParaRPr>
          </a:p>
          <a:p>
            <a:pPr marL="457200" indent="-457200">
              <a:lnSpc>
                <a:spcPct val="115000"/>
              </a:lnSpc>
              <a:spcAft>
                <a:spcPts val="0"/>
              </a:spcAft>
              <a:buFont typeface="Arial" panose="020B0604020202020204" pitchFamily="34" charset="0"/>
              <a:buChar char="•"/>
            </a:pPr>
            <a:r>
              <a:rPr lang="en-IN" sz="3600" i="1" dirty="0" smtClean="0">
                <a:solidFill>
                  <a:srgbClr val="000000"/>
                </a:solidFill>
                <a:latin typeface="Calibri Light" panose="020F0302020204030204" pitchFamily="34" charset="0"/>
                <a:ea typeface="Ubuntu"/>
                <a:cs typeface="Calibri Light" panose="020F0302020204030204" pitchFamily="34" charset="0"/>
              </a:rPr>
              <a:t>Reconnect </a:t>
            </a:r>
            <a:r>
              <a:rPr lang="en-IN" sz="3600" i="1" dirty="0">
                <a:solidFill>
                  <a:srgbClr val="000000"/>
                </a:solidFill>
                <a:latin typeface="Calibri Light" panose="020F0302020204030204" pitchFamily="34" charset="0"/>
                <a:ea typeface="Ubuntu"/>
                <a:cs typeface="Calibri Light" panose="020F0302020204030204" pitchFamily="34" charset="0"/>
              </a:rPr>
              <a:t>has approached </a:t>
            </a:r>
            <a:r>
              <a:rPr lang="en-IN" sz="3200" i="1" dirty="0">
                <a:solidFill>
                  <a:srgbClr val="000000"/>
                </a:solidFill>
                <a:latin typeface="Calibri Light" panose="020F0302020204030204" pitchFamily="34" charset="0"/>
                <a:ea typeface="Ubuntu"/>
                <a:cs typeface="Calibri Light" panose="020F0302020204030204" pitchFamily="34" charset="0"/>
              </a:rPr>
              <a:t>IWTMA for the solution and the payment of </a:t>
            </a:r>
            <a:r>
              <a:rPr lang="en-IN" sz="3200" i="1" dirty="0" smtClean="0">
                <a:solidFill>
                  <a:srgbClr val="000000"/>
                </a:solidFill>
                <a:latin typeface="Calibri Light" panose="020F0302020204030204" pitchFamily="34" charset="0"/>
                <a:ea typeface="Ubuntu"/>
                <a:cs typeface="Calibri Light" panose="020F0302020204030204" pitchFamily="34" charset="0"/>
              </a:rPr>
              <a:t>80 Lakhs</a:t>
            </a:r>
            <a:r>
              <a:rPr lang="en-IN" sz="3200" i="1" dirty="0">
                <a:solidFill>
                  <a:srgbClr val="000000"/>
                </a:solidFill>
                <a:latin typeface="Calibri Light" panose="020F0302020204030204" pitchFamily="34" charset="0"/>
                <a:ea typeface="Ubuntu"/>
                <a:cs typeface="Calibri Light" panose="020F0302020204030204" pitchFamily="34" charset="0"/>
              </a:rPr>
              <a:t> </a:t>
            </a:r>
            <a:r>
              <a:rPr lang="en-IN" sz="3200" i="1" dirty="0" smtClean="0">
                <a:solidFill>
                  <a:srgbClr val="000000"/>
                </a:solidFill>
                <a:latin typeface="Calibri Light" panose="020F0302020204030204" pitchFamily="34" charset="0"/>
                <a:ea typeface="Ubuntu"/>
                <a:cs typeface="Calibri Light" panose="020F0302020204030204" pitchFamily="34" charset="0"/>
              </a:rPr>
              <a:t>on account of O&amp;M.</a:t>
            </a:r>
            <a:endParaRPr lang="en-IN" sz="2800" i="1" dirty="0" smtClean="0">
              <a:solidFill>
                <a:srgbClr val="000000"/>
              </a:solidFill>
              <a:latin typeface="Calibri Light" panose="020F0302020204030204" pitchFamily="34" charset="0"/>
              <a:ea typeface="Ubuntu"/>
              <a:cs typeface="Calibri Light" panose="020F0302020204030204" pitchFamily="34" charset="0"/>
            </a:endParaRPr>
          </a:p>
          <a:p>
            <a:pPr>
              <a:lnSpc>
                <a:spcPct val="115000"/>
              </a:lnSpc>
              <a:spcAft>
                <a:spcPts val="0"/>
              </a:spcAft>
            </a:pPr>
            <a:r>
              <a:rPr lang="en-IN" dirty="0" smtClean="0">
                <a:solidFill>
                  <a:srgbClr val="000000"/>
                </a:solidFill>
                <a:latin typeface="Calibri Light" panose="020F0302020204030204" pitchFamily="34" charset="0"/>
                <a:ea typeface="Ubuntu"/>
                <a:cs typeface="Calibri Light" panose="020F0302020204030204" pitchFamily="34" charset="0"/>
              </a:rPr>
              <a:t> </a:t>
            </a:r>
            <a:endParaRPr lang="en-IN" sz="2000" dirty="0">
              <a:solidFill>
                <a:srgbClr val="000000"/>
              </a:solidFill>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3456641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609" y="276087"/>
            <a:ext cx="12065391" cy="821193"/>
          </a:xfrm>
        </p:spPr>
        <p:txBody>
          <a:bodyPr anchor="ctr">
            <a:normAutofit/>
          </a:bodyPr>
          <a:lstStyle/>
          <a:p>
            <a:pPr algn="ctr"/>
            <a:r>
              <a:rPr lang="en-IN" sz="4000" b="1" dirty="0"/>
              <a:t>Deadlock in the project on S &amp; F in RAJASTHAN</a:t>
            </a:r>
            <a:r>
              <a:rPr lang="en-US" sz="4000" b="1" dirty="0"/>
              <a:t> </a:t>
            </a:r>
            <a:endParaRPr lang="en-IN" sz="3600" dirty="0"/>
          </a:p>
        </p:txBody>
      </p:sp>
      <p:sp>
        <p:nvSpPr>
          <p:cNvPr id="3" name="Slide Number Placeholder 2"/>
          <p:cNvSpPr>
            <a:spLocks noGrp="1"/>
          </p:cNvSpPr>
          <p:nvPr>
            <p:ph type="sldNum" sz="quarter" idx="12"/>
          </p:nvPr>
        </p:nvSpPr>
        <p:spPr/>
        <p:txBody>
          <a:bodyPr/>
          <a:lstStyle/>
          <a:p>
            <a:fld id="{9CD8D479-8942-46E8-A226-A4E01F7A105C}" type="slidenum">
              <a:rPr lang="en-IN" smtClean="0"/>
              <a:pPr/>
              <a:t>17</a:t>
            </a:fld>
            <a:endParaRPr lang="en-IN"/>
          </a:p>
        </p:txBody>
      </p:sp>
      <p:sp>
        <p:nvSpPr>
          <p:cNvPr id="4" name="Rectangle 3"/>
          <p:cNvSpPr/>
          <p:nvPr/>
        </p:nvSpPr>
        <p:spPr>
          <a:xfrm>
            <a:off x="205200" y="1758461"/>
            <a:ext cx="11986800" cy="4835170"/>
          </a:xfrm>
          <a:prstGeom prst="rect">
            <a:avLst/>
          </a:prstGeom>
        </p:spPr>
        <p:txBody>
          <a:bodyPr wrap="square">
            <a:spAutoFit/>
          </a:bodyPr>
          <a:lstStyle/>
          <a:p>
            <a:pPr lvl="1">
              <a:lnSpc>
                <a:spcPct val="115000"/>
              </a:lnSpc>
            </a:pPr>
            <a:r>
              <a:rPr lang="en-IN" sz="3200" dirty="0">
                <a:solidFill>
                  <a:srgbClr val="000000"/>
                </a:solidFill>
                <a:latin typeface="Calibri Light" panose="020F0302020204030204" pitchFamily="34" charset="0"/>
                <a:ea typeface="Ubuntu"/>
                <a:cs typeface="Calibri Light" panose="020F0302020204030204" pitchFamily="34" charset="0"/>
              </a:rPr>
              <a:t>The argument of the wind generators is that now forecasting and scheduling regulations are   in place and with the appointment of QCA by the generators, the services of this  this project are no longer required . </a:t>
            </a:r>
            <a:endParaRPr lang="en-IN" sz="3200" dirty="0" smtClean="0">
              <a:solidFill>
                <a:srgbClr val="000000"/>
              </a:solidFill>
              <a:latin typeface="Calibri Light" panose="020F0302020204030204" pitchFamily="34" charset="0"/>
              <a:ea typeface="Ubuntu"/>
              <a:cs typeface="Calibri Light" panose="020F0302020204030204" pitchFamily="34" charset="0"/>
            </a:endParaRPr>
          </a:p>
          <a:p>
            <a:pPr>
              <a:lnSpc>
                <a:spcPct val="115000"/>
              </a:lnSpc>
              <a:spcAft>
                <a:spcPts val="0"/>
              </a:spcAft>
            </a:pPr>
            <a:r>
              <a:rPr lang="en-IN" sz="2800" b="1" dirty="0" smtClean="0">
                <a:solidFill>
                  <a:srgbClr val="000000"/>
                </a:solidFill>
                <a:latin typeface="Calibri Light" panose="020F0302020204030204" pitchFamily="34" charset="0"/>
                <a:ea typeface="Ubuntu"/>
                <a:cs typeface="Calibri Light" panose="020F0302020204030204" pitchFamily="34" charset="0"/>
              </a:rPr>
              <a:t>However</a:t>
            </a:r>
            <a:r>
              <a:rPr lang="en-IN" sz="2800" b="1" dirty="0">
                <a:solidFill>
                  <a:srgbClr val="000000"/>
                </a:solidFill>
                <a:latin typeface="Calibri Light" panose="020F0302020204030204" pitchFamily="34" charset="0"/>
                <a:ea typeface="Ubuntu"/>
                <a:cs typeface="Calibri Light" panose="020F0302020204030204" pitchFamily="34" charset="0"/>
              </a:rPr>
              <a:t>, they are missing on very critical point: </a:t>
            </a:r>
            <a:endParaRPr lang="en-IN" sz="2000" dirty="0">
              <a:solidFill>
                <a:srgbClr val="000000"/>
              </a:solidFill>
              <a:latin typeface="Calibri Light" panose="020F0302020204030204" pitchFamily="34" charset="0"/>
              <a:ea typeface="Arial" panose="020B0604020202020204" pitchFamily="34" charset="0"/>
            </a:endParaRPr>
          </a:p>
          <a:p>
            <a:pPr lvl="1">
              <a:lnSpc>
                <a:spcPct val="115000"/>
              </a:lnSpc>
            </a:pPr>
            <a:r>
              <a:rPr lang="en-IN" sz="2800" dirty="0">
                <a:solidFill>
                  <a:srgbClr val="000000"/>
                </a:solidFill>
                <a:latin typeface="Calibri Light" panose="020F0302020204030204" pitchFamily="34" charset="0"/>
                <a:ea typeface="Ubuntu"/>
                <a:cs typeface="Calibri Light" panose="020F0302020204030204" pitchFamily="34" charset="0"/>
              </a:rPr>
              <a:t>“That this project provides real-time generation data to </a:t>
            </a:r>
            <a:r>
              <a:rPr lang="en-IN" sz="2800" dirty="0" smtClean="0">
                <a:solidFill>
                  <a:srgbClr val="000000"/>
                </a:solidFill>
                <a:latin typeface="Calibri Light" panose="020F0302020204030204" pitchFamily="34" charset="0"/>
                <a:ea typeface="Ubuntu"/>
                <a:cs typeface="Calibri Light" panose="020F0302020204030204" pitchFamily="34" charset="0"/>
              </a:rPr>
              <a:t>SLDC and they are obliged to provide the data to SLDC. Also without RTGD, </a:t>
            </a:r>
            <a:r>
              <a:rPr lang="en-IN" sz="2800" dirty="0">
                <a:solidFill>
                  <a:srgbClr val="000000"/>
                </a:solidFill>
                <a:latin typeface="Calibri Light" panose="020F0302020204030204" pitchFamily="34" charset="0"/>
                <a:ea typeface="Ubuntu"/>
                <a:cs typeface="Calibri Light" panose="020F0302020204030204" pitchFamily="34" charset="0"/>
              </a:rPr>
              <a:t>the existing problem of backing-down will not go away and the Deviation Mechanism cannot be verified by the Generators resulting in the financial losses to them.”</a:t>
            </a:r>
            <a:endParaRPr lang="en-IN" sz="2000" dirty="0">
              <a:solidFill>
                <a:srgbClr val="000000"/>
              </a:solidFill>
              <a:effectLst/>
              <a:latin typeface="Calibri Light" panose="020F0302020204030204" pitchFamily="34" charset="0"/>
              <a:ea typeface="Arial" panose="020B0604020202020204" pitchFamily="34" charset="0"/>
            </a:endParaRPr>
          </a:p>
        </p:txBody>
      </p:sp>
    </p:spTree>
    <p:extLst>
      <p:ext uri="{BB962C8B-B14F-4D97-AF65-F5344CB8AC3E}">
        <p14:creationId xmlns:p14="http://schemas.microsoft.com/office/powerpoint/2010/main" val="5218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0026" y="903383"/>
            <a:ext cx="6599237" cy="1784733"/>
          </a:xfrm>
        </p:spPr>
        <p:txBody>
          <a:bodyPr>
            <a:normAutofit/>
          </a:bodyPr>
          <a:lstStyle/>
          <a:p>
            <a:r>
              <a:rPr lang="en-US" sz="4800" b="1" i="1" dirty="0" smtClean="0">
                <a:ln/>
                <a:solidFill>
                  <a:schemeClr val="accent3"/>
                </a:solidFill>
                <a:latin typeface="Baskerville Old Face" pitchFamily="18" charset="0"/>
              </a:rPr>
              <a:t>THANK YOU..</a:t>
            </a:r>
            <a:endParaRPr lang="en-IN" sz="4800" b="1" i="1" dirty="0">
              <a:ln/>
              <a:solidFill>
                <a:schemeClr val="accent3"/>
              </a:solidFill>
              <a:latin typeface="Baskerville Old Face" pitchFamily="18" charset="0"/>
            </a:endParaRPr>
          </a:p>
        </p:txBody>
      </p:sp>
      <p:sp>
        <p:nvSpPr>
          <p:cNvPr id="3" name="Content Placeholder 2"/>
          <p:cNvSpPr>
            <a:spLocks noGrp="1"/>
          </p:cNvSpPr>
          <p:nvPr>
            <p:ph idx="1"/>
          </p:nvPr>
        </p:nvSpPr>
        <p:spPr>
          <a:xfrm>
            <a:off x="5233013" y="3844887"/>
            <a:ext cx="6533002" cy="1861850"/>
          </a:xfrm>
        </p:spPr>
        <p:txBody>
          <a:bodyPr>
            <a:normAutofit fontScale="92500" lnSpcReduction="10000"/>
          </a:bodyPr>
          <a:lstStyle/>
          <a:p>
            <a:pPr lvl="1">
              <a:buNone/>
            </a:pPr>
            <a:r>
              <a:rPr lang="en-US" sz="2200" b="1" dirty="0" err="1" smtClean="0"/>
              <a:t>O.P.Taneja</a:t>
            </a:r>
            <a:r>
              <a:rPr lang="en-US" sz="2200" b="1" dirty="0" smtClean="0"/>
              <a:t> ,     Associate Director </a:t>
            </a:r>
            <a:endParaRPr lang="en-IN" sz="2200" b="1" dirty="0" smtClean="0"/>
          </a:p>
          <a:p>
            <a:pPr lvl="1">
              <a:buNone/>
            </a:pPr>
            <a:r>
              <a:rPr lang="en-US" sz="2400" b="1" dirty="0" smtClean="0">
                <a:solidFill>
                  <a:srgbClr val="354200"/>
                </a:solidFill>
              </a:rPr>
              <a:t>Indian Wind Turbine Manufacturers Associati</a:t>
            </a:r>
            <a:r>
              <a:rPr lang="en-US" sz="2400" b="1" dirty="0" smtClean="0"/>
              <a:t>on</a:t>
            </a:r>
            <a:endParaRPr lang="en-IN" sz="2400" b="1" dirty="0" smtClean="0"/>
          </a:p>
          <a:p>
            <a:pPr lvl="1">
              <a:buNone/>
            </a:pPr>
            <a:r>
              <a:rPr lang="en-US" sz="2200" dirty="0" smtClean="0"/>
              <a:t>Transit House: B6/65, </a:t>
            </a:r>
            <a:r>
              <a:rPr lang="en-US" sz="2200" dirty="0" err="1" smtClean="0"/>
              <a:t>Safdarjung</a:t>
            </a:r>
            <a:r>
              <a:rPr lang="en-US" sz="2200" dirty="0" smtClean="0"/>
              <a:t> Enclave, </a:t>
            </a:r>
          </a:p>
          <a:p>
            <a:pPr lvl="1">
              <a:buNone/>
            </a:pPr>
            <a:r>
              <a:rPr lang="en-US" sz="2200" dirty="0" smtClean="0"/>
              <a:t>New Delhi - 110 029, India</a:t>
            </a:r>
            <a:endParaRPr lang="en-IN" sz="2200" dirty="0" smtClean="0"/>
          </a:p>
          <a:p>
            <a:pPr lvl="1">
              <a:buNone/>
            </a:pPr>
            <a:r>
              <a:rPr lang="en-US" sz="2200" dirty="0" smtClean="0"/>
              <a:t>Tel: +91 114181 4755, 4181 4744  Mobile: +91-9971096623</a:t>
            </a:r>
            <a:endParaRPr lang="en-IN" sz="2200" dirty="0" smtClean="0"/>
          </a:p>
          <a:p>
            <a:pPr lvl="1">
              <a:buNone/>
            </a:pPr>
            <a:r>
              <a:rPr lang="en-US" sz="2200" u="sng" dirty="0" smtClean="0">
                <a:hlinkClick r:id="rId2"/>
              </a:rPr>
              <a:t>www.indianwindpower.com</a:t>
            </a:r>
            <a:endParaRPr lang="en-IN" sz="2200" dirty="0" smtClean="0"/>
          </a:p>
          <a:p>
            <a:endParaRPr lang="en-IN" dirty="0"/>
          </a:p>
        </p:txBody>
      </p:sp>
      <p:sp>
        <p:nvSpPr>
          <p:cNvPr id="7" name="Slide Number Placeholder 6"/>
          <p:cNvSpPr>
            <a:spLocks noGrp="1"/>
          </p:cNvSpPr>
          <p:nvPr>
            <p:ph type="sldNum" sz="quarter" idx="12"/>
          </p:nvPr>
        </p:nvSpPr>
        <p:spPr/>
        <p:txBody>
          <a:bodyPr/>
          <a:lstStyle/>
          <a:p>
            <a:fld id="{9CD8D479-8942-46E8-A226-A4E01F7A105C}" type="slidenum">
              <a:rPr lang="en-IN" smtClean="0"/>
              <a:pPr/>
              <a:t>18</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08471" y="286445"/>
          <a:ext cx="11072582" cy="6489152"/>
        </p:xfrm>
        <a:graphic>
          <a:graphicData uri="http://schemas.openxmlformats.org/drawingml/2006/table">
            <a:tbl>
              <a:tblPr/>
              <a:tblGrid>
                <a:gridCol w="1339345"/>
                <a:gridCol w="1279106"/>
                <a:gridCol w="1450020"/>
                <a:gridCol w="1229928"/>
                <a:gridCol w="1346446"/>
                <a:gridCol w="2265655"/>
                <a:gridCol w="2162082"/>
              </a:tblGrid>
              <a:tr h="897105">
                <a:tc gridSpan="6">
                  <a:txBody>
                    <a:bodyPr/>
                    <a:lstStyle/>
                    <a:p>
                      <a:pPr algn="ctr" fontAlgn="ctr"/>
                      <a:r>
                        <a:rPr lang="en-US" sz="2400" b="1" i="0" u="none" strike="noStrike" dirty="0">
                          <a:solidFill>
                            <a:srgbClr val="000000"/>
                          </a:solidFill>
                          <a:latin typeface="Calibri"/>
                        </a:rPr>
                        <a:t>               </a:t>
                      </a:r>
                      <a:r>
                        <a:rPr lang="en-US" sz="2400" b="1" i="0" u="none" strike="noStrike" dirty="0" smtClean="0">
                          <a:solidFill>
                            <a:srgbClr val="000000"/>
                          </a:solidFill>
                          <a:latin typeface="Calibri"/>
                        </a:rPr>
                        <a:t>INSTALLED </a:t>
                      </a:r>
                      <a:r>
                        <a:rPr lang="en-US" sz="2400" b="1" i="0" u="none" strike="noStrike" dirty="0">
                          <a:solidFill>
                            <a:srgbClr val="000000"/>
                          </a:solidFill>
                          <a:latin typeface="Calibri"/>
                        </a:rPr>
                        <a:t>CAPACITY OF WIND POWER IN RAJASTHAN                                                                     </a:t>
                      </a:r>
                    </a:p>
                  </a:txBody>
                  <a:tcPr marL="7130" marR="7130" marT="713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400" b="1" i="0" u="none" strike="noStrike" dirty="0">
                          <a:solidFill>
                            <a:srgbClr val="000000"/>
                          </a:solidFill>
                          <a:latin typeface="Calibri"/>
                        </a:rPr>
                        <a:t>As on </a:t>
                      </a:r>
                      <a:r>
                        <a:rPr lang="en-US" sz="1400" b="1" i="0" u="none" strike="noStrike" dirty="0" smtClean="0">
                          <a:solidFill>
                            <a:srgbClr val="000000"/>
                          </a:solidFill>
                          <a:latin typeface="Calibri"/>
                        </a:rPr>
                        <a:t>31/04/2017</a:t>
                      </a:r>
                      <a:endParaRPr lang="en-US" sz="1400" b="1" i="0" u="none" strike="noStrike" dirty="0">
                        <a:solidFill>
                          <a:srgbClr val="000000"/>
                        </a:solidFill>
                        <a:latin typeface="Calibri"/>
                      </a:endParaRPr>
                    </a:p>
                  </a:txBody>
                  <a:tcPr marL="7130" marR="7130" marT="713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6267">
                <a:tc>
                  <a:txBody>
                    <a:bodyPr/>
                    <a:lstStyle/>
                    <a:p>
                      <a:pPr algn="ctr" fontAlgn="ctr"/>
                      <a:r>
                        <a:rPr lang="en-US" sz="1600" b="1" i="0" u="none" strike="noStrike">
                          <a:solidFill>
                            <a:srgbClr val="000000"/>
                          </a:solidFill>
                          <a:latin typeface="Arial"/>
                        </a:rPr>
                        <a:t>Developer</a:t>
                      </a: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a:solidFill>
                            <a:srgbClr val="000000"/>
                          </a:solidFill>
                          <a:latin typeface="Arial"/>
                        </a:rPr>
                        <a:t>Jaisalmer</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a:solidFill>
                            <a:srgbClr val="000000"/>
                          </a:solidFill>
                          <a:latin typeface="Arial"/>
                        </a:rPr>
                        <a:t>Jodhpur</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a:solidFill>
                            <a:srgbClr val="000000"/>
                          </a:solidFill>
                          <a:latin typeface="Arial"/>
                        </a:rPr>
                        <a:t>Sikar</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a:solidFill>
                            <a:srgbClr val="000000"/>
                          </a:solidFill>
                          <a:latin typeface="Arial"/>
                        </a:rPr>
                        <a:t>Barmer</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a:solidFill>
                            <a:srgbClr val="000000"/>
                          </a:solidFill>
                          <a:latin typeface="Arial"/>
                        </a:rPr>
                        <a:t>Chittorgarh/ Pratapgarh</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a:solidFill>
                            <a:srgbClr val="000000"/>
                          </a:solidFill>
                          <a:latin typeface="Arial"/>
                        </a:rPr>
                        <a:t>Total</a:t>
                      </a: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a:solidFill>
                            <a:srgbClr val="000000"/>
                          </a:solidFill>
                          <a:latin typeface="Arial"/>
                        </a:rPr>
                        <a:t>RRECL</a:t>
                      </a: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45.4</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2.1</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2.25</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49.75</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err="1">
                          <a:solidFill>
                            <a:srgbClr val="000000"/>
                          </a:solidFill>
                          <a:latin typeface="Arial"/>
                        </a:rPr>
                        <a:t>Suzlon</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1608.95</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315.5</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9.6</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1934.05</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a:solidFill>
                            <a:srgbClr val="000000"/>
                          </a:solidFill>
                          <a:latin typeface="Arial"/>
                        </a:rPr>
                        <a:t>WWIL</a:t>
                      </a: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896.77</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98.4</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7.2</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1002.37</a:t>
                      </a: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a:solidFill>
                            <a:srgbClr val="000000"/>
                          </a:solidFill>
                          <a:latin typeface="Arial"/>
                        </a:rPr>
                        <a:t>NEPC</a:t>
                      </a: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0</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0.675</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0.675</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smtClean="0">
                          <a:solidFill>
                            <a:srgbClr val="000000"/>
                          </a:solidFill>
                          <a:latin typeface="Arial"/>
                        </a:rPr>
                        <a:t>RRB  </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25.8</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25.80</a:t>
                      </a: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smtClean="0">
                          <a:solidFill>
                            <a:srgbClr val="000000"/>
                          </a:solidFill>
                          <a:latin typeface="Arial"/>
                        </a:rPr>
                        <a:t>Veer</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76.5</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 </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76.50</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err="1">
                          <a:solidFill>
                            <a:srgbClr val="000000"/>
                          </a:solidFill>
                          <a:latin typeface="Arial"/>
                        </a:rPr>
                        <a:t>Regen</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0</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211.5</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211.50</a:t>
                      </a: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err="1">
                          <a:solidFill>
                            <a:srgbClr val="000000"/>
                          </a:solidFill>
                          <a:latin typeface="Arial"/>
                        </a:rPr>
                        <a:t>Inox</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554</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554.00</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a:solidFill>
                            <a:srgbClr val="000000"/>
                          </a:solidFill>
                          <a:latin typeface="Arial"/>
                        </a:rPr>
                        <a:t>Welspun</a:t>
                      </a: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0</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126</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126.00</a:t>
                      </a: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err="1">
                          <a:solidFill>
                            <a:srgbClr val="000000"/>
                          </a:solidFill>
                          <a:latin typeface="Arial"/>
                        </a:rPr>
                        <a:t>Gamesa</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0</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 40</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40.00</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a:solidFill>
                            <a:srgbClr val="000000"/>
                          </a:solidFill>
                          <a:latin typeface="Arial"/>
                        </a:rPr>
                        <a:t>Mytrah</a:t>
                      </a: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62.9</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62.90</a:t>
                      </a: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err="1">
                          <a:solidFill>
                            <a:srgbClr val="000000"/>
                          </a:solidFill>
                          <a:latin typeface="Arial"/>
                        </a:rPr>
                        <a:t>Tanot</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120</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 </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a:solidFill>
                            <a:srgbClr val="000000"/>
                          </a:solidFill>
                          <a:latin typeface="Arial"/>
                        </a:rPr>
                        <a:t>120.00</a:t>
                      </a: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err="1" smtClean="0">
                          <a:solidFill>
                            <a:srgbClr val="000000"/>
                          </a:solidFill>
                          <a:latin typeface="Arial"/>
                        </a:rPr>
                        <a:t>Rajgarh</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74</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74.00</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smtClean="0">
                          <a:solidFill>
                            <a:srgbClr val="000000"/>
                          </a:solidFill>
                          <a:latin typeface="Arial"/>
                        </a:rPr>
                        <a:t>Others</a:t>
                      </a:r>
                      <a:endParaRPr lang="en-US" sz="1600" b="1" i="0" u="none" strike="noStrike" dirty="0">
                        <a:solidFill>
                          <a:srgbClr val="000000"/>
                        </a:solidFill>
                        <a:latin typeface="Arial"/>
                      </a:endParaRP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endParaRPr lang="en-US" sz="1600" b="0" i="0" u="none" strike="noStrike">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15 </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0" i="0" u="none" strike="noStrike" dirty="0" smtClean="0">
                          <a:solidFill>
                            <a:srgbClr val="000000"/>
                          </a:solidFill>
                          <a:latin typeface="Arial"/>
                        </a:rPr>
                        <a:t>15.00</a:t>
                      </a:r>
                      <a:endParaRPr lang="en-US" sz="1600" b="0"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29052">
                <a:tc>
                  <a:txBody>
                    <a:bodyPr/>
                    <a:lstStyle/>
                    <a:p>
                      <a:pPr lvl="0" algn="l" fontAlgn="ctr"/>
                      <a:r>
                        <a:rPr lang="en-US" sz="1600" b="1" i="0" u="none" strike="noStrike" dirty="0">
                          <a:solidFill>
                            <a:srgbClr val="000000"/>
                          </a:solidFill>
                          <a:latin typeface="Arial"/>
                        </a:rPr>
                        <a:t>Total</a:t>
                      </a:r>
                    </a:p>
                  </a:txBody>
                  <a:tcPr marL="7130" marR="7130" marT="713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smtClean="0">
                          <a:solidFill>
                            <a:srgbClr val="000000"/>
                          </a:solidFill>
                          <a:latin typeface="Arial"/>
                        </a:rPr>
                        <a:t>3464.32</a:t>
                      </a:r>
                      <a:endParaRPr lang="en-US" sz="1600" b="1"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smtClean="0">
                          <a:solidFill>
                            <a:srgbClr val="000000"/>
                          </a:solidFill>
                          <a:latin typeface="Arial"/>
                        </a:rPr>
                        <a:t>416</a:t>
                      </a:r>
                      <a:endParaRPr lang="en-US" sz="1600" b="1"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latin typeface="Arial"/>
                        </a:rPr>
                        <a:t>7.2</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a:solidFill>
                            <a:srgbClr val="000000"/>
                          </a:solidFill>
                          <a:latin typeface="Arial"/>
                        </a:rPr>
                        <a:t>49.6</a:t>
                      </a: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smtClean="0">
                          <a:solidFill>
                            <a:srgbClr val="000000"/>
                          </a:solidFill>
                          <a:latin typeface="Arial"/>
                        </a:rPr>
                        <a:t>355.425</a:t>
                      </a:r>
                      <a:endParaRPr lang="en-US" sz="1600" b="1"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600" b="1" i="0" u="none" strike="noStrike" dirty="0" smtClean="0">
                          <a:solidFill>
                            <a:srgbClr val="000000"/>
                          </a:solidFill>
                          <a:latin typeface="Arial"/>
                        </a:rPr>
                        <a:t>4292.545</a:t>
                      </a:r>
                      <a:endParaRPr lang="en-US" sz="1600" b="1" i="0" u="none" strike="noStrike" dirty="0">
                        <a:solidFill>
                          <a:srgbClr val="000000"/>
                        </a:solidFill>
                        <a:latin typeface="Arial"/>
                      </a:endParaRPr>
                    </a:p>
                  </a:txBody>
                  <a:tcPr marL="7130" marR="7130" marT="713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6" name="Slide Number Placeholder 5"/>
          <p:cNvSpPr>
            <a:spLocks noGrp="1"/>
          </p:cNvSpPr>
          <p:nvPr>
            <p:ph type="sldNum" sz="quarter" idx="12"/>
          </p:nvPr>
        </p:nvSpPr>
        <p:spPr/>
        <p:txBody>
          <a:bodyPr/>
          <a:lstStyle/>
          <a:p>
            <a:fld id="{9CD8D479-8942-46E8-A226-A4E01F7A105C}" type="slidenum">
              <a:rPr lang="en-IN" smtClean="0"/>
              <a:pPr/>
              <a:t>19</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7144" y="275421"/>
            <a:ext cx="9371949" cy="766215"/>
          </a:xfrm>
        </p:spPr>
        <p:txBody>
          <a:bodyPr>
            <a:normAutofit/>
          </a:bodyPr>
          <a:lstStyle/>
          <a:p>
            <a:pPr algn="ctr"/>
            <a:r>
              <a:rPr lang="en-US" b="1" dirty="0" smtClean="0"/>
              <a:t>Scenario of Rajasthan- 2016</a:t>
            </a:r>
            <a:endParaRPr lang="en-IN" b="1" dirty="0">
              <a:latin typeface="+mn-lt"/>
            </a:endParaRPr>
          </a:p>
        </p:txBody>
      </p:sp>
      <p:sp>
        <p:nvSpPr>
          <p:cNvPr id="3" name="Content Placeholder 2"/>
          <p:cNvSpPr>
            <a:spLocks noGrp="1"/>
          </p:cNvSpPr>
          <p:nvPr>
            <p:ph idx="1"/>
          </p:nvPr>
        </p:nvSpPr>
        <p:spPr>
          <a:xfrm>
            <a:off x="382914" y="1220224"/>
            <a:ext cx="10868298" cy="5378880"/>
          </a:xfrm>
        </p:spPr>
        <p:txBody>
          <a:bodyPr>
            <a:normAutofit fontScale="92500" lnSpcReduction="20000"/>
          </a:bodyPr>
          <a:lstStyle/>
          <a:p>
            <a:pPr algn="just"/>
            <a:r>
              <a:rPr lang="en-US" sz="3200" dirty="0" smtClean="0"/>
              <a:t> Only partial Forecast data available with SLDC.</a:t>
            </a:r>
          </a:p>
          <a:p>
            <a:pPr algn="just"/>
            <a:r>
              <a:rPr lang="en-US" sz="3200" dirty="0" smtClean="0"/>
              <a:t>SLDC not equipped for </a:t>
            </a:r>
            <a:r>
              <a:rPr lang="en-US" sz="3200" b="1" dirty="0" smtClean="0"/>
              <a:t>analysis of deviation between scheduled wind power and actual injection</a:t>
            </a:r>
            <a:endParaRPr lang="en-IN" sz="3200" b="1" dirty="0" smtClean="0"/>
          </a:p>
          <a:p>
            <a:pPr algn="just"/>
            <a:r>
              <a:rPr lang="en-US" sz="3200" dirty="0"/>
              <a:t>N</a:t>
            </a:r>
            <a:r>
              <a:rPr lang="en-US" sz="3200" dirty="0" smtClean="0"/>
              <a:t>o Data integration system in between pooling substations and SLDC for getting the details of Power injection at any time.</a:t>
            </a:r>
          </a:p>
          <a:p>
            <a:pPr algn="just"/>
            <a:r>
              <a:rPr lang="en-US" sz="3200" dirty="0" smtClean="0"/>
              <a:t>SLDC used to get data on phone and manually maintain a log book, which is not reliable as the data is received at different times, hence are not comparable.</a:t>
            </a:r>
            <a:endParaRPr lang="en-IN" sz="3200" dirty="0" smtClean="0"/>
          </a:p>
          <a:p>
            <a:pPr algn="just"/>
            <a:r>
              <a:rPr lang="en-US" sz="3200" dirty="0" smtClean="0"/>
              <a:t>Availability of actual data of Injected Power is possible only after 30 days from the MRI record.</a:t>
            </a:r>
          </a:p>
          <a:p>
            <a:pPr algn="just"/>
            <a:r>
              <a:rPr lang="en-IN" sz="3200" dirty="0" smtClean="0"/>
              <a:t>SLDC is in the process of  installing Fibre optic communications from Pooling Sub Stations to Inter connection Substations, which will take around 4 years.</a:t>
            </a:r>
          </a:p>
          <a:p>
            <a:pPr marL="0" indent="0" algn="just">
              <a:lnSpc>
                <a:spcPct val="150000"/>
              </a:lnSpc>
              <a:buNone/>
            </a:pPr>
            <a:endParaRPr lang="en-US" b="1" dirty="0" smtClean="0"/>
          </a:p>
          <a:p>
            <a:pPr algn="just">
              <a:lnSpc>
                <a:spcPct val="150000"/>
              </a:lnSpc>
            </a:pPr>
            <a:endParaRPr lang="en-US" dirty="0" smtClean="0"/>
          </a:p>
          <a:p>
            <a:pPr algn="just"/>
            <a:endParaRPr lang="en-IN" dirty="0" smtClean="0"/>
          </a:p>
          <a:p>
            <a:pPr marL="185738" indent="-185738" algn="just" defTabSz="685800">
              <a:spcBef>
                <a:spcPts val="750"/>
              </a:spcBef>
              <a:defRPr/>
            </a:pPr>
            <a:endParaRPr lang="en-IN" dirty="0" smtClean="0"/>
          </a:p>
          <a:p>
            <a:pPr marL="185738" indent="-185738" algn="just" defTabSz="685800">
              <a:spcBef>
                <a:spcPts val="750"/>
              </a:spcBef>
              <a:defRPr/>
            </a:pPr>
            <a:endParaRPr lang="en-IN" dirty="0" smtClean="0"/>
          </a:p>
          <a:p>
            <a:pPr marL="185738" indent="-185738" algn="just" defTabSz="685800">
              <a:spcBef>
                <a:spcPts val="750"/>
              </a:spcBef>
              <a:defRPr/>
            </a:pPr>
            <a:endParaRPr lang="en-IN" dirty="0" smtClean="0"/>
          </a:p>
          <a:p>
            <a:pPr marL="185738" indent="-185738" algn="just" defTabSz="685800">
              <a:spcBef>
                <a:spcPts val="750"/>
              </a:spcBef>
              <a:defRPr/>
            </a:pPr>
            <a:endParaRPr lang="en-US" dirty="0"/>
          </a:p>
          <a:p>
            <a:endParaRPr lang="en-IN" dirty="0"/>
          </a:p>
        </p:txBody>
      </p:sp>
      <p:pic>
        <p:nvPicPr>
          <p:cNvPr id="7" name="Picture 6" descr="C:\Users\Minal\Pictures\IWTMA AW Color RGB.jpg"/>
          <p:cNvPicPr/>
          <p:nvPr/>
        </p:nvPicPr>
        <p:blipFill rotWithShape="1">
          <a:blip r:embed="rId3" cstate="print">
            <a:extLst>
              <a:ext uri="{28A0092B-C50C-407E-A947-70E740481C1C}">
                <a14:useLocalDpi xmlns:a14="http://schemas.microsoft.com/office/drawing/2010/main" val="0"/>
              </a:ext>
            </a:extLst>
          </a:blip>
          <a:srcRect l="12068" t="13267" r="9486" b="9382"/>
          <a:stretch/>
        </p:blipFill>
        <p:spPr bwMode="auto">
          <a:xfrm>
            <a:off x="10781975" y="0"/>
            <a:ext cx="1410025" cy="1123284"/>
          </a:xfrm>
          <a:prstGeom prst="rect">
            <a:avLst/>
          </a:prstGeom>
          <a:noFill/>
          <a:ln>
            <a:noFill/>
          </a:ln>
          <a:extLst>
            <a:ext uri="{53640926-AAD7-44d8-BBD7-CCE9431645EC}">
              <a14:shadowObscured xmlns:a14="http://schemas.microsoft.com/office/drawing/2010/main"/>
            </a:ext>
          </a:extLst>
        </p:spPr>
      </p:pic>
      <p:pic>
        <p:nvPicPr>
          <p:cNvPr id="10" name="Picture 9" descr="155_slow_animated_turbine.gif"/>
          <p:cNvPicPr>
            <a:picLocks noChangeAspect="1"/>
          </p:cNvPicPr>
          <p:nvPr/>
        </p:nvPicPr>
        <p:blipFill>
          <a:blip r:embed="rId4" cstate="print"/>
          <a:stretch>
            <a:fillRect/>
          </a:stretch>
        </p:blipFill>
        <p:spPr>
          <a:xfrm>
            <a:off x="11312434" y="4519746"/>
            <a:ext cx="905692" cy="2129246"/>
          </a:xfrm>
          <a:prstGeom prst="rect">
            <a:avLst/>
          </a:prstGeom>
        </p:spPr>
      </p:pic>
      <p:sp>
        <p:nvSpPr>
          <p:cNvPr id="8" name="Slide Number Placeholder 7"/>
          <p:cNvSpPr>
            <a:spLocks noGrp="1"/>
          </p:cNvSpPr>
          <p:nvPr>
            <p:ph type="sldNum" sz="quarter" idx="12"/>
          </p:nvPr>
        </p:nvSpPr>
        <p:spPr/>
        <p:txBody>
          <a:bodyPr/>
          <a:lstStyle/>
          <a:p>
            <a:fld id="{9CD8D479-8942-46E8-A226-A4E01F7A105C}" type="slidenum">
              <a:rPr lang="en-IN" smtClean="0"/>
              <a:pPr/>
              <a:t>2</a:t>
            </a:fld>
            <a:endParaRPr lang="en-IN" dirty="0"/>
          </a:p>
        </p:txBody>
      </p:sp>
    </p:spTree>
    <p:extLst>
      <p:ext uri="{BB962C8B-B14F-4D97-AF65-F5344CB8AC3E}">
        <p14:creationId xmlns:p14="http://schemas.microsoft.com/office/powerpoint/2010/main" val="3471896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4766" y="165253"/>
            <a:ext cx="10207209" cy="693502"/>
          </a:xfrm>
        </p:spPr>
        <p:txBody>
          <a:bodyPr>
            <a:normAutofit/>
          </a:bodyPr>
          <a:lstStyle/>
          <a:p>
            <a:r>
              <a:rPr lang="en-US" b="1" u="sng" dirty="0"/>
              <a:t>Forecasting &amp; Scheduling </a:t>
            </a:r>
            <a:r>
              <a:rPr lang="en-US" b="1" u="sng" dirty="0" smtClean="0"/>
              <a:t>– Coordination by IWTMA</a:t>
            </a:r>
            <a:endParaRPr lang="en-IN" b="1" u="sng" dirty="0"/>
          </a:p>
        </p:txBody>
      </p:sp>
      <p:sp>
        <p:nvSpPr>
          <p:cNvPr id="3" name="Content Placeholder 2"/>
          <p:cNvSpPr>
            <a:spLocks noGrp="1"/>
          </p:cNvSpPr>
          <p:nvPr>
            <p:ph idx="1"/>
          </p:nvPr>
        </p:nvSpPr>
        <p:spPr>
          <a:xfrm>
            <a:off x="404949" y="953587"/>
            <a:ext cx="10377026" cy="5617029"/>
          </a:xfrm>
        </p:spPr>
        <p:txBody>
          <a:bodyPr>
            <a:normAutofit fontScale="77500" lnSpcReduction="20000"/>
          </a:bodyPr>
          <a:lstStyle/>
          <a:p>
            <a:pPr marL="185738" indent="-185738" algn="just" defTabSz="685800">
              <a:lnSpc>
                <a:spcPct val="150000"/>
              </a:lnSpc>
              <a:spcBef>
                <a:spcPts val="750"/>
              </a:spcBef>
              <a:defRPr/>
            </a:pPr>
            <a:r>
              <a:rPr lang="en-IN" sz="2800" dirty="0" smtClean="0"/>
              <a:t>IWTMA is playing a role as a single co-ordinating agency for compiling all data as received from various developers / generators and forwarding to SLDC.</a:t>
            </a:r>
            <a:endParaRPr lang="en-US" sz="2800" dirty="0" smtClean="0"/>
          </a:p>
          <a:p>
            <a:pPr marL="185738" indent="-185738" algn="just" defTabSz="685800">
              <a:lnSpc>
                <a:spcPct val="150000"/>
              </a:lnSpc>
              <a:spcBef>
                <a:spcPts val="750"/>
              </a:spcBef>
              <a:defRPr/>
            </a:pPr>
            <a:r>
              <a:rPr lang="en-IN" sz="2800" dirty="0" smtClean="0"/>
              <a:t>Approx 4246 MW Zero revision forecast data on Day ahead basis is being forwarded to SLDC before 10:30 AM daily. This is followed by 16 revisions as per regulations</a:t>
            </a:r>
            <a:endParaRPr lang="en-US" sz="2800" dirty="0" smtClean="0"/>
          </a:p>
          <a:p>
            <a:pPr marL="185738" indent="-185738" algn="just" defTabSz="685800">
              <a:lnSpc>
                <a:spcPct val="150000"/>
              </a:lnSpc>
              <a:spcBef>
                <a:spcPts val="750"/>
              </a:spcBef>
              <a:defRPr/>
            </a:pPr>
            <a:r>
              <a:rPr lang="en-US" sz="2800" dirty="0" smtClean="0"/>
              <a:t>IWTMA engaged REConnect Energy </a:t>
            </a:r>
            <a:r>
              <a:rPr lang="en-US" sz="2800" b="1" dirty="0" smtClean="0"/>
              <a:t>as System Integrator</a:t>
            </a:r>
            <a:r>
              <a:rPr lang="en-US" sz="2800" dirty="0" smtClean="0"/>
              <a:t> for making the exercise dynamic and analytical.</a:t>
            </a:r>
          </a:p>
          <a:p>
            <a:pPr marL="185738" indent="-185738" algn="just" defTabSz="685800">
              <a:lnSpc>
                <a:spcPct val="150000"/>
              </a:lnSpc>
              <a:spcBef>
                <a:spcPts val="750"/>
              </a:spcBef>
              <a:defRPr/>
            </a:pPr>
            <a:r>
              <a:rPr lang="en-US" sz="2800" dirty="0" smtClean="0"/>
              <a:t>System Integrator will be responsible for installing ABT meter with Dual SIM based GPRS Modem in all the polling substations. The modems will work on storage &amp; forward concept.</a:t>
            </a:r>
          </a:p>
          <a:p>
            <a:pPr marL="185738" indent="-185738" algn="just" defTabSz="685800">
              <a:lnSpc>
                <a:spcPct val="150000"/>
              </a:lnSpc>
              <a:spcBef>
                <a:spcPts val="750"/>
              </a:spcBef>
              <a:defRPr/>
            </a:pPr>
            <a:r>
              <a:rPr lang="en-US" sz="2800" dirty="0" smtClean="0"/>
              <a:t>System Integrator will also install RTUs in pooling substations with a dedicated Gateway at SLDC to synchronize all RTUs in SLDC System as per their requirement.</a:t>
            </a:r>
          </a:p>
          <a:p>
            <a:pPr marL="185738" indent="-185738" algn="just" defTabSz="685800">
              <a:spcBef>
                <a:spcPts val="750"/>
              </a:spcBef>
              <a:defRPr/>
            </a:pPr>
            <a:endParaRPr lang="en-US" dirty="0" smtClean="0"/>
          </a:p>
          <a:p>
            <a:pPr marL="185738" indent="-185738" algn="just" defTabSz="685800">
              <a:spcBef>
                <a:spcPts val="750"/>
              </a:spcBef>
              <a:defRPr/>
            </a:pPr>
            <a:endParaRPr lang="en-IN" dirty="0"/>
          </a:p>
        </p:txBody>
      </p:sp>
      <p:pic>
        <p:nvPicPr>
          <p:cNvPr id="7" name="Picture 6" descr="C:\Users\Minal\Pictures\IWTMA AW Color RGB.jpg"/>
          <p:cNvPicPr/>
          <p:nvPr/>
        </p:nvPicPr>
        <p:blipFill rotWithShape="1">
          <a:blip r:embed="rId2" cstate="print">
            <a:extLst>
              <a:ext uri="{28A0092B-C50C-407E-A947-70E740481C1C}">
                <a14:useLocalDpi xmlns:a14="http://schemas.microsoft.com/office/drawing/2010/main" val="0"/>
              </a:ext>
            </a:extLst>
          </a:blip>
          <a:srcRect l="12068" t="13267" r="9486" b="9382"/>
          <a:stretch/>
        </p:blipFill>
        <p:spPr bwMode="auto">
          <a:xfrm>
            <a:off x="10781975" y="0"/>
            <a:ext cx="1410025" cy="1123284"/>
          </a:xfrm>
          <a:prstGeom prst="rect">
            <a:avLst/>
          </a:prstGeom>
          <a:noFill/>
          <a:ln>
            <a:noFill/>
          </a:ln>
          <a:extLst>
            <a:ext uri="{53640926-AAD7-44d8-BBD7-CCE9431645EC}">
              <a14:shadowObscured xmlns:a14="http://schemas.microsoft.com/office/drawing/2010/main"/>
            </a:ext>
          </a:extLst>
        </p:spPr>
      </p:pic>
      <p:pic>
        <p:nvPicPr>
          <p:cNvPr id="10" name="Picture 9" descr="155_slow_animated_turbine.gif"/>
          <p:cNvPicPr>
            <a:picLocks noChangeAspect="1"/>
          </p:cNvPicPr>
          <p:nvPr/>
        </p:nvPicPr>
        <p:blipFill>
          <a:blip r:embed="rId3" cstate="print"/>
          <a:stretch>
            <a:fillRect/>
          </a:stretch>
        </p:blipFill>
        <p:spPr>
          <a:xfrm>
            <a:off x="10750731" y="4519746"/>
            <a:ext cx="1441269" cy="2129246"/>
          </a:xfrm>
          <a:prstGeom prst="rect">
            <a:avLst/>
          </a:prstGeom>
        </p:spPr>
      </p:pic>
      <p:sp>
        <p:nvSpPr>
          <p:cNvPr id="8" name="Slide Number Placeholder 7"/>
          <p:cNvSpPr>
            <a:spLocks noGrp="1"/>
          </p:cNvSpPr>
          <p:nvPr>
            <p:ph type="sldNum" sz="quarter" idx="12"/>
          </p:nvPr>
        </p:nvSpPr>
        <p:spPr/>
        <p:txBody>
          <a:bodyPr/>
          <a:lstStyle/>
          <a:p>
            <a:fld id="{9CD8D479-8942-46E8-A226-A4E01F7A105C}" type="slidenum">
              <a:rPr lang="en-IN" smtClean="0"/>
              <a:pPr/>
              <a:t>3</a:t>
            </a:fld>
            <a:endParaRPr lang="en-IN" dirty="0"/>
          </a:p>
        </p:txBody>
      </p:sp>
    </p:spTree>
    <p:extLst>
      <p:ext uri="{BB962C8B-B14F-4D97-AF65-F5344CB8AC3E}">
        <p14:creationId xmlns:p14="http://schemas.microsoft.com/office/powerpoint/2010/main" val="19681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27" y="1"/>
            <a:ext cx="2285973" cy="997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874086" y="1060305"/>
            <a:ext cx="2336800" cy="5334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smtClean="0"/>
              <a:t>Suzlon</a:t>
            </a:r>
            <a:endParaRPr lang="en-US" b="1" dirty="0"/>
          </a:p>
        </p:txBody>
      </p:sp>
      <p:sp>
        <p:nvSpPr>
          <p:cNvPr id="9" name="Rectangle 8"/>
          <p:cNvSpPr/>
          <p:nvPr/>
        </p:nvSpPr>
        <p:spPr>
          <a:xfrm>
            <a:off x="874086" y="4489305"/>
            <a:ext cx="2336800" cy="5334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err="1" smtClean="0"/>
              <a:t>Gamesa</a:t>
            </a:r>
            <a:endParaRPr lang="en-US" b="1" dirty="0"/>
          </a:p>
        </p:txBody>
      </p:sp>
      <p:sp>
        <p:nvSpPr>
          <p:cNvPr id="10" name="Rectangle 9"/>
          <p:cNvSpPr/>
          <p:nvPr/>
        </p:nvSpPr>
        <p:spPr>
          <a:xfrm>
            <a:off x="874086" y="1822305"/>
            <a:ext cx="2336800" cy="5334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err="1" smtClean="0"/>
              <a:t>WWIL</a:t>
            </a:r>
            <a:endParaRPr lang="en-US" b="1" dirty="0"/>
          </a:p>
        </p:txBody>
      </p:sp>
      <p:sp>
        <p:nvSpPr>
          <p:cNvPr id="11" name="Rectangle 10"/>
          <p:cNvSpPr/>
          <p:nvPr/>
        </p:nvSpPr>
        <p:spPr>
          <a:xfrm>
            <a:off x="874086" y="3651105"/>
            <a:ext cx="2336800" cy="5334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err="1" smtClean="0"/>
              <a:t>ReGen</a:t>
            </a:r>
            <a:endParaRPr lang="en-US" b="1" dirty="0"/>
          </a:p>
        </p:txBody>
      </p:sp>
      <p:sp>
        <p:nvSpPr>
          <p:cNvPr id="12" name="Rectangle 11"/>
          <p:cNvSpPr/>
          <p:nvPr/>
        </p:nvSpPr>
        <p:spPr>
          <a:xfrm>
            <a:off x="874086" y="2736705"/>
            <a:ext cx="2336800" cy="5334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err="1" smtClean="0"/>
              <a:t>I</a:t>
            </a:r>
            <a:r>
              <a:rPr lang="en-US" b="1" dirty="0" err="1" smtClean="0"/>
              <a:t>nox</a:t>
            </a:r>
            <a:endParaRPr lang="en-US" b="1" dirty="0"/>
          </a:p>
        </p:txBody>
      </p:sp>
      <p:sp>
        <p:nvSpPr>
          <p:cNvPr id="13" name="Rectangle 12"/>
          <p:cNvSpPr/>
          <p:nvPr/>
        </p:nvSpPr>
        <p:spPr>
          <a:xfrm>
            <a:off x="4969865" y="1669889"/>
            <a:ext cx="3480072" cy="36576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800" b="1" dirty="0" smtClean="0"/>
              <a:t>IWTMA</a:t>
            </a:r>
          </a:p>
          <a:p>
            <a:pPr algn="ctr"/>
            <a:endParaRPr lang="en-US" sz="2800" b="1" dirty="0" smtClean="0"/>
          </a:p>
          <a:p>
            <a:pPr>
              <a:lnSpc>
                <a:spcPct val="150000"/>
              </a:lnSpc>
              <a:buFont typeface="Arial" pitchFamily="34" charset="0"/>
              <a:buChar char="•"/>
            </a:pPr>
            <a:r>
              <a:rPr lang="en-US" sz="1600" b="1" dirty="0" smtClean="0"/>
              <a:t>   Uninterrupted submission to SLDC</a:t>
            </a:r>
          </a:p>
          <a:p>
            <a:pPr>
              <a:lnSpc>
                <a:spcPct val="150000"/>
              </a:lnSpc>
              <a:buFont typeface="Arial" pitchFamily="34" charset="0"/>
              <a:buChar char="•"/>
            </a:pPr>
            <a:r>
              <a:rPr lang="en-US" sz="1600" b="1" dirty="0" smtClean="0"/>
              <a:t>   Consolidate Day ahead, Zero </a:t>
            </a:r>
          </a:p>
          <a:p>
            <a:pPr>
              <a:lnSpc>
                <a:spcPct val="150000"/>
              </a:lnSpc>
            </a:pPr>
            <a:r>
              <a:rPr lang="en-US" sz="1600" b="1" dirty="0" smtClean="0"/>
              <a:t>     revision Forecasting at 10.30 AM</a:t>
            </a:r>
          </a:p>
          <a:p>
            <a:pPr>
              <a:lnSpc>
                <a:spcPct val="150000"/>
              </a:lnSpc>
              <a:buFont typeface="Arial" pitchFamily="34" charset="0"/>
              <a:buChar char="•"/>
            </a:pPr>
            <a:r>
              <a:rPr lang="en-US" sz="1600" b="1" dirty="0" smtClean="0"/>
              <a:t>   16 Revisions as per regulations</a:t>
            </a:r>
          </a:p>
          <a:p>
            <a:pPr>
              <a:lnSpc>
                <a:spcPct val="150000"/>
              </a:lnSpc>
            </a:pPr>
            <a:r>
              <a:rPr lang="en-US" sz="1600" b="1" dirty="0" smtClean="0"/>
              <a:t>    </a:t>
            </a:r>
          </a:p>
        </p:txBody>
      </p:sp>
      <p:sp>
        <p:nvSpPr>
          <p:cNvPr id="14" name="Rectangle 13"/>
          <p:cNvSpPr/>
          <p:nvPr/>
        </p:nvSpPr>
        <p:spPr>
          <a:xfrm>
            <a:off x="9102994" y="2644049"/>
            <a:ext cx="2336800" cy="203812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b="1" dirty="0" smtClean="0"/>
              <a:t> </a:t>
            </a:r>
          </a:p>
          <a:p>
            <a:pPr algn="ctr"/>
            <a:r>
              <a:rPr lang="en-US" sz="2000" dirty="0" smtClean="0"/>
              <a:t>Forecasted Data received at </a:t>
            </a:r>
            <a:r>
              <a:rPr lang="en-US" sz="2000" b="1" dirty="0" smtClean="0"/>
              <a:t>SLDC</a:t>
            </a:r>
            <a:endParaRPr lang="en-US" sz="2000" dirty="0"/>
          </a:p>
        </p:txBody>
      </p:sp>
      <p:cxnSp>
        <p:nvCxnSpPr>
          <p:cNvPr id="15" name="Elbow Connector 14"/>
          <p:cNvCxnSpPr/>
          <p:nvPr/>
        </p:nvCxnSpPr>
        <p:spPr>
          <a:xfrm>
            <a:off x="3160102" y="1241261"/>
            <a:ext cx="1790721" cy="639790"/>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16" name="Elbow Connector 15"/>
          <p:cNvCxnSpPr/>
          <p:nvPr/>
        </p:nvCxnSpPr>
        <p:spPr>
          <a:xfrm>
            <a:off x="3210886" y="2050905"/>
            <a:ext cx="1739937" cy="809861"/>
          </a:xfrm>
          <a:prstGeom prst="bentConnector3">
            <a:avLst>
              <a:gd name="adj1" fmla="val 50000"/>
            </a:avLst>
          </a:prstGeom>
          <a:ln>
            <a:tailEnd type="arrow"/>
          </a:ln>
        </p:spPr>
        <p:style>
          <a:lnRef idx="1">
            <a:schemeClr val="dk1"/>
          </a:lnRef>
          <a:fillRef idx="0">
            <a:schemeClr val="dk1"/>
          </a:fillRef>
          <a:effectRef idx="0">
            <a:schemeClr val="dk1"/>
          </a:effectRef>
          <a:fontRef idx="minor">
            <a:schemeClr val="tx1"/>
          </a:fontRef>
        </p:style>
      </p:cxnSp>
      <p:cxnSp>
        <p:nvCxnSpPr>
          <p:cNvPr id="17" name="Straight Arrow Connector 16"/>
          <p:cNvCxnSpPr/>
          <p:nvPr/>
        </p:nvCxnSpPr>
        <p:spPr>
          <a:xfrm flipV="1">
            <a:off x="3252651" y="3122023"/>
            <a:ext cx="1698172" cy="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8" name="Straight Arrow Connector 17"/>
          <p:cNvCxnSpPr/>
          <p:nvPr/>
        </p:nvCxnSpPr>
        <p:spPr>
          <a:xfrm flipV="1">
            <a:off x="3210886" y="3749040"/>
            <a:ext cx="1766063" cy="544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flipV="1">
            <a:off x="3210886" y="4754880"/>
            <a:ext cx="1753000" cy="3922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flipV="1">
            <a:off x="8281851" y="3814617"/>
            <a:ext cx="783792" cy="258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Rectangle 20"/>
          <p:cNvSpPr/>
          <p:nvPr/>
        </p:nvSpPr>
        <p:spPr>
          <a:xfrm>
            <a:off x="1064587" y="325838"/>
            <a:ext cx="9810819" cy="615553"/>
          </a:xfrm>
          <a:prstGeom prst="rect">
            <a:avLst/>
          </a:prstGeom>
        </p:spPr>
        <p:txBody>
          <a:bodyPr wrap="square">
            <a:spAutoFit/>
          </a:bodyPr>
          <a:lstStyle/>
          <a:p>
            <a:pPr algn="ctr">
              <a:spcBef>
                <a:spcPct val="0"/>
              </a:spcBef>
            </a:pPr>
            <a:r>
              <a:rPr lang="en-US" sz="3400" b="1" u="sng" dirty="0" smtClean="0">
                <a:solidFill>
                  <a:schemeClr val="accent1"/>
                </a:solidFill>
                <a:latin typeface="+mj-lt"/>
                <a:ea typeface="+mj-ea"/>
                <a:cs typeface="+mj-cs"/>
              </a:rPr>
              <a:t>Present Status</a:t>
            </a:r>
            <a:endParaRPr lang="en-IN" sz="3400" b="1" u="sng" dirty="0">
              <a:solidFill>
                <a:schemeClr val="accent1"/>
              </a:solidFill>
              <a:latin typeface="+mj-lt"/>
              <a:ea typeface="+mj-ea"/>
              <a:cs typeface="+mj-cs"/>
            </a:endParaRPr>
          </a:p>
        </p:txBody>
      </p:sp>
      <p:sp>
        <p:nvSpPr>
          <p:cNvPr id="23" name="Slide Number Placeholder 19"/>
          <p:cNvSpPr txBox="1">
            <a:spLocks/>
          </p:cNvSpPr>
          <p:nvPr/>
        </p:nvSpPr>
        <p:spPr>
          <a:xfrm>
            <a:off x="8659222" y="6408603"/>
            <a:ext cx="28448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F315BB7-7609-4D98-8432-657234E8E055}" type="slidenum">
              <a:rPr kumimoji="0" lang="en-IN" sz="800" b="0" i="0" u="none" strike="noStrike" kern="1200" cap="none" spc="0" normalizeH="0" baseline="0" noProof="0" smtClean="0">
                <a:ln>
                  <a:noFill/>
                </a:ln>
                <a:solidFill>
                  <a:schemeClr val="accent1">
                    <a:lumMod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IN" sz="800" b="0" i="0" u="none" strike="noStrike" kern="1200" cap="none" spc="0" normalizeH="0" baseline="0" noProof="0">
              <a:ln>
                <a:noFill/>
              </a:ln>
              <a:solidFill>
                <a:schemeClr val="accent1">
                  <a:lumMod val="75000"/>
                </a:schemeClr>
              </a:solidFill>
              <a:effectLst/>
              <a:uLnTx/>
              <a:uFillTx/>
              <a:latin typeface="+mn-lt"/>
              <a:ea typeface="+mn-ea"/>
              <a:cs typeface="+mn-cs"/>
            </a:endParaRPr>
          </a:p>
        </p:txBody>
      </p:sp>
      <p:pic>
        <p:nvPicPr>
          <p:cNvPr id="26" name="Picture 25" descr="155_slow_animated_turbine.gif"/>
          <p:cNvPicPr>
            <a:picLocks noChangeAspect="1"/>
          </p:cNvPicPr>
          <p:nvPr/>
        </p:nvPicPr>
        <p:blipFill>
          <a:blip r:embed="rId3" cstate="print"/>
          <a:stretch>
            <a:fillRect/>
          </a:stretch>
        </p:blipFill>
        <p:spPr>
          <a:xfrm>
            <a:off x="11312434" y="4519746"/>
            <a:ext cx="905692" cy="2129246"/>
          </a:xfrm>
          <a:prstGeom prst="rect">
            <a:avLst/>
          </a:prstGeom>
        </p:spPr>
      </p:pic>
      <p:sp>
        <p:nvSpPr>
          <p:cNvPr id="22" name="Rectangle 21"/>
          <p:cNvSpPr/>
          <p:nvPr/>
        </p:nvSpPr>
        <p:spPr>
          <a:xfrm>
            <a:off x="869730" y="5425485"/>
            <a:ext cx="2336800" cy="5334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b="1" dirty="0" err="1" smtClean="0"/>
              <a:t>IPP’s</a:t>
            </a:r>
            <a:r>
              <a:rPr lang="en-US" b="1" dirty="0" smtClean="0"/>
              <a:t>	</a:t>
            </a:r>
            <a:endParaRPr lang="en-US" b="1" dirty="0"/>
          </a:p>
        </p:txBody>
      </p:sp>
      <p:cxnSp>
        <p:nvCxnSpPr>
          <p:cNvPr id="24" name="Straight Arrow Connector 23"/>
          <p:cNvCxnSpPr/>
          <p:nvPr/>
        </p:nvCxnSpPr>
        <p:spPr>
          <a:xfrm flipV="1">
            <a:off x="3206530" y="5212080"/>
            <a:ext cx="1731230" cy="51820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5" name="Slide Number Placeholder 24"/>
          <p:cNvSpPr>
            <a:spLocks noGrp="1"/>
          </p:cNvSpPr>
          <p:nvPr>
            <p:ph type="sldNum" sz="quarter" idx="12"/>
          </p:nvPr>
        </p:nvSpPr>
        <p:spPr/>
        <p:txBody>
          <a:bodyPr/>
          <a:lstStyle/>
          <a:p>
            <a:fld id="{9CD8D479-8942-46E8-A226-A4E01F7A105C}" type="slidenum">
              <a:rPr lang="en-IN" smtClean="0"/>
              <a:pPr/>
              <a:t>4</a:t>
            </a:fld>
            <a:endParaRPr lang="en-IN"/>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27" y="1"/>
            <a:ext cx="2285973" cy="997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 name="Group 9"/>
          <p:cNvGrpSpPr/>
          <p:nvPr/>
        </p:nvGrpSpPr>
        <p:grpSpPr>
          <a:xfrm>
            <a:off x="643464" y="1600200"/>
            <a:ext cx="3522136" cy="1055132"/>
            <a:chOff x="634998" y="1600200"/>
            <a:chExt cx="2641602" cy="1055132"/>
          </a:xfrm>
        </p:grpSpPr>
        <p:sp>
          <p:nvSpPr>
            <p:cNvPr id="9" name="TextBox 8"/>
            <p:cNvSpPr txBox="1"/>
            <p:nvPr/>
          </p:nvSpPr>
          <p:spPr>
            <a:xfrm>
              <a:off x="634998" y="2286000"/>
              <a:ext cx="1028166" cy="369332"/>
            </a:xfrm>
            <a:prstGeom prst="rect">
              <a:avLst/>
            </a:prstGeom>
            <a:noFill/>
          </p:spPr>
          <p:txBody>
            <a:bodyPr wrap="none" rtlCol="0">
              <a:spAutoFit/>
            </a:bodyPr>
            <a:lstStyle/>
            <a:p>
              <a:r>
                <a:rPr lang="en-US" dirty="0" smtClean="0"/>
                <a:t>Substation 1</a:t>
              </a:r>
              <a:endParaRPr lang="en-US" dirty="0"/>
            </a:p>
          </p:txBody>
        </p:sp>
        <p:sp>
          <p:nvSpPr>
            <p:cNvPr id="10" name="TextBox 9"/>
            <p:cNvSpPr txBox="1"/>
            <p:nvPr/>
          </p:nvSpPr>
          <p:spPr>
            <a:xfrm>
              <a:off x="1509125" y="1600200"/>
              <a:ext cx="1767475" cy="461665"/>
            </a:xfrm>
            <a:prstGeom prst="rect">
              <a:avLst/>
            </a:prstGeom>
            <a:noFill/>
          </p:spPr>
          <p:txBody>
            <a:bodyPr wrap="square" rtlCol="0">
              <a:spAutoFit/>
            </a:bodyPr>
            <a:lstStyle/>
            <a:p>
              <a:r>
                <a:rPr lang="en-US" sz="1200" b="1" dirty="0" err="1" smtClean="0"/>
                <a:t>ABT</a:t>
              </a:r>
              <a:r>
                <a:rPr lang="en-US" sz="1200" b="1" dirty="0" smtClean="0"/>
                <a:t> Meter with </a:t>
              </a:r>
            </a:p>
            <a:p>
              <a:r>
                <a:rPr lang="en-US" sz="1200" b="1" dirty="0" smtClean="0"/>
                <a:t>Duel </a:t>
              </a:r>
              <a:r>
                <a:rPr lang="en-US" sz="1200" b="1" dirty="0" err="1" smtClean="0"/>
                <a:t>SIM</a:t>
              </a:r>
              <a:r>
                <a:rPr lang="en-US" sz="1200" b="1" dirty="0" smtClean="0"/>
                <a:t> based </a:t>
              </a:r>
              <a:r>
                <a:rPr lang="en-US" sz="1200" b="1" dirty="0" err="1" smtClean="0"/>
                <a:t>GPRS</a:t>
              </a:r>
              <a:r>
                <a:rPr lang="en-US" sz="1200" b="1" dirty="0" smtClean="0"/>
                <a:t> Modem</a:t>
              </a:r>
              <a:endParaRPr lang="en-US" sz="1200" b="1" dirty="0"/>
            </a:p>
          </p:txBody>
        </p:sp>
        <p:pic>
          <p:nvPicPr>
            <p:cNvPr id="11"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52600"/>
              <a:ext cx="715964" cy="5384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32"/>
          <p:cNvGrpSpPr/>
          <p:nvPr/>
        </p:nvGrpSpPr>
        <p:grpSpPr>
          <a:xfrm>
            <a:off x="643464" y="2935070"/>
            <a:ext cx="3522136" cy="1027331"/>
            <a:chOff x="634998" y="1628001"/>
            <a:chExt cx="2641602" cy="1027331"/>
          </a:xfrm>
        </p:grpSpPr>
        <p:sp>
          <p:nvSpPr>
            <p:cNvPr id="13" name="TextBox 12"/>
            <p:cNvSpPr txBox="1"/>
            <p:nvPr/>
          </p:nvSpPr>
          <p:spPr>
            <a:xfrm>
              <a:off x="634998" y="2286000"/>
              <a:ext cx="1038987" cy="369332"/>
            </a:xfrm>
            <a:prstGeom prst="rect">
              <a:avLst/>
            </a:prstGeom>
            <a:noFill/>
          </p:spPr>
          <p:txBody>
            <a:bodyPr wrap="none" rtlCol="0">
              <a:spAutoFit/>
            </a:bodyPr>
            <a:lstStyle/>
            <a:p>
              <a:r>
                <a:rPr lang="en-US" dirty="0" smtClean="0"/>
                <a:t>Substation 2</a:t>
              </a:r>
              <a:endParaRPr lang="en-US" dirty="0"/>
            </a:p>
          </p:txBody>
        </p:sp>
        <p:sp>
          <p:nvSpPr>
            <p:cNvPr id="14" name="TextBox 13"/>
            <p:cNvSpPr txBox="1"/>
            <p:nvPr/>
          </p:nvSpPr>
          <p:spPr>
            <a:xfrm>
              <a:off x="1509125" y="1628001"/>
              <a:ext cx="1767475" cy="461665"/>
            </a:xfrm>
            <a:prstGeom prst="rect">
              <a:avLst/>
            </a:prstGeom>
            <a:noFill/>
          </p:spPr>
          <p:txBody>
            <a:bodyPr wrap="square" rtlCol="0">
              <a:spAutoFit/>
            </a:bodyPr>
            <a:lstStyle/>
            <a:p>
              <a:r>
                <a:rPr lang="en-US" sz="1200" b="1" dirty="0" err="1" smtClean="0"/>
                <a:t>ABT</a:t>
              </a:r>
              <a:r>
                <a:rPr lang="en-US" sz="1200" b="1" dirty="0" smtClean="0"/>
                <a:t> Meter with </a:t>
              </a:r>
            </a:p>
            <a:p>
              <a:r>
                <a:rPr lang="en-US" sz="1200" b="1" dirty="0" smtClean="0"/>
                <a:t>Duel </a:t>
              </a:r>
              <a:r>
                <a:rPr lang="en-US" sz="1200" b="1" dirty="0" err="1" smtClean="0"/>
                <a:t>SIM</a:t>
              </a:r>
              <a:r>
                <a:rPr lang="en-US" sz="1200" b="1" dirty="0" smtClean="0"/>
                <a:t> based </a:t>
              </a:r>
              <a:r>
                <a:rPr lang="en-US" sz="1200" b="1" dirty="0" err="1" smtClean="0"/>
                <a:t>GPRS</a:t>
              </a:r>
              <a:r>
                <a:rPr lang="en-US" sz="1200" b="1" dirty="0" smtClean="0"/>
                <a:t> Modem</a:t>
              </a:r>
              <a:endParaRPr lang="en-US" sz="1200" b="1" dirty="0"/>
            </a:p>
          </p:txBody>
        </p:sp>
        <p:pic>
          <p:nvPicPr>
            <p:cNvPr id="15"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52600"/>
              <a:ext cx="715964" cy="5384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 name="Group 36"/>
          <p:cNvGrpSpPr/>
          <p:nvPr/>
        </p:nvGrpSpPr>
        <p:grpSpPr>
          <a:xfrm>
            <a:off x="711200" y="4191000"/>
            <a:ext cx="3454400" cy="1131332"/>
            <a:chOff x="634998" y="1524000"/>
            <a:chExt cx="2590800" cy="1131332"/>
          </a:xfrm>
        </p:grpSpPr>
        <p:sp>
          <p:nvSpPr>
            <p:cNvPr id="17" name="TextBox 16"/>
            <p:cNvSpPr txBox="1"/>
            <p:nvPr/>
          </p:nvSpPr>
          <p:spPr>
            <a:xfrm>
              <a:off x="634998" y="2286000"/>
              <a:ext cx="1028166" cy="369332"/>
            </a:xfrm>
            <a:prstGeom prst="rect">
              <a:avLst/>
            </a:prstGeom>
            <a:noFill/>
          </p:spPr>
          <p:txBody>
            <a:bodyPr wrap="none" rtlCol="0">
              <a:spAutoFit/>
            </a:bodyPr>
            <a:lstStyle/>
            <a:p>
              <a:r>
                <a:rPr lang="en-US" dirty="0" smtClean="0"/>
                <a:t>Substation 3</a:t>
              </a:r>
              <a:endParaRPr lang="en-US" dirty="0"/>
            </a:p>
          </p:txBody>
        </p:sp>
        <p:sp>
          <p:nvSpPr>
            <p:cNvPr id="18" name="TextBox 17"/>
            <p:cNvSpPr txBox="1"/>
            <p:nvPr/>
          </p:nvSpPr>
          <p:spPr>
            <a:xfrm>
              <a:off x="1458323" y="1524000"/>
              <a:ext cx="1767475" cy="461665"/>
            </a:xfrm>
            <a:prstGeom prst="rect">
              <a:avLst/>
            </a:prstGeom>
            <a:noFill/>
          </p:spPr>
          <p:txBody>
            <a:bodyPr wrap="square" rtlCol="0">
              <a:spAutoFit/>
            </a:bodyPr>
            <a:lstStyle/>
            <a:p>
              <a:r>
                <a:rPr lang="en-US" sz="1200" b="1" dirty="0" err="1" smtClean="0"/>
                <a:t>ABT</a:t>
              </a:r>
              <a:r>
                <a:rPr lang="en-US" sz="1200" b="1" dirty="0" smtClean="0"/>
                <a:t> Meter with </a:t>
              </a:r>
            </a:p>
            <a:p>
              <a:r>
                <a:rPr lang="en-US" sz="1200" b="1" dirty="0" smtClean="0"/>
                <a:t>Duel </a:t>
              </a:r>
              <a:r>
                <a:rPr lang="en-US" sz="1200" b="1" dirty="0" err="1" smtClean="0"/>
                <a:t>SIM</a:t>
              </a:r>
              <a:r>
                <a:rPr lang="en-US" sz="1200" b="1" dirty="0" smtClean="0"/>
                <a:t> based  </a:t>
              </a:r>
              <a:r>
                <a:rPr lang="en-US" sz="1200" b="1" dirty="0" err="1" smtClean="0"/>
                <a:t>GPRS</a:t>
              </a:r>
              <a:r>
                <a:rPr lang="en-US" sz="1200" b="1" dirty="0" smtClean="0"/>
                <a:t> Modem</a:t>
              </a:r>
              <a:endParaRPr lang="en-US" sz="1200" b="1" dirty="0"/>
            </a:p>
          </p:txBody>
        </p:sp>
        <p:pic>
          <p:nvPicPr>
            <p:cNvPr id="19"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47580"/>
              <a:ext cx="715964" cy="5384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40"/>
          <p:cNvGrpSpPr/>
          <p:nvPr/>
        </p:nvGrpSpPr>
        <p:grpSpPr>
          <a:xfrm>
            <a:off x="846665" y="5602070"/>
            <a:ext cx="3338769" cy="1027331"/>
            <a:chOff x="711198" y="1628001"/>
            <a:chExt cx="2504077" cy="1027331"/>
          </a:xfrm>
        </p:grpSpPr>
        <p:sp>
          <p:nvSpPr>
            <p:cNvPr id="21" name="TextBox 20"/>
            <p:cNvSpPr txBox="1"/>
            <p:nvPr/>
          </p:nvSpPr>
          <p:spPr>
            <a:xfrm>
              <a:off x="711198" y="2286000"/>
              <a:ext cx="1207302" cy="369332"/>
            </a:xfrm>
            <a:prstGeom prst="rect">
              <a:avLst/>
            </a:prstGeom>
            <a:noFill/>
          </p:spPr>
          <p:txBody>
            <a:bodyPr wrap="none" rtlCol="0">
              <a:spAutoFit/>
            </a:bodyPr>
            <a:lstStyle/>
            <a:p>
              <a:r>
                <a:rPr lang="en-US" dirty="0" smtClean="0"/>
                <a:t>Substation “N”</a:t>
              </a:r>
              <a:endParaRPr lang="en-US" dirty="0"/>
            </a:p>
          </p:txBody>
        </p:sp>
        <p:sp>
          <p:nvSpPr>
            <p:cNvPr id="22" name="TextBox 21"/>
            <p:cNvSpPr txBox="1"/>
            <p:nvPr/>
          </p:nvSpPr>
          <p:spPr>
            <a:xfrm>
              <a:off x="1447800" y="1628001"/>
              <a:ext cx="1767475" cy="461665"/>
            </a:xfrm>
            <a:prstGeom prst="rect">
              <a:avLst/>
            </a:prstGeom>
            <a:noFill/>
          </p:spPr>
          <p:txBody>
            <a:bodyPr wrap="square" rtlCol="0">
              <a:spAutoFit/>
            </a:bodyPr>
            <a:lstStyle/>
            <a:p>
              <a:r>
                <a:rPr lang="en-US" sz="1200" b="1" dirty="0" err="1" smtClean="0"/>
                <a:t>ABT</a:t>
              </a:r>
              <a:r>
                <a:rPr lang="en-US" sz="1200" b="1" dirty="0" smtClean="0"/>
                <a:t> Meter with </a:t>
              </a:r>
            </a:p>
            <a:p>
              <a:r>
                <a:rPr lang="en-US" sz="1200" b="1" dirty="0" smtClean="0"/>
                <a:t>Duel </a:t>
              </a:r>
              <a:r>
                <a:rPr lang="en-US" sz="1200" b="1" dirty="0" err="1" smtClean="0"/>
                <a:t>SIM</a:t>
              </a:r>
              <a:r>
                <a:rPr lang="en-US" sz="1200" b="1" dirty="0" smtClean="0"/>
                <a:t> based </a:t>
              </a:r>
              <a:r>
                <a:rPr lang="en-US" sz="1200" b="1" dirty="0" err="1" smtClean="0"/>
                <a:t>GPRS</a:t>
              </a:r>
              <a:r>
                <a:rPr lang="en-US" sz="1200" b="1" dirty="0" smtClean="0"/>
                <a:t> Modem</a:t>
              </a:r>
              <a:endParaRPr lang="en-US" sz="1200" b="1" dirty="0"/>
            </a:p>
          </p:txBody>
        </p:sp>
        <p:pic>
          <p:nvPicPr>
            <p:cNvPr id="23"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52600"/>
              <a:ext cx="715964" cy="538420"/>
            </a:xfrm>
            <a:prstGeom prst="rect">
              <a:avLst/>
            </a:prstGeom>
            <a:noFill/>
            <a:extLst>
              <a:ext uri="{909E8E84-426E-40dd-AFC4-6F175D3DCCD1}">
                <a14:hiddenFill xmlns:a14="http://schemas.microsoft.com/office/drawing/2010/main">
                  <a:solidFill>
                    <a:srgbClr val="FFFFFF"/>
                  </a:solidFill>
                </a14:hiddenFill>
              </a:ext>
            </a:extLst>
          </p:spPr>
        </p:pic>
      </p:grpSp>
      <p:sp>
        <p:nvSpPr>
          <p:cNvPr id="24" name="Freeform 14"/>
          <p:cNvSpPr>
            <a:spLocks/>
          </p:cNvSpPr>
          <p:nvPr/>
        </p:nvSpPr>
        <p:spPr bwMode="auto">
          <a:xfrm rot="2663589">
            <a:off x="2895190" y="2988758"/>
            <a:ext cx="2957871" cy="141821"/>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5" name="Freeform 14"/>
          <p:cNvSpPr>
            <a:spLocks/>
          </p:cNvSpPr>
          <p:nvPr/>
        </p:nvSpPr>
        <p:spPr bwMode="auto">
          <a:xfrm>
            <a:off x="2235201" y="3896780"/>
            <a:ext cx="2946400" cy="65621"/>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6" name="Freeform 14"/>
          <p:cNvSpPr>
            <a:spLocks/>
          </p:cNvSpPr>
          <p:nvPr/>
        </p:nvSpPr>
        <p:spPr bwMode="auto">
          <a:xfrm rot="20530264">
            <a:off x="2210945" y="4643628"/>
            <a:ext cx="3301795" cy="269597"/>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7" name="Freeform 14"/>
          <p:cNvSpPr>
            <a:spLocks/>
          </p:cNvSpPr>
          <p:nvPr/>
        </p:nvSpPr>
        <p:spPr bwMode="auto">
          <a:xfrm rot="19531615">
            <a:off x="3349805" y="5263578"/>
            <a:ext cx="2957871" cy="141821"/>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8" name="Freeform 14"/>
          <p:cNvSpPr>
            <a:spLocks/>
          </p:cNvSpPr>
          <p:nvPr/>
        </p:nvSpPr>
        <p:spPr bwMode="auto">
          <a:xfrm rot="5400000">
            <a:off x="5798639" y="2608761"/>
            <a:ext cx="2118722" cy="101600"/>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29" name="Picture 28"/>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57741" y="3643315"/>
            <a:ext cx="3879859" cy="1239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TextBox 29"/>
          <p:cNvSpPr txBox="1"/>
          <p:nvPr/>
        </p:nvSpPr>
        <p:spPr>
          <a:xfrm>
            <a:off x="5468188" y="3847981"/>
            <a:ext cx="2671564" cy="677108"/>
          </a:xfrm>
          <a:prstGeom prst="rect">
            <a:avLst/>
          </a:prstGeom>
          <a:noFill/>
        </p:spPr>
        <p:txBody>
          <a:bodyPr wrap="none" rtlCol="0">
            <a:spAutoFit/>
          </a:bodyPr>
          <a:lstStyle/>
          <a:p>
            <a:pPr algn="ctr"/>
            <a:r>
              <a:rPr lang="en-US" sz="1400" b="1" dirty="0" smtClean="0"/>
              <a:t>System Integrator </a:t>
            </a:r>
            <a:r>
              <a:rPr lang="en-US" sz="1200" b="1" dirty="0" smtClean="0"/>
              <a:t>(Data Collection</a:t>
            </a:r>
          </a:p>
          <a:p>
            <a:pPr algn="ctr"/>
            <a:r>
              <a:rPr lang="en-US" sz="1200" b="1" dirty="0" smtClean="0"/>
              <a:t>Aggregation, Analytics and MIS for</a:t>
            </a:r>
          </a:p>
          <a:p>
            <a:pPr algn="ctr"/>
            <a:r>
              <a:rPr lang="en-US" sz="1200" b="1" dirty="0" smtClean="0"/>
              <a:t>Association, all Stakeholders &amp; </a:t>
            </a:r>
            <a:r>
              <a:rPr lang="en-US" sz="1200" b="1" dirty="0" err="1" smtClean="0"/>
              <a:t>SLDC</a:t>
            </a:r>
            <a:r>
              <a:rPr lang="en-US" sz="1200" b="1" dirty="0" smtClean="0"/>
              <a:t>)</a:t>
            </a:r>
            <a:endParaRPr lang="en-US" sz="1200" b="1" dirty="0"/>
          </a:p>
        </p:txBody>
      </p:sp>
      <p:pic>
        <p:nvPicPr>
          <p:cNvPr id="31" name="Picture 2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46184" y="5791200"/>
            <a:ext cx="1959416" cy="7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54184" y="5946407"/>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62184" y="5949214"/>
            <a:ext cx="406400" cy="415312"/>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5213963" y="6440726"/>
            <a:ext cx="990977" cy="369332"/>
          </a:xfrm>
          <a:prstGeom prst="rect">
            <a:avLst/>
          </a:prstGeom>
          <a:noFill/>
        </p:spPr>
        <p:txBody>
          <a:bodyPr wrap="none" rtlCol="0">
            <a:spAutoFit/>
          </a:bodyPr>
          <a:lstStyle/>
          <a:p>
            <a:r>
              <a:rPr lang="en-US" b="1" dirty="0" err="1" smtClean="0"/>
              <a:t>Gamesa</a:t>
            </a:r>
            <a:endParaRPr lang="en-US" b="1" dirty="0"/>
          </a:p>
        </p:txBody>
      </p:sp>
      <p:pic>
        <p:nvPicPr>
          <p:cNvPr id="35" name="Picture 2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12000" y="5839142"/>
            <a:ext cx="1959416" cy="7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20000" y="5994349"/>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28000" y="5997156"/>
            <a:ext cx="406400" cy="415312"/>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p:cNvSpPr txBox="1"/>
          <p:nvPr/>
        </p:nvSpPr>
        <p:spPr>
          <a:xfrm>
            <a:off x="7579779" y="6488668"/>
            <a:ext cx="845424" cy="369332"/>
          </a:xfrm>
          <a:prstGeom prst="rect">
            <a:avLst/>
          </a:prstGeom>
          <a:noFill/>
        </p:spPr>
        <p:txBody>
          <a:bodyPr wrap="none" rtlCol="0">
            <a:spAutoFit/>
          </a:bodyPr>
          <a:lstStyle/>
          <a:p>
            <a:r>
              <a:rPr lang="en-US" b="1" dirty="0" err="1" smtClean="0"/>
              <a:t>ReGen</a:t>
            </a:r>
            <a:endParaRPr lang="en-US" b="1" dirty="0"/>
          </a:p>
        </p:txBody>
      </p:sp>
      <p:pic>
        <p:nvPicPr>
          <p:cNvPr id="39" name="Picture 2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419784" y="5791200"/>
            <a:ext cx="1959416" cy="7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927784" y="5946407"/>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35784" y="5949214"/>
            <a:ext cx="406400" cy="415312"/>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9887563" y="6440726"/>
            <a:ext cx="864339" cy="369332"/>
          </a:xfrm>
          <a:prstGeom prst="rect">
            <a:avLst/>
          </a:prstGeom>
          <a:noFill/>
        </p:spPr>
        <p:txBody>
          <a:bodyPr wrap="none" rtlCol="0">
            <a:spAutoFit/>
          </a:bodyPr>
          <a:lstStyle/>
          <a:p>
            <a:r>
              <a:rPr lang="en-US" b="1" dirty="0" err="1" smtClean="0"/>
              <a:t>Suzlon</a:t>
            </a:r>
            <a:endParaRPr lang="en-US" b="1" dirty="0"/>
          </a:p>
        </p:txBody>
      </p:sp>
      <p:pic>
        <p:nvPicPr>
          <p:cNvPr id="43" name="Picture 2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956800" y="4343400"/>
            <a:ext cx="1959416" cy="7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64800" y="4498607"/>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972800" y="4501414"/>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29384" y="2971800"/>
            <a:ext cx="1959416" cy="7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537384" y="3127007"/>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045384" y="3129814"/>
            <a:ext cx="406400" cy="415312"/>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p:cNvSpPr txBox="1"/>
          <p:nvPr/>
        </p:nvSpPr>
        <p:spPr>
          <a:xfrm>
            <a:off x="10497163" y="3621326"/>
            <a:ext cx="614079" cy="369332"/>
          </a:xfrm>
          <a:prstGeom prst="rect">
            <a:avLst/>
          </a:prstGeom>
          <a:noFill/>
        </p:spPr>
        <p:txBody>
          <a:bodyPr wrap="none" rtlCol="0">
            <a:spAutoFit/>
          </a:bodyPr>
          <a:lstStyle/>
          <a:p>
            <a:r>
              <a:rPr lang="en-US" dirty="0" err="1" smtClean="0"/>
              <a:t>I</a:t>
            </a:r>
            <a:r>
              <a:rPr lang="en-US" b="1" dirty="0" err="1" smtClean="0"/>
              <a:t>nox</a:t>
            </a:r>
            <a:endParaRPr lang="en-US" b="1" dirty="0"/>
          </a:p>
        </p:txBody>
      </p:sp>
      <p:pic>
        <p:nvPicPr>
          <p:cNvPr id="51" name="Picture 2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27488" y="1881052"/>
            <a:ext cx="1959416" cy="7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235488" y="2036259"/>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43488" y="2039066"/>
            <a:ext cx="406400" cy="415312"/>
          </a:xfrm>
          <a:prstGeom prst="rect">
            <a:avLst/>
          </a:prstGeom>
          <a:noFill/>
          <a:extLst>
            <a:ext uri="{909E8E84-426E-40dd-AFC4-6F175D3DCCD1}">
              <a14:hiddenFill xmlns:a14="http://schemas.microsoft.com/office/drawing/2010/main">
                <a:solidFill>
                  <a:srgbClr val="FFFFFF"/>
                </a:solidFill>
              </a14:hiddenFill>
            </a:ext>
          </a:extLst>
        </p:spPr>
      </p:pic>
      <p:sp>
        <p:nvSpPr>
          <p:cNvPr id="55" name="Rectangle 54"/>
          <p:cNvSpPr/>
          <p:nvPr/>
        </p:nvSpPr>
        <p:spPr>
          <a:xfrm>
            <a:off x="4978400" y="1099930"/>
            <a:ext cx="3962400" cy="50027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b="1" dirty="0" err="1" smtClean="0"/>
              <a:t>SLDC</a:t>
            </a:r>
            <a:endParaRPr lang="en-US" sz="1400" b="1" dirty="0"/>
          </a:p>
        </p:txBody>
      </p:sp>
      <p:pic>
        <p:nvPicPr>
          <p:cNvPr id="5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27" y="1"/>
            <a:ext cx="2285973" cy="997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 name="Slide Number Placeholder 97"/>
          <p:cNvSpPr txBox="1">
            <a:spLocks/>
          </p:cNvSpPr>
          <p:nvPr/>
        </p:nvSpPr>
        <p:spPr>
          <a:xfrm>
            <a:off x="8737600" y="6356351"/>
            <a:ext cx="28448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F315BB7-7609-4D98-8432-657234E8E055}" type="slidenum">
              <a:rPr kumimoji="0" lang="en-IN" sz="800" b="0" i="0" u="none" strike="noStrike" kern="1200" cap="none" spc="0" normalizeH="0" baseline="0" noProof="0" smtClean="0">
                <a:ln>
                  <a:noFill/>
                </a:ln>
                <a:solidFill>
                  <a:schemeClr val="accent1">
                    <a:lumMod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IN" sz="800" b="0" i="0" u="none" strike="noStrike" kern="1200" cap="none" spc="0" normalizeH="0" baseline="0" noProof="0">
              <a:ln>
                <a:noFill/>
              </a:ln>
              <a:solidFill>
                <a:schemeClr val="accent1">
                  <a:lumMod val="75000"/>
                </a:schemeClr>
              </a:solidFill>
              <a:effectLst/>
              <a:uLnTx/>
              <a:uFillTx/>
              <a:latin typeface="+mn-lt"/>
              <a:ea typeface="+mn-ea"/>
              <a:cs typeface="+mn-cs"/>
            </a:endParaRPr>
          </a:p>
        </p:txBody>
      </p:sp>
      <p:sp>
        <p:nvSpPr>
          <p:cNvPr id="58" name="Rectangle 57"/>
          <p:cNvSpPr/>
          <p:nvPr/>
        </p:nvSpPr>
        <p:spPr>
          <a:xfrm>
            <a:off x="304800" y="152401"/>
            <a:ext cx="9652000" cy="954107"/>
          </a:xfrm>
          <a:prstGeom prst="rect">
            <a:avLst/>
          </a:prstGeom>
        </p:spPr>
        <p:txBody>
          <a:bodyPr wrap="square">
            <a:spAutoFit/>
          </a:bodyPr>
          <a:lstStyle/>
          <a:p>
            <a:pPr algn="ctr"/>
            <a:r>
              <a:rPr lang="en-US" sz="2800" b="1" u="sng" dirty="0" smtClean="0">
                <a:solidFill>
                  <a:schemeClr val="accent1"/>
                </a:solidFill>
                <a:latin typeface="+mj-lt"/>
                <a:ea typeface="+mj-ea"/>
                <a:cs typeface="+mj-cs"/>
              </a:rPr>
              <a:t>Working Architecture : For </a:t>
            </a:r>
            <a:r>
              <a:rPr lang="en-US" sz="2800" b="1" u="sng" dirty="0" err="1" smtClean="0">
                <a:solidFill>
                  <a:schemeClr val="accent1"/>
                </a:solidFill>
                <a:latin typeface="+mj-lt"/>
                <a:ea typeface="+mj-ea"/>
                <a:cs typeface="+mj-cs"/>
              </a:rPr>
              <a:t>ABT</a:t>
            </a:r>
            <a:r>
              <a:rPr lang="en-US" sz="2800" b="1" u="sng" dirty="0" smtClean="0">
                <a:solidFill>
                  <a:schemeClr val="accent1"/>
                </a:solidFill>
                <a:latin typeface="+mj-lt"/>
                <a:ea typeface="+mj-ea"/>
                <a:cs typeface="+mj-cs"/>
              </a:rPr>
              <a:t> Meter Data Acquisition &amp; Role of System Integrator</a:t>
            </a:r>
            <a:endParaRPr lang="en-US" sz="2800" b="1" u="sng" dirty="0">
              <a:solidFill>
                <a:schemeClr val="accent1"/>
              </a:solidFill>
              <a:latin typeface="+mj-lt"/>
              <a:ea typeface="+mj-ea"/>
              <a:cs typeface="+mj-cs"/>
            </a:endParaRPr>
          </a:p>
        </p:txBody>
      </p:sp>
      <p:sp>
        <p:nvSpPr>
          <p:cNvPr id="59" name="TextBox 58"/>
          <p:cNvSpPr txBox="1"/>
          <p:nvPr/>
        </p:nvSpPr>
        <p:spPr>
          <a:xfrm rot="2686976">
            <a:off x="3443854" y="2728658"/>
            <a:ext cx="2514183" cy="369332"/>
          </a:xfrm>
          <a:prstGeom prst="rect">
            <a:avLst/>
          </a:prstGeom>
          <a:noFill/>
        </p:spPr>
        <p:txBody>
          <a:bodyPr wrap="square" rtlCol="0">
            <a:spAutoFit/>
          </a:bodyPr>
          <a:lstStyle/>
          <a:p>
            <a:r>
              <a:rPr lang="en-US" dirty="0" smtClean="0"/>
              <a:t>Actual Generation</a:t>
            </a:r>
            <a:endParaRPr lang="en-US" dirty="0"/>
          </a:p>
        </p:txBody>
      </p:sp>
      <p:sp>
        <p:nvSpPr>
          <p:cNvPr id="60" name="Right Arrow 59"/>
          <p:cNvSpPr/>
          <p:nvPr/>
        </p:nvSpPr>
        <p:spPr>
          <a:xfrm rot="2362523">
            <a:off x="4193575" y="3076364"/>
            <a:ext cx="350089" cy="172818"/>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61" name="Right Arrow 60"/>
          <p:cNvSpPr/>
          <p:nvPr/>
        </p:nvSpPr>
        <p:spPr>
          <a:xfrm>
            <a:off x="3665461" y="3886200"/>
            <a:ext cx="257182" cy="182217"/>
          </a:xfrm>
          <a:prstGeom prst="righ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63" name="Right Arrow 62"/>
          <p:cNvSpPr/>
          <p:nvPr/>
        </p:nvSpPr>
        <p:spPr>
          <a:xfrm rot="19594350">
            <a:off x="4726123" y="5307630"/>
            <a:ext cx="226889" cy="176336"/>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cxnSp>
        <p:nvCxnSpPr>
          <p:cNvPr id="64" name="Straight Arrow Connector 63"/>
          <p:cNvCxnSpPr/>
          <p:nvPr/>
        </p:nvCxnSpPr>
        <p:spPr>
          <a:xfrm flipH="1">
            <a:off x="8534400" y="3581400"/>
            <a:ext cx="1625600" cy="4572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5" name="Straight Arrow Connector 64"/>
          <p:cNvCxnSpPr>
            <a:stCxn id="43" idx="1"/>
          </p:cNvCxnSpPr>
          <p:nvPr/>
        </p:nvCxnSpPr>
        <p:spPr>
          <a:xfrm flipH="1" flipV="1">
            <a:off x="8563416" y="4524059"/>
            <a:ext cx="1393384" cy="182205"/>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6" name="Straight Arrow Connector 65"/>
          <p:cNvCxnSpPr/>
          <p:nvPr/>
        </p:nvCxnSpPr>
        <p:spPr>
          <a:xfrm flipH="1" flipV="1">
            <a:off x="7823200" y="4800602"/>
            <a:ext cx="2336800" cy="990599"/>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7" name="Straight Arrow Connector 66"/>
          <p:cNvCxnSpPr>
            <a:stCxn id="35" idx="0"/>
          </p:cNvCxnSpPr>
          <p:nvPr/>
        </p:nvCxnSpPr>
        <p:spPr>
          <a:xfrm flipH="1" flipV="1">
            <a:off x="7416801" y="4800600"/>
            <a:ext cx="674908" cy="1038542"/>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cxnSp>
        <p:nvCxnSpPr>
          <p:cNvPr id="68" name="Straight Arrow Connector 67"/>
          <p:cNvCxnSpPr/>
          <p:nvPr/>
        </p:nvCxnSpPr>
        <p:spPr>
          <a:xfrm flipV="1">
            <a:off x="6096001" y="4800600"/>
            <a:ext cx="508001" cy="9906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69" name="Right Arrow 68"/>
          <p:cNvSpPr/>
          <p:nvPr/>
        </p:nvSpPr>
        <p:spPr>
          <a:xfrm rot="16200000">
            <a:off x="6712678" y="3464992"/>
            <a:ext cx="197879" cy="159024"/>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70" name="TextBox 69"/>
          <p:cNvSpPr txBox="1"/>
          <p:nvPr/>
        </p:nvSpPr>
        <p:spPr>
          <a:xfrm rot="20258376">
            <a:off x="8365675" y="3354096"/>
            <a:ext cx="2514183" cy="338554"/>
          </a:xfrm>
          <a:prstGeom prst="rect">
            <a:avLst/>
          </a:prstGeom>
          <a:noFill/>
        </p:spPr>
        <p:txBody>
          <a:bodyPr wrap="square" rtlCol="0">
            <a:spAutoFit/>
          </a:bodyPr>
          <a:lstStyle/>
          <a:p>
            <a:r>
              <a:rPr lang="en-US" sz="1600" b="1" dirty="0" smtClean="0"/>
              <a:t>Forecast Data</a:t>
            </a:r>
            <a:endParaRPr lang="en-US" sz="1600" b="1" dirty="0"/>
          </a:p>
        </p:txBody>
      </p:sp>
      <p:sp>
        <p:nvSpPr>
          <p:cNvPr id="71" name="TextBox 70"/>
          <p:cNvSpPr txBox="1"/>
          <p:nvPr/>
        </p:nvSpPr>
        <p:spPr>
          <a:xfrm rot="1862502">
            <a:off x="7764634" y="5428487"/>
            <a:ext cx="2508143" cy="369332"/>
          </a:xfrm>
          <a:prstGeom prst="rect">
            <a:avLst/>
          </a:prstGeom>
          <a:noFill/>
        </p:spPr>
        <p:txBody>
          <a:bodyPr wrap="square" rtlCol="0">
            <a:spAutoFit/>
          </a:bodyPr>
          <a:lstStyle/>
          <a:p>
            <a:r>
              <a:rPr lang="en-US" b="1" dirty="0" smtClean="0"/>
              <a:t>Forecast Data</a:t>
            </a:r>
            <a:endParaRPr lang="en-US" b="1" dirty="0"/>
          </a:p>
        </p:txBody>
      </p:sp>
      <p:sp>
        <p:nvSpPr>
          <p:cNvPr id="72" name="TextBox 71"/>
          <p:cNvSpPr txBox="1"/>
          <p:nvPr/>
        </p:nvSpPr>
        <p:spPr>
          <a:xfrm rot="17392414">
            <a:off x="6300114" y="4934636"/>
            <a:ext cx="1371599" cy="646331"/>
          </a:xfrm>
          <a:prstGeom prst="rect">
            <a:avLst/>
          </a:prstGeom>
          <a:noFill/>
        </p:spPr>
        <p:txBody>
          <a:bodyPr wrap="square" rtlCol="0">
            <a:spAutoFit/>
          </a:bodyPr>
          <a:lstStyle/>
          <a:p>
            <a:r>
              <a:rPr lang="en-US" b="1" dirty="0" smtClean="0"/>
              <a:t>Forecast Data</a:t>
            </a:r>
            <a:endParaRPr lang="en-US" b="1" dirty="0"/>
          </a:p>
        </p:txBody>
      </p:sp>
      <p:cxnSp>
        <p:nvCxnSpPr>
          <p:cNvPr id="73" name="Straight Arrow Connector 72"/>
          <p:cNvCxnSpPr/>
          <p:nvPr/>
        </p:nvCxnSpPr>
        <p:spPr>
          <a:xfrm flipV="1">
            <a:off x="7354389" y="1550116"/>
            <a:ext cx="2135047" cy="2107484"/>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74" name="Rectangle 73"/>
          <p:cNvSpPr/>
          <p:nvPr/>
        </p:nvSpPr>
        <p:spPr>
          <a:xfrm>
            <a:off x="6908800" y="1828801"/>
            <a:ext cx="1807605" cy="830997"/>
          </a:xfrm>
          <a:prstGeom prst="rect">
            <a:avLst/>
          </a:prstGeom>
        </p:spPr>
        <p:txBody>
          <a:bodyPr wrap="square">
            <a:spAutoFit/>
          </a:bodyPr>
          <a:lstStyle/>
          <a:p>
            <a:r>
              <a:rPr lang="en-US" sz="1600" b="1" dirty="0" smtClean="0"/>
              <a:t>Consolidated Forecast with all Revision</a:t>
            </a:r>
            <a:endParaRPr lang="en-US" sz="1600" dirty="0"/>
          </a:p>
        </p:txBody>
      </p:sp>
      <p:pic>
        <p:nvPicPr>
          <p:cNvPr id="75" name="Picture 74" descr="155_slow_animated_turbine.gif"/>
          <p:cNvPicPr>
            <a:picLocks noChangeAspect="1"/>
          </p:cNvPicPr>
          <p:nvPr/>
        </p:nvPicPr>
        <p:blipFill>
          <a:blip r:embed="rId7" cstate="print"/>
          <a:stretch>
            <a:fillRect/>
          </a:stretch>
        </p:blipFill>
        <p:spPr>
          <a:xfrm>
            <a:off x="11469188" y="5094514"/>
            <a:ext cx="748937" cy="1554478"/>
          </a:xfrm>
          <a:prstGeom prst="rect">
            <a:avLst/>
          </a:prstGeom>
        </p:spPr>
      </p:pic>
      <p:pic>
        <p:nvPicPr>
          <p:cNvPr id="78" name="Picture 2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06563" y="981868"/>
            <a:ext cx="1959416" cy="7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14563" y="1137075"/>
            <a:ext cx="406400" cy="415312"/>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45" descr="EndUserCiscoWk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322563" y="1139882"/>
            <a:ext cx="406400" cy="415312"/>
          </a:xfrm>
          <a:prstGeom prst="rect">
            <a:avLst/>
          </a:prstGeom>
          <a:noFill/>
          <a:extLst>
            <a:ext uri="{909E8E84-426E-40dd-AFC4-6F175D3DCCD1}">
              <a14:hiddenFill xmlns:a14="http://schemas.microsoft.com/office/drawing/2010/main">
                <a:solidFill>
                  <a:srgbClr val="FFFFFF"/>
                </a:solidFill>
              </a14:hiddenFill>
            </a:ext>
          </a:extLst>
        </p:spPr>
      </p:pic>
      <p:cxnSp>
        <p:nvCxnSpPr>
          <p:cNvPr id="83" name="Straight Arrow Connector 82"/>
          <p:cNvCxnSpPr/>
          <p:nvPr/>
        </p:nvCxnSpPr>
        <p:spPr>
          <a:xfrm flipH="1">
            <a:off x="8085909" y="2427500"/>
            <a:ext cx="1808475" cy="137379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85" name="TextBox 84"/>
          <p:cNvSpPr txBox="1"/>
          <p:nvPr/>
        </p:nvSpPr>
        <p:spPr>
          <a:xfrm>
            <a:off x="10861481" y="1524727"/>
            <a:ext cx="933269" cy="369332"/>
          </a:xfrm>
          <a:prstGeom prst="rect">
            <a:avLst/>
          </a:prstGeom>
          <a:noFill/>
        </p:spPr>
        <p:txBody>
          <a:bodyPr wrap="none" rtlCol="0">
            <a:spAutoFit/>
          </a:bodyPr>
          <a:lstStyle/>
          <a:p>
            <a:r>
              <a:rPr lang="en-US" b="1" dirty="0" smtClean="0"/>
              <a:t>IWTMA</a:t>
            </a:r>
            <a:endParaRPr lang="en-US" b="1" dirty="0"/>
          </a:p>
        </p:txBody>
      </p:sp>
      <p:sp>
        <p:nvSpPr>
          <p:cNvPr id="86" name="TextBox 85"/>
          <p:cNvSpPr txBox="1"/>
          <p:nvPr/>
        </p:nvSpPr>
        <p:spPr>
          <a:xfrm>
            <a:off x="10649563" y="2532741"/>
            <a:ext cx="663643" cy="369332"/>
          </a:xfrm>
          <a:prstGeom prst="rect">
            <a:avLst/>
          </a:prstGeom>
          <a:noFill/>
        </p:spPr>
        <p:txBody>
          <a:bodyPr wrap="none" rtlCol="0">
            <a:spAutoFit/>
          </a:bodyPr>
          <a:lstStyle/>
          <a:p>
            <a:r>
              <a:rPr lang="en-US" dirty="0" err="1" smtClean="0"/>
              <a:t>I</a:t>
            </a:r>
            <a:r>
              <a:rPr lang="en-US" b="1" dirty="0" err="1" smtClean="0"/>
              <a:t>PP’s</a:t>
            </a:r>
            <a:endParaRPr lang="en-US" b="1" dirty="0"/>
          </a:p>
        </p:txBody>
      </p:sp>
      <p:sp>
        <p:nvSpPr>
          <p:cNvPr id="77" name="Right Arrow 76"/>
          <p:cNvSpPr/>
          <p:nvPr/>
        </p:nvSpPr>
        <p:spPr>
          <a:xfrm rot="8229094">
            <a:off x="9611261" y="2516078"/>
            <a:ext cx="237656" cy="1033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ight Arrow 80"/>
          <p:cNvSpPr/>
          <p:nvPr/>
        </p:nvSpPr>
        <p:spPr>
          <a:xfrm rot="11022191">
            <a:off x="9572428" y="4627261"/>
            <a:ext cx="336773" cy="1169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ight Arrow 81"/>
          <p:cNvSpPr/>
          <p:nvPr/>
        </p:nvSpPr>
        <p:spPr>
          <a:xfrm rot="17750031">
            <a:off x="6017496" y="5606879"/>
            <a:ext cx="271518" cy="9468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ight Arrow 83"/>
          <p:cNvSpPr/>
          <p:nvPr/>
        </p:nvSpPr>
        <p:spPr>
          <a:xfrm rot="14156468" flipV="1">
            <a:off x="7939618" y="5718888"/>
            <a:ext cx="233451" cy="637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ight Arrow 86"/>
          <p:cNvSpPr/>
          <p:nvPr/>
        </p:nvSpPr>
        <p:spPr>
          <a:xfrm rot="12261562">
            <a:off x="9885666" y="5665647"/>
            <a:ext cx="246223" cy="11519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ight Arrow 87"/>
          <p:cNvSpPr/>
          <p:nvPr/>
        </p:nvSpPr>
        <p:spPr>
          <a:xfrm rot="9954843">
            <a:off x="9857348" y="3573729"/>
            <a:ext cx="336773" cy="1169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ight Arrow 88"/>
          <p:cNvSpPr/>
          <p:nvPr/>
        </p:nvSpPr>
        <p:spPr>
          <a:xfrm rot="20564334">
            <a:off x="3790991" y="4840423"/>
            <a:ext cx="211208" cy="14073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0" name="TextBox 89"/>
          <p:cNvSpPr txBox="1"/>
          <p:nvPr/>
        </p:nvSpPr>
        <p:spPr>
          <a:xfrm>
            <a:off x="10251870" y="4970282"/>
            <a:ext cx="1340432" cy="369332"/>
          </a:xfrm>
          <a:prstGeom prst="rect">
            <a:avLst/>
          </a:prstGeom>
          <a:noFill/>
        </p:spPr>
        <p:txBody>
          <a:bodyPr wrap="none" rtlCol="0">
            <a:spAutoFit/>
          </a:bodyPr>
          <a:lstStyle/>
          <a:p>
            <a:r>
              <a:rPr lang="en-US" b="1" dirty="0" smtClean="0"/>
              <a:t>Wind World</a:t>
            </a:r>
            <a:endParaRPr lang="en-US" b="1" dirty="0"/>
          </a:p>
        </p:txBody>
      </p:sp>
      <p:cxnSp>
        <p:nvCxnSpPr>
          <p:cNvPr id="92" name="Straight Arrow Connector 91"/>
          <p:cNvCxnSpPr/>
          <p:nvPr/>
        </p:nvCxnSpPr>
        <p:spPr>
          <a:xfrm flipV="1">
            <a:off x="8020594" y="2664823"/>
            <a:ext cx="365760" cy="339634"/>
          </a:xfrm>
          <a:prstGeom prst="straightConnector1">
            <a:avLst/>
          </a:prstGeom>
          <a:ln w="38100">
            <a:tailEnd type="arrow"/>
          </a:ln>
        </p:spPr>
        <p:style>
          <a:lnRef idx="3">
            <a:schemeClr val="accent4"/>
          </a:lnRef>
          <a:fillRef idx="0">
            <a:schemeClr val="accent4"/>
          </a:fillRef>
          <a:effectRef idx="2">
            <a:schemeClr val="accent4"/>
          </a:effectRef>
          <a:fontRef idx="minor">
            <a:schemeClr val="tx1"/>
          </a:fontRef>
        </p:style>
      </p:cxnSp>
      <p:sp>
        <p:nvSpPr>
          <p:cNvPr id="91" name="Slide Number Placeholder 90"/>
          <p:cNvSpPr>
            <a:spLocks noGrp="1"/>
          </p:cNvSpPr>
          <p:nvPr>
            <p:ph type="sldNum" sz="quarter" idx="12"/>
          </p:nvPr>
        </p:nvSpPr>
        <p:spPr/>
        <p:txBody>
          <a:bodyPr/>
          <a:lstStyle/>
          <a:p>
            <a:fld id="{9CD8D479-8942-46E8-A226-A4E01F7A105C}" type="slidenum">
              <a:rPr lang="en-IN" smtClean="0"/>
              <a:pPr/>
              <a:t>5</a:t>
            </a:fld>
            <a:endParaRPr lang="en-IN"/>
          </a:p>
        </p:txBody>
      </p:sp>
    </p:spTree>
    <p:extLst>
      <p:ext uri="{BB962C8B-B14F-4D97-AF65-F5344CB8AC3E}">
        <p14:creationId xmlns:p14="http://schemas.microsoft.com/office/powerpoint/2010/main" val="286853633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path" presetSubtype="0" repeatCount="indefinite" accel="50000" decel="50000" fill="hold" grpId="0" nodeType="withEffect">
                                  <p:stCondLst>
                                    <p:cond delay="0"/>
                                  </p:stCondLst>
                                  <p:childTnLst>
                                    <p:animMotion origin="layout" path="M -4.16667E-6 4.64385E-6 L -0.13046 0.17715 " pathEditMode="relative" rAng="0" ptsTypes="AA">
                                      <p:cBhvr>
                                        <p:cTn id="6" dur="5000" fill="hold"/>
                                        <p:tgtEl>
                                          <p:spTgt spid="77"/>
                                        </p:tgtEl>
                                        <p:attrNameLst>
                                          <p:attrName>ppt_x</p:attrName>
                                          <p:attrName>ppt_y</p:attrName>
                                        </p:attrNameLst>
                                      </p:cBhvr>
                                      <p:rCtr x="-65" y="89"/>
                                    </p:animMotion>
                                  </p:childTnLst>
                                </p:cTn>
                              </p:par>
                              <p:par>
                                <p:cTn id="7" presetID="49" presetClass="path" presetSubtype="0" repeatCount="indefinite" accel="50000" decel="50000" fill="hold" grpId="0" nodeType="withEffect">
                                  <p:stCondLst>
                                    <p:cond delay="0"/>
                                  </p:stCondLst>
                                  <p:childTnLst>
                                    <p:animMotion origin="layout" path="M 4.16667E-7 2.87697E-6 L -0.09154 -0.02151 " pathEditMode="relative" rAng="0" ptsTypes="AA">
                                      <p:cBhvr>
                                        <p:cTn id="8" dur="5000" fill="hold"/>
                                        <p:tgtEl>
                                          <p:spTgt spid="81"/>
                                        </p:tgtEl>
                                        <p:attrNameLst>
                                          <p:attrName>ppt_x</p:attrName>
                                          <p:attrName>ppt_y</p:attrName>
                                        </p:attrNameLst>
                                      </p:cBhvr>
                                      <p:rCtr x="-46" y="-11"/>
                                    </p:animMotion>
                                  </p:childTnLst>
                                </p:cTn>
                              </p:par>
                              <p:par>
                                <p:cTn id="9" presetID="49" presetClass="path" presetSubtype="0" repeatCount="indefinite" accel="50000" decel="50000" fill="hold" grpId="0" nodeType="withEffect">
                                  <p:stCondLst>
                                    <p:cond delay="0"/>
                                  </p:stCondLst>
                                  <p:childTnLst>
                                    <p:animMotion origin="layout" path="M 8.33333E-7 2.19241E-6 L 0.03555 -0.1161 " pathEditMode="relative" rAng="0" ptsTypes="AA">
                                      <p:cBhvr>
                                        <p:cTn id="10" dur="5000" fill="hold"/>
                                        <p:tgtEl>
                                          <p:spTgt spid="82"/>
                                        </p:tgtEl>
                                        <p:attrNameLst>
                                          <p:attrName>ppt_x</p:attrName>
                                          <p:attrName>ppt_y</p:attrName>
                                        </p:attrNameLst>
                                      </p:cBhvr>
                                      <p:rCtr x="18" y="-58"/>
                                    </p:animMotion>
                                  </p:childTnLst>
                                </p:cTn>
                              </p:par>
                              <p:par>
                                <p:cTn id="11" presetID="49" presetClass="path" presetSubtype="0" repeatCount="indefinite" accel="50000" decel="50000" fill="hold" grpId="0" nodeType="withEffect">
                                  <p:stCondLst>
                                    <p:cond delay="0"/>
                                  </p:stCondLst>
                                  <p:childTnLst>
                                    <p:animMotion origin="layout" path="M 2.91667E-6 -3.23774E-7 L -0.04701 -0.12581 " pathEditMode="relative" rAng="0" ptsTypes="AA">
                                      <p:cBhvr>
                                        <p:cTn id="12" dur="5000" fill="hold"/>
                                        <p:tgtEl>
                                          <p:spTgt spid="84"/>
                                        </p:tgtEl>
                                        <p:attrNameLst>
                                          <p:attrName>ppt_x</p:attrName>
                                          <p:attrName>ppt_y</p:attrName>
                                        </p:attrNameLst>
                                      </p:cBhvr>
                                      <p:rCtr x="-24" y="-63"/>
                                    </p:animMotion>
                                  </p:childTnLst>
                                </p:cTn>
                              </p:par>
                              <p:par>
                                <p:cTn id="13" presetID="49" presetClass="path" presetSubtype="0" repeatCount="indefinite" accel="50000" decel="50000" fill="hold" grpId="0" nodeType="withEffect">
                                  <p:stCondLst>
                                    <p:cond delay="0"/>
                                  </p:stCondLst>
                                  <p:childTnLst>
                                    <p:animMotion origin="layout" path="M 4.375E-6 3.14524E-7 L -0.12084 0.05944 " pathEditMode="relative" rAng="0" ptsTypes="AA">
                                      <p:cBhvr>
                                        <p:cTn id="14" dur="5000" fill="hold"/>
                                        <p:tgtEl>
                                          <p:spTgt spid="88"/>
                                        </p:tgtEl>
                                        <p:attrNameLst>
                                          <p:attrName>ppt_x</p:attrName>
                                          <p:attrName>ppt_y</p:attrName>
                                        </p:attrNameLst>
                                      </p:cBhvr>
                                      <p:rCtr x="-60" y="30"/>
                                    </p:animMotion>
                                  </p:childTnLst>
                                </p:cTn>
                              </p:par>
                              <p:par>
                                <p:cTn id="15" presetID="49" presetClass="path" presetSubtype="0" repeatCount="indefinite" accel="50000" decel="50000" fill="hold" grpId="0" nodeType="withEffect">
                                  <p:stCondLst>
                                    <p:cond delay="0"/>
                                  </p:stCondLst>
                                  <p:childTnLst>
                                    <p:animMotion origin="layout" path="M 5E-6 1.22109E-6 L -0.17305 -0.12951 " pathEditMode="relative" rAng="0" ptsTypes="AA">
                                      <p:cBhvr>
                                        <p:cTn id="16" dur="5000" fill="hold"/>
                                        <p:tgtEl>
                                          <p:spTgt spid="87"/>
                                        </p:tgtEl>
                                        <p:attrNameLst>
                                          <p:attrName>ppt_x</p:attrName>
                                          <p:attrName>ppt_y</p:attrName>
                                        </p:attrNameLst>
                                      </p:cBhvr>
                                      <p:rCtr x="-87" y="-65"/>
                                    </p:animMotion>
                                  </p:childTnLst>
                                </p:cTn>
                              </p:par>
                            </p:childTnLst>
                          </p:cTn>
                        </p:par>
                        <p:par>
                          <p:cTn id="17" fill="hold">
                            <p:stCondLst>
                              <p:cond delay="5000"/>
                            </p:stCondLst>
                            <p:childTnLst>
                              <p:par>
                                <p:cTn id="18" presetID="49" presetClass="path" presetSubtype="0" repeatCount="indefinite" accel="50000" decel="50000" fill="hold" grpId="0" nodeType="afterEffect">
                                  <p:stCondLst>
                                    <p:cond delay="0"/>
                                  </p:stCondLst>
                                  <p:childTnLst>
                                    <p:animMotion origin="layout" path="M -3.95833E-6 -9.52821E-7 L -3.95833E-6 -0.12558 " pathEditMode="relative" rAng="0" ptsTypes="AA">
                                      <p:cBhvr>
                                        <p:cTn id="19" dur="5000" fill="hold"/>
                                        <p:tgtEl>
                                          <p:spTgt spid="69"/>
                                        </p:tgtEl>
                                        <p:attrNameLst>
                                          <p:attrName>ppt_x</p:attrName>
                                          <p:attrName>ppt_y</p:attrName>
                                        </p:attrNameLst>
                                      </p:cBhvr>
                                      <p:rCtr x="0" y="-63"/>
                                    </p:animMotion>
                                  </p:childTnLst>
                                </p:cTn>
                              </p:par>
                            </p:childTnLst>
                          </p:cTn>
                        </p:par>
                      </p:childTnLst>
                    </p:cTn>
                  </p:par>
                  <p:par>
                    <p:cTn id="20" fill="hold">
                      <p:stCondLst>
                        <p:cond delay="indefinite"/>
                      </p:stCondLst>
                      <p:childTnLst>
                        <p:par>
                          <p:cTn id="21" fill="hold">
                            <p:stCondLst>
                              <p:cond delay="0"/>
                            </p:stCondLst>
                            <p:childTnLst>
                              <p:par>
                                <p:cTn id="22" presetID="3" presetClass="entr" presetSubtype="10" repeatCount="indefinite" fill="hold" grpId="0" nodeType="click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blinds(horizontal)">
                                      <p:cBhvr>
                                        <p:cTn id="24" dur="500"/>
                                        <p:tgtEl>
                                          <p:spTgt spid="60"/>
                                        </p:tgtEl>
                                      </p:cBhvr>
                                    </p:animEffect>
                                  </p:childTnLst>
                                </p:cTn>
                              </p:par>
                            </p:childTnLst>
                          </p:cTn>
                        </p:par>
                        <p:par>
                          <p:cTn id="25" fill="hold">
                            <p:stCondLst>
                              <p:cond delay="500"/>
                            </p:stCondLst>
                            <p:childTnLst>
                              <p:par>
                                <p:cTn id="26" presetID="49" presetClass="path" presetSubtype="0" repeatCount="indefinite" accel="50000" decel="50000" fill="hold" nodeType="afterEffect">
                                  <p:stCondLst>
                                    <p:cond delay="0"/>
                                  </p:stCondLst>
                                  <p:childTnLst>
                                    <p:animMotion origin="layout" path="M -3.33333E-6 -4.6901E-6 L 0.06732 0.11402 " pathEditMode="relative" rAng="0" ptsTypes="AA">
                                      <p:cBhvr>
                                        <p:cTn id="27" dur="5000" fill="hold"/>
                                        <p:tgtEl>
                                          <p:spTgt spid="60"/>
                                        </p:tgtEl>
                                        <p:attrNameLst>
                                          <p:attrName>ppt_x</p:attrName>
                                          <p:attrName>ppt_y</p:attrName>
                                        </p:attrNameLst>
                                      </p:cBhvr>
                                      <p:rCtr x="34" y="57"/>
                                    </p:animMotion>
                                  </p:childTnLst>
                                </p:cTn>
                              </p:par>
                              <p:par>
                                <p:cTn id="28" presetID="3" presetClass="entr" presetSubtype="10" repeatCount="indefinite"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blinds(horizontal)">
                                      <p:cBhvr>
                                        <p:cTn id="30" dur="500"/>
                                        <p:tgtEl>
                                          <p:spTgt spid="61"/>
                                        </p:tgtEl>
                                      </p:cBhvr>
                                    </p:animEffect>
                                  </p:childTnLst>
                                </p:cTn>
                              </p:par>
                              <p:par>
                                <p:cTn id="31" presetID="49" presetClass="path" presetSubtype="0" repeatCount="indefinite" accel="50000" decel="50000" fill="hold" grpId="1" nodeType="withEffect">
                                  <p:stCondLst>
                                    <p:cond delay="0"/>
                                  </p:stCondLst>
                                  <p:childTnLst>
                                    <p:animMotion origin="layout" path="M 2.08333E-6 -4.69935E-6 L 0.11419 -0.00208 " pathEditMode="relative" rAng="0" ptsTypes="AA">
                                      <p:cBhvr>
                                        <p:cTn id="32" dur="5000" fill="hold"/>
                                        <p:tgtEl>
                                          <p:spTgt spid="61"/>
                                        </p:tgtEl>
                                        <p:attrNameLst>
                                          <p:attrName>ppt_x</p:attrName>
                                          <p:attrName>ppt_y</p:attrName>
                                        </p:attrNameLst>
                                      </p:cBhvr>
                                      <p:rCtr x="57" y="-1"/>
                                    </p:animMotion>
                                  </p:childTnLst>
                                </p:cTn>
                              </p:par>
                              <p:par>
                                <p:cTn id="33" presetID="3" presetClass="entr" presetSubtype="10" repeatCount="indefinite"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blinds(horizontal)">
                                      <p:cBhvr>
                                        <p:cTn id="35" dur="500"/>
                                        <p:tgtEl>
                                          <p:spTgt spid="63"/>
                                        </p:tgtEl>
                                      </p:cBhvr>
                                    </p:animEffect>
                                  </p:childTnLst>
                                </p:cTn>
                              </p:par>
                              <p:par>
                                <p:cTn id="36" presetID="49" presetClass="path" presetSubtype="0" repeatCount="indefinite" accel="50000" decel="50000" fill="hold" grpId="1" nodeType="withEffect">
                                  <p:stCondLst>
                                    <p:cond delay="0"/>
                                  </p:stCondLst>
                                  <p:childTnLst>
                                    <p:animMotion origin="layout" path="M 5E-6 3.56152E-6 L 0.08152 -0.09644 " pathEditMode="relative" rAng="0" ptsTypes="AA">
                                      <p:cBhvr>
                                        <p:cTn id="37" dur="5000" fill="hold"/>
                                        <p:tgtEl>
                                          <p:spTgt spid="63"/>
                                        </p:tgtEl>
                                        <p:attrNameLst>
                                          <p:attrName>ppt_x</p:attrName>
                                          <p:attrName>ppt_y</p:attrName>
                                        </p:attrNameLst>
                                      </p:cBhvr>
                                      <p:rCtr x="41" y="-48"/>
                                    </p:animMotion>
                                  </p:childTnLst>
                                </p:cTn>
                              </p:par>
                              <p:par>
                                <p:cTn id="38" presetID="3" presetClass="entr" presetSubtype="10" repeatCount="indefinite" fill="hold" nodeType="withEffect">
                                  <p:stCondLst>
                                    <p:cond delay="0"/>
                                  </p:stCondLst>
                                  <p:childTnLst>
                                    <p:set>
                                      <p:cBhvr>
                                        <p:cTn id="39" dur="1" fill="hold">
                                          <p:stCondLst>
                                            <p:cond delay="0"/>
                                          </p:stCondLst>
                                        </p:cTn>
                                        <p:tgtEl>
                                          <p:spTgt spid="89"/>
                                        </p:tgtEl>
                                        <p:attrNameLst>
                                          <p:attrName>style.visibility</p:attrName>
                                        </p:attrNameLst>
                                      </p:cBhvr>
                                      <p:to>
                                        <p:strVal val="visible"/>
                                      </p:to>
                                    </p:set>
                                    <p:animEffect transition="in" filter="blinds(horizontal)">
                                      <p:cBhvr>
                                        <p:cTn id="40" dur="500"/>
                                        <p:tgtEl>
                                          <p:spTgt spid="89"/>
                                        </p:tgtEl>
                                      </p:cBhvr>
                                    </p:animEffect>
                                  </p:childTnLst>
                                </p:cTn>
                              </p:par>
                              <p:par>
                                <p:cTn id="41" presetID="49" presetClass="path" presetSubtype="0" repeatCount="indefinite" accel="50000" decel="50000" fill="hold" grpId="0" nodeType="withEffect">
                                  <p:stCondLst>
                                    <p:cond delay="0"/>
                                  </p:stCondLst>
                                  <p:childTnLst>
                                    <p:animMotion origin="layout" path="M -6.25E-7 -1.16559E-6 L 0.09896 -0.05758 " pathEditMode="relative" rAng="0" ptsTypes="AA">
                                      <p:cBhvr>
                                        <p:cTn id="42" dur="5000" fill="hold"/>
                                        <p:tgtEl>
                                          <p:spTgt spid="89"/>
                                        </p:tgtEl>
                                        <p:attrNameLst>
                                          <p:attrName>ppt_x</p:attrName>
                                          <p:attrName>ppt_y</p:attrName>
                                        </p:attrNameLst>
                                      </p:cBhvr>
                                      <p:rCtr x="49" y="-29"/>
                                    </p:animMotion>
                                  </p:childTnLst>
                                </p:cTn>
                              </p:par>
                            </p:childTnLst>
                          </p:cTn>
                        </p:par>
                        <p:par>
                          <p:cTn id="43" fill="hold">
                            <p:stCondLst>
                              <p:cond delay="5500"/>
                            </p:stCondLst>
                            <p:childTnLst>
                              <p:par>
                                <p:cTn id="44" presetID="19" presetClass="emph" presetSubtype="0" repeatCount="indefinite" fill="hold" nodeType="afterEffect">
                                  <p:stCondLst>
                                    <p:cond delay="0"/>
                                  </p:stCondLst>
                                  <p:childTnLst>
                                    <p:animClr clrSpc="rgb" dir="cw">
                                      <p:cBhvr override="childStyle">
                                        <p:cTn id="45" dur="500" fill="hold"/>
                                        <p:tgtEl>
                                          <p:spTgt spid="29"/>
                                        </p:tgtEl>
                                        <p:attrNameLst>
                                          <p:attrName>style.color</p:attrName>
                                        </p:attrNameLst>
                                      </p:cBhvr>
                                      <p:to>
                                        <a:schemeClr val="accent2"/>
                                      </p:to>
                                    </p:animClr>
                                    <p:animClr clrSpc="rgb" dir="cw">
                                      <p:cBhvr>
                                        <p:cTn id="46" dur="500" fill="hold"/>
                                        <p:tgtEl>
                                          <p:spTgt spid="29"/>
                                        </p:tgtEl>
                                        <p:attrNameLst>
                                          <p:attrName>fillcolor</p:attrName>
                                        </p:attrNameLst>
                                      </p:cBhvr>
                                      <p:to>
                                        <a:schemeClr val="accent2"/>
                                      </p:to>
                                    </p:animClr>
                                    <p:set>
                                      <p:cBhvr>
                                        <p:cTn id="47" dur="500" fill="hold"/>
                                        <p:tgtEl>
                                          <p:spTgt spid="29"/>
                                        </p:tgtEl>
                                        <p:attrNameLst>
                                          <p:attrName>fill.type</p:attrName>
                                        </p:attrNameLst>
                                      </p:cBhvr>
                                      <p:to>
                                        <p:strVal val="solid"/>
                                      </p:to>
                                    </p:set>
                                    <p:set>
                                      <p:cBhvr>
                                        <p:cTn id="48" dur="500" fill="hold"/>
                                        <p:tgtEl>
                                          <p:spTgt spid="2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1" grpId="1" animBg="1"/>
      <p:bldP spid="63" grpId="0" animBg="1"/>
      <p:bldP spid="63" grpId="1" animBg="1"/>
      <p:bldP spid="69" grpId="0" animBg="1"/>
      <p:bldP spid="77" grpId="0" animBg="1"/>
      <p:bldP spid="81" grpId="0" animBg="1"/>
      <p:bldP spid="82" grpId="0" animBg="1"/>
      <p:bldP spid="84" grpId="0" animBg="1"/>
      <p:bldP spid="87" grpId="0" animBg="1"/>
      <p:bldP spid="88" grpId="0" animBg="1"/>
      <p:bldP spid="8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27" y="1"/>
            <a:ext cx="2285973" cy="997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9" name="Straight Connector 8"/>
          <p:cNvCxnSpPr/>
          <p:nvPr/>
        </p:nvCxnSpPr>
        <p:spPr>
          <a:xfrm flipV="1">
            <a:off x="7409747" y="1752600"/>
            <a:ext cx="108653" cy="609600"/>
          </a:xfrm>
          <a:prstGeom prst="line">
            <a:avLst/>
          </a:prstGeom>
          <a:ln/>
        </p:spPr>
        <p:style>
          <a:lnRef idx="2">
            <a:schemeClr val="accent2"/>
          </a:lnRef>
          <a:fillRef idx="0">
            <a:schemeClr val="accent2"/>
          </a:fillRef>
          <a:effectRef idx="1">
            <a:schemeClr val="accent2"/>
          </a:effectRef>
          <a:fontRef idx="minor">
            <a:schemeClr val="tx1"/>
          </a:fontRef>
        </p:style>
      </p:cxnSp>
      <p:grpSp>
        <p:nvGrpSpPr>
          <p:cNvPr id="10" name="Group 9"/>
          <p:cNvGrpSpPr/>
          <p:nvPr/>
        </p:nvGrpSpPr>
        <p:grpSpPr>
          <a:xfrm>
            <a:off x="643465" y="1524000"/>
            <a:ext cx="3541969" cy="1131332"/>
            <a:chOff x="634998" y="1524000"/>
            <a:chExt cx="2656477" cy="1131332"/>
          </a:xfrm>
        </p:grpSpPr>
        <p:sp>
          <p:nvSpPr>
            <p:cNvPr id="11" name="TextBox 10"/>
            <p:cNvSpPr txBox="1"/>
            <p:nvPr/>
          </p:nvSpPr>
          <p:spPr>
            <a:xfrm>
              <a:off x="634998" y="2286000"/>
              <a:ext cx="1028166" cy="369332"/>
            </a:xfrm>
            <a:prstGeom prst="rect">
              <a:avLst/>
            </a:prstGeom>
            <a:noFill/>
          </p:spPr>
          <p:txBody>
            <a:bodyPr wrap="none" rtlCol="0">
              <a:spAutoFit/>
            </a:bodyPr>
            <a:lstStyle/>
            <a:p>
              <a:r>
                <a:rPr lang="en-US" dirty="0" smtClean="0"/>
                <a:t>Substation 1</a:t>
              </a:r>
              <a:endParaRPr lang="en-US" dirty="0"/>
            </a:p>
          </p:txBody>
        </p:sp>
        <p:sp>
          <p:nvSpPr>
            <p:cNvPr id="12" name="TextBox 11"/>
            <p:cNvSpPr txBox="1"/>
            <p:nvPr/>
          </p:nvSpPr>
          <p:spPr>
            <a:xfrm>
              <a:off x="1524000" y="1524000"/>
              <a:ext cx="1767475" cy="461665"/>
            </a:xfrm>
            <a:prstGeom prst="rect">
              <a:avLst/>
            </a:prstGeom>
            <a:noFill/>
          </p:spPr>
          <p:txBody>
            <a:bodyPr wrap="square" rtlCol="0">
              <a:spAutoFit/>
            </a:bodyPr>
            <a:lstStyle/>
            <a:p>
              <a:r>
                <a:rPr lang="en-US" sz="1200" b="1" dirty="0" err="1" smtClean="0"/>
                <a:t>RTU</a:t>
              </a:r>
              <a:r>
                <a:rPr lang="en-US" sz="1200" b="1" dirty="0" smtClean="0"/>
                <a:t>  &amp; cellular module with Dual </a:t>
              </a:r>
              <a:r>
                <a:rPr lang="en-US" sz="1200" b="1" dirty="0" err="1" smtClean="0"/>
                <a:t>SIM</a:t>
              </a:r>
              <a:r>
                <a:rPr lang="en-US" sz="1200" b="1" dirty="0" smtClean="0"/>
                <a:t> card </a:t>
              </a:r>
              <a:endParaRPr lang="en-US" sz="1200" b="1" dirty="0"/>
            </a:p>
          </p:txBody>
        </p:sp>
        <p:pic>
          <p:nvPicPr>
            <p:cNvPr id="13"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52600"/>
              <a:ext cx="715964" cy="5384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32"/>
          <p:cNvGrpSpPr/>
          <p:nvPr/>
        </p:nvGrpSpPr>
        <p:grpSpPr>
          <a:xfrm>
            <a:off x="643464" y="3048000"/>
            <a:ext cx="3525039" cy="914400"/>
            <a:chOff x="634998" y="1740932"/>
            <a:chExt cx="2643779" cy="914400"/>
          </a:xfrm>
        </p:grpSpPr>
        <p:sp>
          <p:nvSpPr>
            <p:cNvPr id="15" name="TextBox 14"/>
            <p:cNvSpPr txBox="1"/>
            <p:nvPr/>
          </p:nvSpPr>
          <p:spPr>
            <a:xfrm>
              <a:off x="634998" y="2286000"/>
              <a:ext cx="1038987" cy="369332"/>
            </a:xfrm>
            <a:prstGeom prst="rect">
              <a:avLst/>
            </a:prstGeom>
            <a:noFill/>
          </p:spPr>
          <p:txBody>
            <a:bodyPr wrap="none" rtlCol="0">
              <a:spAutoFit/>
            </a:bodyPr>
            <a:lstStyle/>
            <a:p>
              <a:r>
                <a:rPr lang="en-US" dirty="0" smtClean="0"/>
                <a:t>Substation 2</a:t>
              </a:r>
              <a:endParaRPr lang="en-US" dirty="0"/>
            </a:p>
          </p:txBody>
        </p:sp>
        <p:sp>
          <p:nvSpPr>
            <p:cNvPr id="16" name="TextBox 15"/>
            <p:cNvSpPr txBox="1"/>
            <p:nvPr/>
          </p:nvSpPr>
          <p:spPr>
            <a:xfrm>
              <a:off x="1511303" y="1740932"/>
              <a:ext cx="1767474" cy="461665"/>
            </a:xfrm>
            <a:prstGeom prst="rect">
              <a:avLst/>
            </a:prstGeom>
            <a:noFill/>
          </p:spPr>
          <p:txBody>
            <a:bodyPr wrap="square" rtlCol="0">
              <a:spAutoFit/>
            </a:bodyPr>
            <a:lstStyle/>
            <a:p>
              <a:r>
                <a:rPr lang="en-US" sz="1200" b="1" dirty="0" err="1" smtClean="0"/>
                <a:t>RTU</a:t>
              </a:r>
              <a:r>
                <a:rPr lang="en-US" sz="1200" b="1" dirty="0" smtClean="0"/>
                <a:t>  &amp; cellular module with Dual </a:t>
              </a:r>
              <a:r>
                <a:rPr lang="en-US" sz="1200" b="1" dirty="0" err="1" smtClean="0"/>
                <a:t>SIM</a:t>
              </a:r>
              <a:r>
                <a:rPr lang="en-US" sz="1200" b="1" dirty="0" smtClean="0"/>
                <a:t> card</a:t>
              </a:r>
              <a:endParaRPr lang="en-US" sz="1200" dirty="0"/>
            </a:p>
          </p:txBody>
        </p:sp>
        <p:pic>
          <p:nvPicPr>
            <p:cNvPr id="17"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52600"/>
              <a:ext cx="715964" cy="5384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8" name="Group 36"/>
          <p:cNvGrpSpPr/>
          <p:nvPr/>
        </p:nvGrpSpPr>
        <p:grpSpPr>
          <a:xfrm>
            <a:off x="711200" y="4419600"/>
            <a:ext cx="3472787" cy="902732"/>
            <a:chOff x="634998" y="1752600"/>
            <a:chExt cx="2604590" cy="902732"/>
          </a:xfrm>
        </p:grpSpPr>
        <p:sp>
          <p:nvSpPr>
            <p:cNvPr id="19" name="TextBox 18"/>
            <p:cNvSpPr txBox="1"/>
            <p:nvPr/>
          </p:nvSpPr>
          <p:spPr>
            <a:xfrm>
              <a:off x="634998" y="2286000"/>
              <a:ext cx="1201291" cy="369332"/>
            </a:xfrm>
            <a:prstGeom prst="rect">
              <a:avLst/>
            </a:prstGeom>
            <a:noFill/>
          </p:spPr>
          <p:txBody>
            <a:bodyPr wrap="none" rtlCol="0">
              <a:spAutoFit/>
            </a:bodyPr>
            <a:lstStyle/>
            <a:p>
              <a:r>
                <a:rPr lang="en-US" dirty="0" smtClean="0"/>
                <a:t>Substation “N”</a:t>
              </a:r>
              <a:endParaRPr lang="en-US" dirty="0"/>
            </a:p>
          </p:txBody>
        </p:sp>
        <p:sp>
          <p:nvSpPr>
            <p:cNvPr id="20" name="TextBox 19"/>
            <p:cNvSpPr txBox="1"/>
            <p:nvPr/>
          </p:nvSpPr>
          <p:spPr>
            <a:xfrm>
              <a:off x="1472114" y="1752600"/>
              <a:ext cx="1767474" cy="461665"/>
            </a:xfrm>
            <a:prstGeom prst="rect">
              <a:avLst/>
            </a:prstGeom>
            <a:noFill/>
          </p:spPr>
          <p:txBody>
            <a:bodyPr wrap="square" rtlCol="0">
              <a:spAutoFit/>
            </a:bodyPr>
            <a:lstStyle/>
            <a:p>
              <a:r>
                <a:rPr lang="en-US" sz="1200" b="1" dirty="0" err="1" smtClean="0"/>
                <a:t>RTU</a:t>
              </a:r>
              <a:r>
                <a:rPr lang="en-US" sz="1200" b="1" dirty="0" smtClean="0"/>
                <a:t>  &amp; cellular module with Dual </a:t>
              </a:r>
              <a:r>
                <a:rPr lang="en-US" sz="1200" b="1" dirty="0" err="1" smtClean="0"/>
                <a:t>SIM</a:t>
              </a:r>
              <a:r>
                <a:rPr lang="en-US" sz="1200" b="1" dirty="0" smtClean="0"/>
                <a:t> card</a:t>
              </a:r>
              <a:endParaRPr lang="en-US" sz="1200" dirty="0"/>
            </a:p>
          </p:txBody>
        </p:sp>
        <p:pic>
          <p:nvPicPr>
            <p:cNvPr id="21"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52600"/>
              <a:ext cx="715964" cy="53842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2" name="Group 40"/>
          <p:cNvGrpSpPr/>
          <p:nvPr/>
        </p:nvGrpSpPr>
        <p:grpSpPr>
          <a:xfrm>
            <a:off x="846664" y="5715000"/>
            <a:ext cx="3384251" cy="914400"/>
            <a:chOff x="711198" y="1740932"/>
            <a:chExt cx="2538188" cy="914400"/>
          </a:xfrm>
        </p:grpSpPr>
        <p:sp>
          <p:nvSpPr>
            <p:cNvPr id="23" name="TextBox 22"/>
            <p:cNvSpPr txBox="1"/>
            <p:nvPr/>
          </p:nvSpPr>
          <p:spPr>
            <a:xfrm>
              <a:off x="711198" y="2286000"/>
              <a:ext cx="1355515" cy="369332"/>
            </a:xfrm>
            <a:prstGeom prst="rect">
              <a:avLst/>
            </a:prstGeom>
            <a:noFill/>
          </p:spPr>
          <p:txBody>
            <a:bodyPr wrap="none" rtlCol="0">
              <a:spAutoFit/>
            </a:bodyPr>
            <a:lstStyle/>
            <a:p>
              <a:r>
                <a:rPr lang="en-US" b="1" dirty="0" err="1" smtClean="0"/>
                <a:t>IPP’s</a:t>
              </a:r>
              <a:r>
                <a:rPr lang="en-US" b="1" dirty="0" smtClean="0"/>
                <a:t> Substation</a:t>
              </a:r>
              <a:endParaRPr lang="en-US" b="1" dirty="0"/>
            </a:p>
          </p:txBody>
        </p:sp>
        <p:sp>
          <p:nvSpPr>
            <p:cNvPr id="24" name="TextBox 23"/>
            <p:cNvSpPr txBox="1"/>
            <p:nvPr/>
          </p:nvSpPr>
          <p:spPr>
            <a:xfrm>
              <a:off x="1481911" y="1740932"/>
              <a:ext cx="1767475" cy="461665"/>
            </a:xfrm>
            <a:prstGeom prst="rect">
              <a:avLst/>
            </a:prstGeom>
            <a:noFill/>
          </p:spPr>
          <p:txBody>
            <a:bodyPr wrap="square" rtlCol="0">
              <a:spAutoFit/>
            </a:bodyPr>
            <a:lstStyle/>
            <a:p>
              <a:r>
                <a:rPr lang="en-US" sz="1200" b="1" dirty="0" err="1" smtClean="0"/>
                <a:t>RTU</a:t>
              </a:r>
              <a:r>
                <a:rPr lang="en-US" sz="1200" b="1" dirty="0" smtClean="0"/>
                <a:t> &amp; cellular module with Dual </a:t>
              </a:r>
              <a:r>
                <a:rPr lang="en-US" sz="1200" b="1" dirty="0" err="1" smtClean="0"/>
                <a:t>SIM</a:t>
              </a:r>
              <a:r>
                <a:rPr lang="en-US" sz="1200" b="1" dirty="0" smtClean="0"/>
                <a:t> card</a:t>
              </a:r>
              <a:endParaRPr lang="en-US" sz="1200" dirty="0"/>
            </a:p>
          </p:txBody>
        </p:sp>
        <p:pic>
          <p:nvPicPr>
            <p:cNvPr id="25" name="Picture 2167" descr="Wirelesstranspo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5499" y="1752600"/>
              <a:ext cx="715964" cy="538420"/>
            </a:xfrm>
            <a:prstGeom prst="rect">
              <a:avLst/>
            </a:prstGeom>
            <a:noFill/>
            <a:extLst>
              <a:ext uri="{909E8E84-426E-40dd-AFC4-6F175D3DCCD1}">
                <a14:hiddenFill xmlns:a14="http://schemas.microsoft.com/office/drawing/2010/main">
                  <a:solidFill>
                    <a:srgbClr val="FFFFFF"/>
                  </a:solidFill>
                </a14:hiddenFill>
              </a:ext>
            </a:extLst>
          </p:spPr>
        </p:pic>
      </p:grpSp>
      <p:sp>
        <p:nvSpPr>
          <p:cNvPr id="26" name="Freeform 14"/>
          <p:cNvSpPr>
            <a:spLocks/>
          </p:cNvSpPr>
          <p:nvPr/>
        </p:nvSpPr>
        <p:spPr bwMode="auto">
          <a:xfrm rot="1223599">
            <a:off x="1646457" y="2919655"/>
            <a:ext cx="4491023" cy="163782"/>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7" name="Freeform 14"/>
          <p:cNvSpPr>
            <a:spLocks/>
          </p:cNvSpPr>
          <p:nvPr/>
        </p:nvSpPr>
        <p:spPr bwMode="auto">
          <a:xfrm rot="799552">
            <a:off x="1734429" y="3955128"/>
            <a:ext cx="3746492" cy="267874"/>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8" name="Freeform 14"/>
          <p:cNvSpPr>
            <a:spLocks/>
          </p:cNvSpPr>
          <p:nvPr/>
        </p:nvSpPr>
        <p:spPr bwMode="auto">
          <a:xfrm>
            <a:off x="1867989" y="4849575"/>
            <a:ext cx="3022141" cy="140438"/>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sp>
        <p:nvSpPr>
          <p:cNvPr id="29" name="Freeform 14"/>
          <p:cNvSpPr>
            <a:spLocks/>
          </p:cNvSpPr>
          <p:nvPr/>
        </p:nvSpPr>
        <p:spPr bwMode="auto">
          <a:xfrm rot="20350024">
            <a:off x="1809950" y="5383441"/>
            <a:ext cx="4154049" cy="250265"/>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30" name="Picture 40"/>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04858" y="2362200"/>
            <a:ext cx="616743" cy="325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Freeform 14"/>
          <p:cNvSpPr>
            <a:spLocks/>
          </p:cNvSpPr>
          <p:nvPr/>
        </p:nvSpPr>
        <p:spPr bwMode="auto">
          <a:xfrm rot="5400000">
            <a:off x="6794500" y="3187700"/>
            <a:ext cx="1143000" cy="101600"/>
          </a:xfrm>
          <a:custGeom>
            <a:avLst/>
            <a:gdLst>
              <a:gd name="T0" fmla="*/ 0 w 2017"/>
              <a:gd name="T1" fmla="*/ 0 h 97"/>
              <a:gd name="T2" fmla="*/ 1008 w 2017"/>
              <a:gd name="T3" fmla="*/ 0 h 97"/>
              <a:gd name="T4" fmla="*/ 912 w 2017"/>
              <a:gd name="T5" fmla="*/ 96 h 97"/>
              <a:gd name="T6" fmla="*/ 2016 w 2017"/>
              <a:gd name="T7" fmla="*/ 96 h 97"/>
            </a:gdLst>
            <a:ahLst/>
            <a:cxnLst>
              <a:cxn ang="0">
                <a:pos x="T0" y="T1"/>
              </a:cxn>
              <a:cxn ang="0">
                <a:pos x="T2" y="T3"/>
              </a:cxn>
              <a:cxn ang="0">
                <a:pos x="T4" y="T5"/>
              </a:cxn>
              <a:cxn ang="0">
                <a:pos x="T6" y="T7"/>
              </a:cxn>
            </a:cxnLst>
            <a:rect l="0" t="0" r="r" b="b"/>
            <a:pathLst>
              <a:path w="2017" h="97">
                <a:moveTo>
                  <a:pt x="0" y="0"/>
                </a:moveTo>
                <a:lnTo>
                  <a:pt x="1008" y="0"/>
                </a:lnTo>
                <a:lnTo>
                  <a:pt x="912" y="96"/>
                </a:lnTo>
                <a:lnTo>
                  <a:pt x="2016" y="96"/>
                </a:lnTo>
              </a:path>
            </a:pathLst>
          </a:custGeom>
          <a:noFill/>
          <a:ln w="25400" cap="rnd" cmpd="sng">
            <a:solidFill>
              <a:srgbClr val="CF0E30"/>
            </a:solidFill>
            <a:prstDash val="solid"/>
            <a:round/>
            <a:headEnd type="none" w="sm" len="sm"/>
            <a:tailEnd type="none" w="sm" len="sm"/>
          </a:ln>
          <a:effectLst>
            <a:outerShdw dist="17961" dir="2700000" algn="ctr" rotWithShape="0">
              <a:schemeClr val="tx1"/>
            </a:outerShdw>
          </a:effectLst>
          <a:extLst>
            <a:ext uri="{909E8E84-426E-40dd-AFC4-6F175D3DCCD1}">
              <a14:hiddenFill xmlns:a14="http://schemas.microsoft.com/office/drawing/2010/main">
                <a:solidFill>
                  <a:schemeClr val="accent1"/>
                </a:solidFill>
              </a14:hiddenFill>
            </a:ext>
          </a:extLst>
        </p:spPr>
        <p:txBody>
          <a:bodyPr/>
          <a:lstStyle/>
          <a:p>
            <a:endParaRPr lang="en-US"/>
          </a:p>
        </p:txBody>
      </p:sp>
      <p:pic>
        <p:nvPicPr>
          <p:cNvPr id="32" name="Picture 31"/>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6800" y="3581400"/>
            <a:ext cx="6013459" cy="2681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Box 32"/>
          <p:cNvSpPr txBox="1"/>
          <p:nvPr/>
        </p:nvSpPr>
        <p:spPr>
          <a:xfrm>
            <a:off x="6197600" y="4286072"/>
            <a:ext cx="3454400" cy="1200329"/>
          </a:xfrm>
          <a:prstGeom prst="rect">
            <a:avLst/>
          </a:prstGeom>
          <a:noFill/>
        </p:spPr>
        <p:txBody>
          <a:bodyPr wrap="square" rtlCol="0">
            <a:spAutoFit/>
          </a:bodyPr>
          <a:lstStyle/>
          <a:p>
            <a:r>
              <a:rPr lang="en-US" dirty="0"/>
              <a:t>Gateway/Inter-phasing Equipment/Router at the </a:t>
            </a:r>
            <a:r>
              <a:rPr lang="en-US" dirty="0" err="1"/>
              <a:t>SLDC</a:t>
            </a:r>
            <a:r>
              <a:rPr lang="en-US" dirty="0"/>
              <a:t> for picking the data from different </a:t>
            </a:r>
            <a:r>
              <a:rPr lang="en-US" dirty="0" err="1"/>
              <a:t>RTUs</a:t>
            </a:r>
            <a:endParaRPr lang="en-US" dirty="0"/>
          </a:p>
        </p:txBody>
      </p:sp>
      <p:sp>
        <p:nvSpPr>
          <p:cNvPr id="34" name="Rectangle 33"/>
          <p:cNvSpPr/>
          <p:nvPr/>
        </p:nvSpPr>
        <p:spPr>
          <a:xfrm>
            <a:off x="6096000" y="1026190"/>
            <a:ext cx="3962400" cy="110741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b="1" dirty="0" smtClean="0"/>
          </a:p>
          <a:p>
            <a:pPr algn="ctr"/>
            <a:r>
              <a:rPr lang="en-US" b="1" dirty="0" err="1" smtClean="0"/>
              <a:t>SLDC</a:t>
            </a:r>
            <a:r>
              <a:rPr lang="en-US" b="1" dirty="0" smtClean="0"/>
              <a:t> system</a:t>
            </a:r>
          </a:p>
          <a:p>
            <a:pPr algn="ctr"/>
            <a:endParaRPr lang="en-US" sz="1000" b="1" dirty="0" smtClean="0"/>
          </a:p>
          <a:p>
            <a:pPr algn="ctr"/>
            <a:r>
              <a:rPr lang="en-US" sz="1600" b="1" dirty="0" err="1" smtClean="0"/>
              <a:t>IEC</a:t>
            </a:r>
            <a:r>
              <a:rPr lang="en-US" sz="1600" b="1" dirty="0" smtClean="0"/>
              <a:t> 104 protocol</a:t>
            </a:r>
          </a:p>
          <a:p>
            <a:pPr algn="ctr"/>
            <a:endParaRPr lang="en-US" sz="1600" b="1" dirty="0" smtClean="0"/>
          </a:p>
          <a:p>
            <a:pPr algn="ctr"/>
            <a:endParaRPr lang="en-US" sz="1600" b="1" dirty="0"/>
          </a:p>
        </p:txBody>
      </p:sp>
      <p:pic>
        <p:nvPicPr>
          <p:cNvPr id="3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06027" y="1"/>
            <a:ext cx="2285973" cy="997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6" name="Slide Number Placeholder 97"/>
          <p:cNvSpPr txBox="1">
            <a:spLocks/>
          </p:cNvSpPr>
          <p:nvPr/>
        </p:nvSpPr>
        <p:spPr>
          <a:xfrm>
            <a:off x="8737600" y="6356351"/>
            <a:ext cx="2844800" cy="365125"/>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FF315BB7-7609-4D98-8432-657234E8E055}" type="slidenum">
              <a:rPr kumimoji="0" lang="en-IN" sz="800" b="0" i="0" u="none" strike="noStrike" kern="1200" cap="none" spc="0" normalizeH="0" baseline="0" noProof="0" smtClean="0">
                <a:ln>
                  <a:noFill/>
                </a:ln>
                <a:solidFill>
                  <a:schemeClr val="accent1">
                    <a:lumMod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IN" sz="800" b="0" i="0" u="none" strike="noStrike" kern="1200" cap="none" spc="0" normalizeH="0" baseline="0" noProof="0">
              <a:ln>
                <a:noFill/>
              </a:ln>
              <a:solidFill>
                <a:schemeClr val="accent1">
                  <a:lumMod val="75000"/>
                </a:schemeClr>
              </a:solidFill>
              <a:effectLst/>
              <a:uLnTx/>
              <a:uFillTx/>
              <a:latin typeface="+mn-lt"/>
              <a:ea typeface="+mn-ea"/>
              <a:cs typeface="+mn-cs"/>
            </a:endParaRPr>
          </a:p>
        </p:txBody>
      </p:sp>
      <p:sp>
        <p:nvSpPr>
          <p:cNvPr id="37" name="TextBox 36"/>
          <p:cNvSpPr txBox="1"/>
          <p:nvPr/>
        </p:nvSpPr>
        <p:spPr>
          <a:xfrm rot="1738765">
            <a:off x="3205976" y="2718552"/>
            <a:ext cx="2129344" cy="369332"/>
          </a:xfrm>
          <a:prstGeom prst="rect">
            <a:avLst/>
          </a:prstGeom>
          <a:noFill/>
        </p:spPr>
        <p:txBody>
          <a:bodyPr wrap="square" rtlCol="0">
            <a:spAutoFit/>
          </a:bodyPr>
          <a:lstStyle/>
          <a:p>
            <a:r>
              <a:rPr lang="en-US" dirty="0" smtClean="0"/>
              <a:t>Real time data</a:t>
            </a:r>
            <a:endParaRPr lang="en-US" dirty="0"/>
          </a:p>
        </p:txBody>
      </p:sp>
      <p:sp>
        <p:nvSpPr>
          <p:cNvPr id="38" name="Rectangle 37"/>
          <p:cNvSpPr/>
          <p:nvPr/>
        </p:nvSpPr>
        <p:spPr>
          <a:xfrm>
            <a:off x="1016000" y="285691"/>
            <a:ext cx="8534400" cy="523220"/>
          </a:xfrm>
          <a:prstGeom prst="rect">
            <a:avLst/>
          </a:prstGeom>
        </p:spPr>
        <p:txBody>
          <a:bodyPr wrap="square">
            <a:spAutoFit/>
          </a:bodyPr>
          <a:lstStyle/>
          <a:p>
            <a:pPr algn="ctr"/>
            <a:r>
              <a:rPr lang="en-US" sz="2800" b="1" u="sng" dirty="0" smtClean="0">
                <a:solidFill>
                  <a:schemeClr val="accent1"/>
                </a:solidFill>
                <a:latin typeface="+mj-lt"/>
                <a:ea typeface="+mj-ea"/>
                <a:cs typeface="+mj-cs"/>
              </a:rPr>
              <a:t>Data Transfer Architecture : From </a:t>
            </a:r>
            <a:r>
              <a:rPr lang="en-US" sz="2800" b="1" u="sng" dirty="0" err="1" smtClean="0">
                <a:solidFill>
                  <a:schemeClr val="accent1"/>
                </a:solidFill>
                <a:latin typeface="+mj-lt"/>
                <a:ea typeface="+mj-ea"/>
                <a:cs typeface="+mj-cs"/>
              </a:rPr>
              <a:t>RTU</a:t>
            </a:r>
            <a:r>
              <a:rPr lang="en-US" sz="2800" b="1" u="sng" dirty="0" smtClean="0">
                <a:solidFill>
                  <a:schemeClr val="accent1"/>
                </a:solidFill>
                <a:latin typeface="+mj-lt"/>
                <a:ea typeface="+mj-ea"/>
                <a:cs typeface="+mj-cs"/>
              </a:rPr>
              <a:t> to </a:t>
            </a:r>
            <a:r>
              <a:rPr lang="en-US" sz="2800" b="1" u="sng" dirty="0" err="1" smtClean="0">
                <a:solidFill>
                  <a:schemeClr val="accent1"/>
                </a:solidFill>
                <a:latin typeface="+mj-lt"/>
                <a:ea typeface="+mj-ea"/>
                <a:cs typeface="+mj-cs"/>
              </a:rPr>
              <a:t>SLDC</a:t>
            </a:r>
            <a:endParaRPr lang="en-US" sz="2800" b="1" u="sng" dirty="0">
              <a:solidFill>
                <a:schemeClr val="accent1"/>
              </a:solidFill>
              <a:latin typeface="+mj-lt"/>
              <a:ea typeface="+mj-ea"/>
              <a:cs typeface="+mj-cs"/>
            </a:endParaRPr>
          </a:p>
        </p:txBody>
      </p:sp>
      <p:sp>
        <p:nvSpPr>
          <p:cNvPr id="39" name="TextBox 38"/>
          <p:cNvSpPr txBox="1"/>
          <p:nvPr/>
        </p:nvSpPr>
        <p:spPr>
          <a:xfrm rot="19487339">
            <a:off x="3606003" y="5439041"/>
            <a:ext cx="2129344" cy="338554"/>
          </a:xfrm>
          <a:prstGeom prst="rect">
            <a:avLst/>
          </a:prstGeom>
          <a:noFill/>
        </p:spPr>
        <p:txBody>
          <a:bodyPr wrap="square" rtlCol="0">
            <a:spAutoFit/>
          </a:bodyPr>
          <a:lstStyle/>
          <a:p>
            <a:r>
              <a:rPr lang="en-US" sz="1600" dirty="0" smtClean="0"/>
              <a:t>Real time data</a:t>
            </a:r>
            <a:endParaRPr lang="en-US" sz="1600" dirty="0"/>
          </a:p>
        </p:txBody>
      </p:sp>
      <p:sp>
        <p:nvSpPr>
          <p:cNvPr id="40" name="TextBox 39"/>
          <p:cNvSpPr txBox="1"/>
          <p:nvPr/>
        </p:nvSpPr>
        <p:spPr>
          <a:xfrm>
            <a:off x="7454421" y="2743200"/>
            <a:ext cx="3416780" cy="738664"/>
          </a:xfrm>
          <a:prstGeom prst="rect">
            <a:avLst/>
          </a:prstGeom>
          <a:noFill/>
        </p:spPr>
        <p:txBody>
          <a:bodyPr wrap="square" rtlCol="0">
            <a:spAutoFit/>
          </a:bodyPr>
          <a:lstStyle/>
          <a:p>
            <a:r>
              <a:rPr lang="en-US" sz="1400" b="1" dirty="0" smtClean="0"/>
              <a:t>Dedicated </a:t>
            </a:r>
          </a:p>
          <a:p>
            <a:r>
              <a:rPr lang="en-US" sz="1400" b="1" dirty="0" smtClean="0"/>
              <a:t>Lease </a:t>
            </a:r>
          </a:p>
          <a:p>
            <a:r>
              <a:rPr lang="en-US" sz="1400" b="1" dirty="0" smtClean="0"/>
              <a:t>Line</a:t>
            </a:r>
            <a:endParaRPr lang="en-US" sz="1400" b="1" dirty="0"/>
          </a:p>
        </p:txBody>
      </p:sp>
      <p:pic>
        <p:nvPicPr>
          <p:cNvPr id="41" name="Picture 40" descr="155_slow_animated_turbine.gif"/>
          <p:cNvPicPr>
            <a:picLocks noChangeAspect="1"/>
          </p:cNvPicPr>
          <p:nvPr/>
        </p:nvPicPr>
        <p:blipFill>
          <a:blip r:embed="rId6" cstate="print"/>
          <a:stretch>
            <a:fillRect/>
          </a:stretch>
        </p:blipFill>
        <p:spPr>
          <a:xfrm>
            <a:off x="11312434" y="4519746"/>
            <a:ext cx="905692" cy="2129246"/>
          </a:xfrm>
          <a:prstGeom prst="rect">
            <a:avLst/>
          </a:prstGeom>
        </p:spPr>
      </p:pic>
      <p:sp>
        <p:nvSpPr>
          <p:cNvPr id="42" name="Right Arrow 41"/>
          <p:cNvSpPr/>
          <p:nvPr/>
        </p:nvSpPr>
        <p:spPr>
          <a:xfrm rot="1305879">
            <a:off x="3702696" y="3035439"/>
            <a:ext cx="404201" cy="14865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3" name="Right Arrow 42"/>
          <p:cNvSpPr/>
          <p:nvPr/>
        </p:nvSpPr>
        <p:spPr>
          <a:xfrm rot="651732">
            <a:off x="3457536" y="4168487"/>
            <a:ext cx="404201" cy="14865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4" name="Right Arrow 43"/>
          <p:cNvSpPr/>
          <p:nvPr/>
        </p:nvSpPr>
        <p:spPr>
          <a:xfrm>
            <a:off x="3258756" y="4923851"/>
            <a:ext cx="404201" cy="14865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5" name="Right Arrow 44"/>
          <p:cNvSpPr/>
          <p:nvPr/>
        </p:nvSpPr>
        <p:spPr>
          <a:xfrm rot="20579196">
            <a:off x="3722587" y="5546702"/>
            <a:ext cx="404201" cy="14865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47" name="Right Arrow 46"/>
          <p:cNvSpPr/>
          <p:nvPr/>
        </p:nvSpPr>
        <p:spPr>
          <a:xfrm rot="16200000">
            <a:off x="7183130" y="3524627"/>
            <a:ext cx="250886" cy="172275"/>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46" name="Slide Number Placeholder 45"/>
          <p:cNvSpPr>
            <a:spLocks noGrp="1"/>
          </p:cNvSpPr>
          <p:nvPr>
            <p:ph type="sldNum" sz="quarter" idx="12"/>
          </p:nvPr>
        </p:nvSpPr>
        <p:spPr/>
        <p:txBody>
          <a:bodyPr/>
          <a:lstStyle/>
          <a:p>
            <a:fld id="{9CD8D479-8942-46E8-A226-A4E01F7A105C}" type="slidenum">
              <a:rPr lang="en-IN" smtClean="0"/>
              <a:pPr/>
              <a:t>6</a:t>
            </a:fld>
            <a:endParaRPr lang="en-IN"/>
          </a:p>
        </p:txBody>
      </p:sp>
    </p:spTree>
    <p:extLst>
      <p:ext uri="{BB962C8B-B14F-4D97-AF65-F5344CB8AC3E}">
        <p14:creationId xmlns:p14="http://schemas.microsoft.com/office/powerpoint/2010/main" val="1271754096"/>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repeatCount="indefinite" accel="50000" decel="50000" fill="hold" grpId="0" nodeType="clickEffect">
                                  <p:stCondLst>
                                    <p:cond delay="0"/>
                                  </p:stCondLst>
                                  <p:childTnLst>
                                    <p:animMotion origin="layout" path="M -2.29167E-6 -2.72895E-6 L 0.17071 0.1161 " pathEditMode="relative" rAng="0" ptsTypes="AA">
                                      <p:cBhvr>
                                        <p:cTn id="6" dur="2000" fill="hold"/>
                                        <p:tgtEl>
                                          <p:spTgt spid="42"/>
                                        </p:tgtEl>
                                        <p:attrNameLst>
                                          <p:attrName>ppt_x</p:attrName>
                                          <p:attrName>ppt_y</p:attrName>
                                        </p:attrNameLst>
                                      </p:cBhvr>
                                      <p:rCtr x="8500" y="5800"/>
                                    </p:animMotion>
                                  </p:childTnLst>
                                </p:cTn>
                              </p:par>
                              <p:par>
                                <p:cTn id="7" presetID="49" presetClass="path" presetSubtype="0" repeatCount="indefinite" accel="50000" decel="50000" fill="hold" grpId="0" nodeType="withEffect">
                                  <p:stCondLst>
                                    <p:cond delay="0"/>
                                  </p:stCondLst>
                                  <p:childTnLst>
                                    <p:animMotion origin="layout" path="M -0.01562 -0.00555 L 0.12904 0.05458 " pathEditMode="relative" rAng="0" ptsTypes="AA">
                                      <p:cBhvr>
                                        <p:cTn id="8" dur="2000" fill="hold"/>
                                        <p:tgtEl>
                                          <p:spTgt spid="43"/>
                                        </p:tgtEl>
                                        <p:attrNameLst>
                                          <p:attrName>ppt_x</p:attrName>
                                          <p:attrName>ppt_y</p:attrName>
                                        </p:attrNameLst>
                                      </p:cBhvr>
                                      <p:rCtr x="7200" y="3000"/>
                                    </p:animMotion>
                                  </p:childTnLst>
                                </p:cTn>
                              </p:par>
                              <p:par>
                                <p:cTn id="9" presetID="49" presetClass="path" presetSubtype="0" repeatCount="indefinite" accel="50000" decel="50000" fill="hold" grpId="0" nodeType="withEffect">
                                  <p:stCondLst>
                                    <p:cond delay="0"/>
                                  </p:stCondLst>
                                  <p:childTnLst>
                                    <p:animMotion origin="layout" path="M -0.01041 -1.00833E-6 L 0.11576 -0.00162 " pathEditMode="relative" rAng="0" ptsTypes="AA">
                                      <p:cBhvr>
                                        <p:cTn id="10" dur="2000" fill="hold"/>
                                        <p:tgtEl>
                                          <p:spTgt spid="44"/>
                                        </p:tgtEl>
                                        <p:attrNameLst>
                                          <p:attrName>ppt_x</p:attrName>
                                          <p:attrName>ppt_y</p:attrName>
                                        </p:attrNameLst>
                                      </p:cBhvr>
                                      <p:rCtr x="6300" y="-100"/>
                                    </p:animMotion>
                                  </p:childTnLst>
                                </p:cTn>
                              </p:par>
                              <p:par>
                                <p:cTn id="11" presetID="49" presetClass="path" presetSubtype="0" repeatCount="indefinite" accel="50000" decel="50000" fill="hold" grpId="0" nodeType="withEffect">
                                  <p:stCondLst>
                                    <p:cond delay="0"/>
                                  </p:stCondLst>
                                  <p:childTnLst>
                                    <p:animMotion origin="layout" path="M -0.00872 0.00763 L 0.08152 -0.05181 " pathEditMode="relative" rAng="0" ptsTypes="AA">
                                      <p:cBhvr>
                                        <p:cTn id="12" dur="2000" fill="hold"/>
                                        <p:tgtEl>
                                          <p:spTgt spid="45"/>
                                        </p:tgtEl>
                                        <p:attrNameLst>
                                          <p:attrName>ppt_x</p:attrName>
                                          <p:attrName>ppt_y</p:attrName>
                                        </p:attrNameLst>
                                      </p:cBhvr>
                                      <p:rCtr x="4500" y="-3000"/>
                                    </p:animMotion>
                                  </p:childTnLst>
                                </p:cTn>
                              </p:par>
                            </p:childTnLst>
                          </p:cTn>
                        </p:par>
                        <p:par>
                          <p:cTn id="13" fill="hold">
                            <p:stCondLst>
                              <p:cond delay="2000"/>
                            </p:stCondLst>
                            <p:childTnLst>
                              <p:par>
                                <p:cTn id="14" presetID="49" presetClass="path" presetSubtype="0" repeatCount="indefinite" accel="50000" decel="50000" fill="hold" grpId="0" nodeType="afterEffect">
                                  <p:stCondLst>
                                    <p:cond delay="0"/>
                                  </p:stCondLst>
                                  <p:childTnLst>
                                    <p:animMotion origin="layout" path="M 0.00104 0.01897 L 1.66667E-6 -0.04255 " pathEditMode="relative" rAng="0" ptsTypes="AA">
                                      <p:cBhvr>
                                        <p:cTn id="15" dur="3000" fill="hold"/>
                                        <p:tgtEl>
                                          <p:spTgt spid="47"/>
                                        </p:tgtEl>
                                        <p:attrNameLst>
                                          <p:attrName>ppt_x</p:attrName>
                                          <p:attrName>ppt_y</p:attrName>
                                        </p:attrNameLst>
                                      </p:cBhvr>
                                      <p:rCtr x="-100" y="-31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733" y="91756"/>
            <a:ext cx="9717170" cy="725470"/>
          </a:xfrm>
        </p:spPr>
        <p:txBody>
          <a:bodyPr>
            <a:normAutofit/>
          </a:bodyPr>
          <a:lstStyle/>
          <a:p>
            <a:pPr algn="ctr"/>
            <a:r>
              <a:rPr lang="en-US" sz="3600" b="1" u="sng" dirty="0" smtClean="0"/>
              <a:t>Scope of System Integrator</a:t>
            </a:r>
            <a:endParaRPr lang="en-IN" sz="3600" b="1" u="sng" dirty="0"/>
          </a:p>
        </p:txBody>
      </p:sp>
      <p:sp>
        <p:nvSpPr>
          <p:cNvPr id="3" name="Content Placeholder 2"/>
          <p:cNvSpPr>
            <a:spLocks noGrp="1"/>
          </p:cNvSpPr>
          <p:nvPr>
            <p:ph idx="1"/>
          </p:nvPr>
        </p:nvSpPr>
        <p:spPr>
          <a:xfrm>
            <a:off x="380960" y="990600"/>
            <a:ext cx="11506240" cy="5388166"/>
          </a:xfrm>
        </p:spPr>
        <p:txBody>
          <a:bodyPr>
            <a:noAutofit/>
          </a:bodyPr>
          <a:lstStyle/>
          <a:p>
            <a:pPr lvl="0" algn="just"/>
            <a:r>
              <a:rPr lang="en-US" sz="2700" dirty="0" smtClean="0"/>
              <a:t>Maintain the Communication system for transfer of data from </a:t>
            </a:r>
            <a:r>
              <a:rPr lang="en-US" sz="2700" dirty="0" err="1" smtClean="0"/>
              <a:t>ABT</a:t>
            </a:r>
            <a:r>
              <a:rPr lang="en-US" sz="2700" dirty="0" smtClean="0"/>
              <a:t> meters to Developer/Generator and </a:t>
            </a:r>
            <a:r>
              <a:rPr lang="en-US" sz="2700" dirty="0" err="1" smtClean="0"/>
              <a:t>SLDC</a:t>
            </a:r>
            <a:r>
              <a:rPr lang="en-US" sz="2700" dirty="0" smtClean="0"/>
              <a:t> .</a:t>
            </a:r>
          </a:p>
          <a:p>
            <a:pPr lvl="0" algn="just"/>
            <a:r>
              <a:rPr lang="en-US" sz="2700" dirty="0" smtClean="0"/>
              <a:t>Maintain the RTU/Data Acquisition System and Gateway/Inter-phase equipment at the SLDC.</a:t>
            </a:r>
          </a:p>
          <a:p>
            <a:pPr algn="just"/>
            <a:r>
              <a:rPr lang="en-IN" sz="2800" dirty="0" smtClean="0"/>
              <a:t>Compilation of forecast data including all Revisions, as per regulation and submit to SLDC.</a:t>
            </a:r>
          </a:p>
          <a:p>
            <a:pPr lvl="0" algn="just"/>
            <a:r>
              <a:rPr lang="en-IN" sz="2800" dirty="0" smtClean="0"/>
              <a:t>Co-ordination with </a:t>
            </a:r>
            <a:r>
              <a:rPr lang="en-IN" sz="2800" dirty="0" err="1" smtClean="0"/>
              <a:t>SLDC</a:t>
            </a:r>
            <a:r>
              <a:rPr lang="en-IN" sz="2800" dirty="0" smtClean="0"/>
              <a:t>, </a:t>
            </a:r>
            <a:r>
              <a:rPr lang="en-IN" sz="2800" dirty="0" err="1" smtClean="0"/>
              <a:t>RDPPC</a:t>
            </a:r>
            <a:r>
              <a:rPr lang="en-IN" sz="2800" dirty="0" smtClean="0"/>
              <a:t>, Sub Stations, Developers / Generator or any other designated agency</a:t>
            </a:r>
          </a:p>
          <a:p>
            <a:pPr algn="just"/>
            <a:r>
              <a:rPr lang="en-IN" sz="2700" dirty="0" smtClean="0"/>
              <a:t>Prepare periodic Reports covering Analysis, issues of curtailment, Actual Vs Forecasted Deviation etc.</a:t>
            </a:r>
          </a:p>
          <a:p>
            <a:pPr lvl="0">
              <a:spcBef>
                <a:spcPts val="0"/>
              </a:spcBef>
            </a:pPr>
            <a:r>
              <a:rPr lang="en-US" sz="2700" dirty="0" smtClean="0"/>
              <a:t>Reports and </a:t>
            </a:r>
            <a:r>
              <a:rPr lang="en-US" sz="2700" dirty="0"/>
              <a:t>Management Information </a:t>
            </a:r>
            <a:r>
              <a:rPr lang="en-US" sz="2700" dirty="0" smtClean="0"/>
              <a:t>System for SLDC /OEM/</a:t>
            </a:r>
          </a:p>
          <a:p>
            <a:pPr lvl="0">
              <a:spcBef>
                <a:spcPts val="0"/>
              </a:spcBef>
              <a:buNone/>
            </a:pPr>
            <a:r>
              <a:rPr lang="en-US" sz="2700" dirty="0" smtClean="0"/>
              <a:t>   Developers/Generators or any designating agencies.</a:t>
            </a:r>
          </a:p>
          <a:p>
            <a:pPr lvl="0" algn="just"/>
            <a:endParaRPr lang="en-IN" sz="2700" dirty="0"/>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06027" y="1"/>
            <a:ext cx="2285973" cy="9972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descr="155_slow_animated_turbine.gif"/>
          <p:cNvPicPr>
            <a:picLocks noChangeAspect="1"/>
          </p:cNvPicPr>
          <p:nvPr/>
        </p:nvPicPr>
        <p:blipFill>
          <a:blip r:embed="rId4" cstate="print"/>
          <a:stretch>
            <a:fillRect/>
          </a:stretch>
        </p:blipFill>
        <p:spPr>
          <a:xfrm>
            <a:off x="11312434" y="4519746"/>
            <a:ext cx="905692" cy="2129246"/>
          </a:xfrm>
          <a:prstGeom prst="rect">
            <a:avLst/>
          </a:prstGeom>
        </p:spPr>
      </p:pic>
      <p:sp>
        <p:nvSpPr>
          <p:cNvPr id="8" name="Slide Number Placeholder 7"/>
          <p:cNvSpPr>
            <a:spLocks noGrp="1"/>
          </p:cNvSpPr>
          <p:nvPr>
            <p:ph type="sldNum" sz="quarter" idx="12"/>
          </p:nvPr>
        </p:nvSpPr>
        <p:spPr/>
        <p:txBody>
          <a:bodyPr/>
          <a:lstStyle/>
          <a:p>
            <a:fld id="{9CD8D479-8942-46E8-A226-A4E01F7A105C}" type="slidenum">
              <a:rPr lang="en-IN" smtClean="0"/>
              <a:pPr/>
              <a:t>7</a:t>
            </a:fld>
            <a:endParaRPr lang="en-IN"/>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0026" y="276087"/>
            <a:ext cx="9371949" cy="649330"/>
          </a:xfrm>
        </p:spPr>
        <p:txBody>
          <a:bodyPr/>
          <a:lstStyle/>
          <a:p>
            <a:pPr algn="ctr"/>
            <a:r>
              <a:rPr lang="en-US" b="1" u="sng" dirty="0" smtClean="0"/>
              <a:t>  Status as on Date (Hardware &amp; Software)</a:t>
            </a:r>
            <a:endParaRPr lang="en-IN" b="1" u="sng" dirty="0"/>
          </a:p>
        </p:txBody>
      </p:sp>
      <p:sp>
        <p:nvSpPr>
          <p:cNvPr id="3" name="Content Placeholder 2"/>
          <p:cNvSpPr>
            <a:spLocks noGrp="1"/>
          </p:cNvSpPr>
          <p:nvPr>
            <p:ph idx="1"/>
          </p:nvPr>
        </p:nvSpPr>
        <p:spPr>
          <a:xfrm>
            <a:off x="517793" y="1024568"/>
            <a:ext cx="11259238" cy="5453349"/>
          </a:xfrm>
        </p:spPr>
        <p:txBody>
          <a:bodyPr/>
          <a:lstStyle/>
          <a:p>
            <a:pPr>
              <a:lnSpc>
                <a:spcPct val="150000"/>
              </a:lnSpc>
            </a:pPr>
            <a:r>
              <a:rPr lang="en-IN" sz="2400" dirty="0" smtClean="0"/>
              <a:t> </a:t>
            </a:r>
            <a:r>
              <a:rPr lang="en-IN" sz="2400" b="1" dirty="0" smtClean="0"/>
              <a:t>ABT Meters (L&amp;T Make) and Dual Modems</a:t>
            </a:r>
            <a:r>
              <a:rPr lang="en-IN" sz="2400" dirty="0" smtClean="0"/>
              <a:t> (</a:t>
            </a:r>
            <a:r>
              <a:rPr lang="en-IN" sz="2400" b="1" i="1" dirty="0" smtClean="0"/>
              <a:t>iMDAS</a:t>
            </a:r>
            <a:r>
              <a:rPr lang="en-IN" sz="2400" dirty="0" smtClean="0"/>
              <a:t> by REConnect Energy) installed at all Pooling Substations and streaming real-time data to SLDC</a:t>
            </a:r>
          </a:p>
          <a:p>
            <a:pPr>
              <a:lnSpc>
                <a:spcPct val="150000"/>
              </a:lnSpc>
            </a:pPr>
            <a:r>
              <a:rPr lang="en-IN" sz="2400" b="1" dirty="0" smtClean="0"/>
              <a:t>RTUs installed with dual-modem </a:t>
            </a:r>
            <a:r>
              <a:rPr lang="en-IN" sz="2400" dirty="0" smtClean="0"/>
              <a:t>and some of the pre-existing RTU’s are streaming data to </a:t>
            </a:r>
            <a:r>
              <a:rPr lang="en-IN" sz="2400" b="1" dirty="0" smtClean="0"/>
              <a:t>dedicated wind energy gateway </a:t>
            </a:r>
            <a:r>
              <a:rPr lang="en-IN" sz="2400" dirty="0" smtClean="0"/>
              <a:t>installed as SLDC</a:t>
            </a:r>
          </a:p>
          <a:p>
            <a:pPr>
              <a:lnSpc>
                <a:spcPct val="150000"/>
              </a:lnSpc>
            </a:pPr>
            <a:r>
              <a:rPr lang="en-IN" sz="2400" b="1" dirty="0" smtClean="0"/>
              <a:t>7 different OEMs being integrated </a:t>
            </a:r>
            <a:r>
              <a:rPr lang="en-IN" sz="2400" dirty="0" smtClean="0"/>
              <a:t>into the system from the hardware and software point of view (Suzlon, WWIL, ReGen, INOX, Gamesa, Greenko, Tata/Welspun)</a:t>
            </a:r>
          </a:p>
          <a:p>
            <a:pPr>
              <a:lnSpc>
                <a:spcPct val="150000"/>
              </a:lnSpc>
            </a:pPr>
            <a:r>
              <a:rPr lang="en-IN" sz="2400" dirty="0" smtClean="0"/>
              <a:t>SLDC Rajasthan and IWTMA having a real-time access to data (static and power) through a </a:t>
            </a:r>
            <a:r>
              <a:rPr lang="en-IN" sz="2400" b="1" dirty="0" smtClean="0"/>
              <a:t>state-of-the-art web-application (GRID Connect). </a:t>
            </a:r>
            <a:r>
              <a:rPr lang="en-IN" sz="2400" dirty="0" smtClean="0"/>
              <a:t>Each other stakeholder has access through password for their own data</a:t>
            </a:r>
          </a:p>
          <a:p>
            <a:pPr>
              <a:lnSpc>
                <a:spcPct val="150000"/>
              </a:lnSpc>
            </a:pPr>
            <a:endParaRPr lang="en-IN" dirty="0" smtClean="0"/>
          </a:p>
          <a:p>
            <a:pPr>
              <a:lnSpc>
                <a:spcPct val="150000"/>
              </a:lnSpc>
            </a:pPr>
            <a:endParaRPr lang="en-IN" dirty="0"/>
          </a:p>
        </p:txBody>
      </p:sp>
      <p:sp>
        <p:nvSpPr>
          <p:cNvPr id="7" name="Slide Number Placeholder 6"/>
          <p:cNvSpPr>
            <a:spLocks noGrp="1"/>
          </p:cNvSpPr>
          <p:nvPr>
            <p:ph type="sldNum" sz="quarter" idx="12"/>
          </p:nvPr>
        </p:nvSpPr>
        <p:spPr/>
        <p:txBody>
          <a:bodyPr/>
          <a:lstStyle/>
          <a:p>
            <a:fld id="{9CD8D479-8942-46E8-A226-A4E01F7A105C}" type="slidenum">
              <a:rPr lang="en-IN" smtClean="0"/>
              <a:pPr/>
              <a:t>8</a:t>
            </a:fld>
            <a:endParaRPr lang="en-IN"/>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0026" y="276087"/>
            <a:ext cx="9371949" cy="649330"/>
          </a:xfrm>
        </p:spPr>
        <p:txBody>
          <a:bodyPr/>
          <a:lstStyle/>
          <a:p>
            <a:pPr algn="ctr"/>
            <a:r>
              <a:rPr lang="en-US" b="1" u="sng" dirty="0" smtClean="0"/>
              <a:t>  Status as on Date (Forecasting &amp; Scheduling) </a:t>
            </a:r>
            <a:endParaRPr lang="en-IN" b="1" u="sng" dirty="0"/>
          </a:p>
        </p:txBody>
      </p:sp>
      <p:sp>
        <p:nvSpPr>
          <p:cNvPr id="10" name="Content Placeholder 2"/>
          <p:cNvSpPr>
            <a:spLocks noGrp="1"/>
          </p:cNvSpPr>
          <p:nvPr>
            <p:ph idx="1"/>
          </p:nvPr>
        </p:nvSpPr>
        <p:spPr>
          <a:xfrm>
            <a:off x="517793" y="1024568"/>
            <a:ext cx="11259238" cy="5453349"/>
          </a:xfrm>
        </p:spPr>
        <p:txBody>
          <a:bodyPr>
            <a:normAutofit fontScale="77500" lnSpcReduction="20000"/>
          </a:bodyPr>
          <a:lstStyle/>
          <a:p>
            <a:pPr>
              <a:lnSpc>
                <a:spcPct val="150000"/>
              </a:lnSpc>
            </a:pPr>
            <a:r>
              <a:rPr lang="en-IN" sz="3800" b="1" dirty="0" smtClean="0"/>
              <a:t>Forecast  - Aggregation &amp; Scheduling</a:t>
            </a:r>
          </a:p>
          <a:p>
            <a:pPr lvl="1">
              <a:lnSpc>
                <a:spcPct val="150000"/>
              </a:lnSpc>
            </a:pPr>
            <a:r>
              <a:rPr lang="en-US" sz="3300" dirty="0" smtClean="0"/>
              <a:t>Data received from multiple forecasters is being aggregated and sent to SLDC</a:t>
            </a:r>
            <a:endParaRPr lang="en-IN" sz="3300" dirty="0" smtClean="0"/>
          </a:p>
          <a:p>
            <a:pPr lvl="1">
              <a:lnSpc>
                <a:spcPct val="150000"/>
              </a:lnSpc>
            </a:pPr>
            <a:r>
              <a:rPr lang="en-IN" sz="3300" dirty="0" smtClean="0"/>
              <a:t>Daily 36 PSS (4246.75MW) are sending day-ahead forecasts</a:t>
            </a:r>
          </a:p>
          <a:p>
            <a:pPr lvl="1">
              <a:lnSpc>
                <a:spcPct val="150000"/>
              </a:lnSpc>
            </a:pPr>
            <a:r>
              <a:rPr lang="en-IN" sz="3300" dirty="0" smtClean="0"/>
              <a:t>Daily </a:t>
            </a:r>
            <a:r>
              <a:rPr lang="en-IN" sz="3300" dirty="0"/>
              <a:t>36 PSS (4246.75MW) are sending </a:t>
            </a:r>
            <a:r>
              <a:rPr lang="en-IN" sz="3300" dirty="0" smtClean="0"/>
              <a:t>intra-day forecast revisions </a:t>
            </a:r>
          </a:p>
          <a:p>
            <a:pPr lvl="1">
              <a:lnSpc>
                <a:spcPct val="150000"/>
              </a:lnSpc>
              <a:buNone/>
            </a:pPr>
            <a:r>
              <a:rPr lang="en-IN" sz="3300" dirty="0" smtClean="0"/>
              <a:t>   (16 revisions)</a:t>
            </a:r>
            <a:endParaRPr lang="en-IN" sz="3300" dirty="0"/>
          </a:p>
          <a:p>
            <a:pPr>
              <a:lnSpc>
                <a:spcPct val="150000"/>
              </a:lnSpc>
            </a:pPr>
            <a:r>
              <a:rPr lang="en-IN" sz="3800" b="1" dirty="0" smtClean="0"/>
              <a:t>Real time Generation Data</a:t>
            </a:r>
          </a:p>
          <a:p>
            <a:pPr lvl="2">
              <a:lnSpc>
                <a:spcPct val="150000"/>
              </a:lnSpc>
            </a:pPr>
            <a:r>
              <a:rPr lang="en-IN" sz="3300" dirty="0">
                <a:solidFill>
                  <a:srgbClr val="4D3E2F"/>
                </a:solidFill>
              </a:rPr>
              <a:t>Daily </a:t>
            </a:r>
            <a:r>
              <a:rPr lang="en-IN" sz="3300" dirty="0" smtClean="0">
                <a:solidFill>
                  <a:srgbClr val="4D3E2F"/>
                </a:solidFill>
              </a:rPr>
              <a:t>3456.35 MW actual generation data is beamed to SLDC through Gateway installed at SLDC. The work is in progress for the balance capacity of 790.4 MW</a:t>
            </a:r>
          </a:p>
          <a:p>
            <a:pPr lvl="2">
              <a:lnSpc>
                <a:spcPct val="150000"/>
              </a:lnSpc>
            </a:pPr>
            <a:endParaRPr lang="en-IN" sz="2000" b="1" dirty="0">
              <a:solidFill>
                <a:srgbClr val="4D3E2F"/>
              </a:solidFill>
            </a:endParaRPr>
          </a:p>
          <a:p>
            <a:pPr lvl="2">
              <a:lnSpc>
                <a:spcPct val="150000"/>
              </a:lnSpc>
            </a:pPr>
            <a:endParaRPr lang="en-IN" b="1" dirty="0" smtClean="0"/>
          </a:p>
          <a:p>
            <a:pPr lvl="2">
              <a:lnSpc>
                <a:spcPct val="150000"/>
              </a:lnSpc>
            </a:pPr>
            <a:endParaRPr lang="en-IN" dirty="0" smtClean="0"/>
          </a:p>
          <a:p>
            <a:pPr>
              <a:lnSpc>
                <a:spcPct val="150000"/>
              </a:lnSpc>
            </a:pPr>
            <a:endParaRPr lang="en-IN" dirty="0"/>
          </a:p>
        </p:txBody>
      </p:sp>
      <p:sp>
        <p:nvSpPr>
          <p:cNvPr id="7" name="Slide Number Placeholder 6"/>
          <p:cNvSpPr>
            <a:spLocks noGrp="1"/>
          </p:cNvSpPr>
          <p:nvPr>
            <p:ph type="sldNum" sz="quarter" idx="12"/>
          </p:nvPr>
        </p:nvSpPr>
        <p:spPr/>
        <p:txBody>
          <a:bodyPr/>
          <a:lstStyle/>
          <a:p>
            <a:fld id="{9CD8D479-8942-46E8-A226-A4E01F7A105C}" type="slidenum">
              <a:rPr lang="en-IN" smtClean="0"/>
              <a:pPr/>
              <a:t>9</a:t>
            </a:fld>
            <a:endParaRPr lang="en-IN"/>
          </a:p>
        </p:txBody>
      </p:sp>
    </p:spTree>
    <p:extLst>
      <p:ext uri="{BB962C8B-B14F-4D97-AF65-F5344CB8AC3E}">
        <p14:creationId xmlns:p14="http://schemas.microsoft.com/office/powerpoint/2010/main" val="2536069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Ecology 16x9">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Ecology">
      <a:dk1>
        <a:srgbClr val="4D3E2F"/>
      </a:dk1>
      <a:lt1>
        <a:sysClr val="window" lastClr="FFFFFF"/>
      </a:lt1>
      <a:dk2>
        <a:srgbClr val="000000"/>
      </a:dk2>
      <a:lt2>
        <a:srgbClr val="DDDDDD"/>
      </a:lt2>
      <a:accent1>
        <a:srgbClr val="8BAA00"/>
      </a:accent1>
      <a:accent2>
        <a:srgbClr val="2A6CB2"/>
      </a:accent2>
      <a:accent3>
        <a:srgbClr val="795837"/>
      </a:accent3>
      <a:accent4>
        <a:srgbClr val="D18316"/>
      </a:accent4>
      <a:accent5>
        <a:srgbClr val="79B4F0"/>
      </a:accent5>
      <a:accent6>
        <a:srgbClr val="CDC80F"/>
      </a:accent6>
      <a:hlink>
        <a:srgbClr val="2A6CB2"/>
      </a:hlink>
      <a:folHlink>
        <a:srgbClr val="808080"/>
      </a:folHlink>
    </a:clrScheme>
    <a:fontScheme name="Corbel">
      <a:maj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270532A-D598-4F6B-B05D-F62B681804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1221</Words>
  <Application>Microsoft Macintosh PowerPoint</Application>
  <PresentationFormat>Custom</PresentationFormat>
  <Paragraphs>278</Paragraphs>
  <Slides>19</Slides>
  <Notes>3</Notes>
  <HiddenSlides>1</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Ecology 16x9</vt:lpstr>
      <vt:lpstr>  Scheduling &amp; Forecasting  in Rajasthan     INITIATIVE  of  IWTMA    CEA  Meeting on furnishing  Real Time Generation  04.05.2018 </vt:lpstr>
      <vt:lpstr>Scenario of Rajasthan- 2016</vt:lpstr>
      <vt:lpstr>Forecasting &amp; Scheduling – Coordination by IWTMA</vt:lpstr>
      <vt:lpstr>PowerPoint Presentation</vt:lpstr>
      <vt:lpstr>PowerPoint Presentation</vt:lpstr>
      <vt:lpstr>PowerPoint Presentation</vt:lpstr>
      <vt:lpstr>Scope of System Integrator</vt:lpstr>
      <vt:lpstr>  Status as on Date (Hardware &amp; Software)</vt:lpstr>
      <vt:lpstr>  Status as on Date (Forecasting &amp; Scheduling) </vt:lpstr>
      <vt:lpstr>Reports Generation and Download options</vt:lpstr>
      <vt:lpstr>Web-application (real-time FC vs. Actual state level)</vt:lpstr>
      <vt:lpstr>Web-application  (regional break-up of actual generation)</vt:lpstr>
      <vt:lpstr>Web-application (DA forecast with each PSS level breakup)</vt:lpstr>
      <vt:lpstr>Web-application (Historical data and accuracy MIS)</vt:lpstr>
      <vt:lpstr>Web-application (PSS level f/c vs. actual comparison)</vt:lpstr>
      <vt:lpstr>Deadlock in the project on S &amp; F in RAJASTHAN </vt:lpstr>
      <vt:lpstr>Deadlock in the project on S &amp; F in RAJASTHAN </vt:lpstr>
      <vt:lpstr>THANK YOU..</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2015-10-15T11:05:27Z</dcterms:created>
  <dcterms:modified xsi:type="dcterms:W3CDTF">2018-05-04T05:34:13Z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TC030988899991</vt:lpwstr>
  </property>
</Properties>
</file>