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  <p:sldMasterId id="2147483725" r:id="rId2"/>
    <p:sldMasterId id="2147483741" r:id="rId3"/>
  </p:sldMasterIdLst>
  <p:notesMasterIdLst>
    <p:notesMasterId r:id="rId27"/>
  </p:notesMasterIdLst>
  <p:handoutMasterIdLst>
    <p:handoutMasterId r:id="rId28"/>
  </p:handoutMasterIdLst>
  <p:sldIdLst>
    <p:sldId id="270" r:id="rId4"/>
    <p:sldId id="333" r:id="rId5"/>
    <p:sldId id="334" r:id="rId6"/>
    <p:sldId id="335" r:id="rId7"/>
    <p:sldId id="337" r:id="rId8"/>
    <p:sldId id="338" r:id="rId9"/>
    <p:sldId id="339" r:id="rId10"/>
    <p:sldId id="340" r:id="rId11"/>
    <p:sldId id="342" r:id="rId12"/>
    <p:sldId id="292" r:id="rId13"/>
    <p:sldId id="327" r:id="rId14"/>
    <p:sldId id="309" r:id="rId15"/>
    <p:sldId id="330" r:id="rId16"/>
    <p:sldId id="325" r:id="rId17"/>
    <p:sldId id="352" r:id="rId18"/>
    <p:sldId id="353" r:id="rId19"/>
    <p:sldId id="350" r:id="rId20"/>
    <p:sldId id="257" r:id="rId21"/>
    <p:sldId id="267" r:id="rId22"/>
    <p:sldId id="264" r:id="rId23"/>
    <p:sldId id="367" r:id="rId24"/>
    <p:sldId id="369" r:id="rId25"/>
    <p:sldId id="271" r:id="rId26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8" autoAdjust="0"/>
    <p:restoredTop sz="94660"/>
  </p:normalViewPr>
  <p:slideViewPr>
    <p:cSldViewPr>
      <p:cViewPr varScale="1">
        <p:scale>
          <a:sx n="69" d="100"/>
          <a:sy n="69" d="100"/>
        </p:scale>
        <p:origin x="1410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0992" tIns="45496" rIns="90992" bIns="45496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0992" tIns="45496" rIns="90992" bIns="45496" rtlCol="0"/>
          <a:lstStyle>
            <a:lvl1pPr algn="r">
              <a:defRPr sz="1200"/>
            </a:lvl1pPr>
          </a:lstStyle>
          <a:p>
            <a:fld id="{79D5F146-DA3F-468F-AEEF-239B95E90E79}" type="datetimeFigureOut">
              <a:rPr lang="en-IN" smtClean="0"/>
              <a:t>06-05-2018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0992" tIns="45496" rIns="90992" bIns="45496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0992" tIns="45496" rIns="90992" bIns="45496" rtlCol="0" anchor="b"/>
          <a:lstStyle>
            <a:lvl1pPr algn="r">
              <a:defRPr sz="1200"/>
            </a:lvl1pPr>
          </a:lstStyle>
          <a:p>
            <a:fld id="{BFB90ABA-F6A0-43F3-BFF4-D115DA75A28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322498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0992" tIns="45496" rIns="90992" bIns="45496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0992" tIns="45496" rIns="90992" bIns="45496" rtlCol="0"/>
          <a:lstStyle>
            <a:lvl1pPr algn="r">
              <a:defRPr sz="1200"/>
            </a:lvl1pPr>
          </a:lstStyle>
          <a:p>
            <a:fld id="{54B1CD41-BD72-4795-AFC7-A73E6BB73647}" type="datetimeFigureOut">
              <a:rPr lang="en-IN" smtClean="0"/>
              <a:t>06-05-2018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92" tIns="45496" rIns="90992" bIns="45496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0992" tIns="45496" rIns="90992" bIns="4549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0992" tIns="45496" rIns="90992" bIns="45496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0992" tIns="45496" rIns="90992" bIns="45496" rtlCol="0" anchor="b"/>
          <a:lstStyle>
            <a:lvl1pPr algn="r">
              <a:defRPr sz="1200"/>
            </a:lvl1pPr>
          </a:lstStyle>
          <a:p>
            <a:fld id="{0AB7202A-2FE1-4CF4-94A3-5F1273E13F6F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053047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3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699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5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398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64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F2FDE-E558-4AD4-8BDC-C1405C9A2A98}" type="datetimeFigureOut">
              <a:rPr lang="en-US" smtClean="0">
                <a:solidFill>
                  <a:srgbClr val="DFDCB7"/>
                </a:solidFill>
              </a:rPr>
              <a:pPr/>
              <a:t>5/6/2018</a:t>
            </a:fld>
            <a:endParaRPr lang="en-US" dirty="0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F77D8-7993-4A22-99E2-66C74FDC5B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90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F2FDE-E558-4AD4-8BDC-C1405C9A2A98}" type="datetimeFigureOut">
              <a:rPr lang="en-US" smtClean="0">
                <a:solidFill>
                  <a:srgbClr val="DFDCB7"/>
                </a:solidFill>
              </a:rPr>
              <a:pPr/>
              <a:t>5/6/2018</a:t>
            </a:fld>
            <a:endParaRPr lang="en-US" dirty="0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F77D8-7993-4A22-99E2-66C74FDC5B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8422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F2FDE-E558-4AD4-8BDC-C1405C9A2A98}" type="datetimeFigureOut">
              <a:rPr lang="en-US" smtClean="0">
                <a:solidFill>
                  <a:srgbClr val="DFDCB7"/>
                </a:solidFill>
              </a:rPr>
              <a:pPr/>
              <a:t>5/6/2018</a:t>
            </a:fld>
            <a:endParaRPr lang="en-US" dirty="0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F77D8-7993-4A22-99E2-66C74FDC5B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2675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4756EF-79F8-4BBF-8783-98C786525A27}" type="slidenum">
              <a:rPr lang="en-IN"/>
              <a:pPr>
                <a:defRPr/>
              </a:pPr>
              <a:t>‹#›</a:t>
            </a:fld>
            <a:endParaRPr lang="en-IN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553AFF-DCD0-419C-9AB6-60615F52B528}" type="datetime1">
              <a:rPr lang="en-US" smtClean="0"/>
              <a:pPr>
                <a:defRPr/>
              </a:pPr>
              <a:t>5/6/2018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64879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7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7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6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5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5C1D1-CAAF-425D-98AC-B14FBE2CFBFC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BC6C93-4D07-426B-97E4-692F6FE28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8035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37C08A-0AD0-4758-9D64-E69CA84C96F7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56CD7-44CB-45A5-A918-4533E1C3048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0716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92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85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7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7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64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157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850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54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08B038-4010-48A4-BB92-210DA141EBB6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C3E902-B7AD-40C8-AA3B-F750E33D74C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7550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89623D-DB27-4F87-A9BE-2D8DBA67EA5F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384B28-8BC2-4BED-82A5-174721E6780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6306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4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28" indent="0">
              <a:buNone/>
              <a:defRPr sz="2000" b="1"/>
            </a:lvl2pPr>
            <a:lvl3pPr marL="913858" indent="0">
              <a:buNone/>
              <a:defRPr sz="1800" b="1"/>
            </a:lvl3pPr>
            <a:lvl4pPr marL="1370786" indent="0">
              <a:buNone/>
              <a:defRPr sz="1600" b="1"/>
            </a:lvl4pPr>
            <a:lvl5pPr marL="1827715" indent="0">
              <a:buNone/>
              <a:defRPr sz="1600" b="1"/>
            </a:lvl5pPr>
            <a:lvl6pPr marL="2284646" indent="0">
              <a:buNone/>
              <a:defRPr sz="1600" b="1"/>
            </a:lvl6pPr>
            <a:lvl7pPr marL="2741574" indent="0">
              <a:buNone/>
              <a:defRPr sz="1600" b="1"/>
            </a:lvl7pPr>
            <a:lvl8pPr marL="3198504" indent="0">
              <a:buNone/>
              <a:defRPr sz="1600" b="1"/>
            </a:lvl8pPr>
            <a:lvl9pPr marL="3655432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1" y="1535114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928" indent="0">
              <a:buNone/>
              <a:defRPr sz="2000" b="1"/>
            </a:lvl2pPr>
            <a:lvl3pPr marL="913858" indent="0">
              <a:buNone/>
              <a:defRPr sz="1800" b="1"/>
            </a:lvl3pPr>
            <a:lvl4pPr marL="1370786" indent="0">
              <a:buNone/>
              <a:defRPr sz="1600" b="1"/>
            </a:lvl4pPr>
            <a:lvl5pPr marL="1827715" indent="0">
              <a:buNone/>
              <a:defRPr sz="1600" b="1"/>
            </a:lvl5pPr>
            <a:lvl6pPr marL="2284646" indent="0">
              <a:buNone/>
              <a:defRPr sz="1600" b="1"/>
            </a:lvl6pPr>
            <a:lvl7pPr marL="2741574" indent="0">
              <a:buNone/>
              <a:defRPr sz="1600" b="1"/>
            </a:lvl7pPr>
            <a:lvl8pPr marL="3198504" indent="0">
              <a:buNone/>
              <a:defRPr sz="1600" b="1"/>
            </a:lvl8pPr>
            <a:lvl9pPr marL="3655432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81C59-6645-4A72-91E5-C527DC9E606C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05D1E4-2C26-4775-BFFE-F1A7EB2DEB7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7864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1597CE-EF24-4EB1-B957-7264D294E850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AC7421-2CF9-4194-808C-758FC01BD50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1956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879510-7FF8-4DE8-B76A-92AC4FBCB436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6ABE3A-4C41-46D2-9069-018D4E52EB7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961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F2FDE-E558-4AD4-8BDC-C1405C9A2A98}" type="datetimeFigureOut">
              <a:rPr lang="en-US" smtClean="0">
                <a:solidFill>
                  <a:srgbClr val="DFDCB7"/>
                </a:solidFill>
              </a:rPr>
              <a:pPr/>
              <a:t>5/6/2018</a:t>
            </a:fld>
            <a:endParaRPr lang="en-US" dirty="0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F77D8-7993-4A22-99E2-66C74FDC5B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4763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928" indent="0">
              <a:buNone/>
              <a:defRPr sz="1200"/>
            </a:lvl2pPr>
            <a:lvl3pPr marL="913858" indent="0">
              <a:buNone/>
              <a:defRPr sz="1000"/>
            </a:lvl3pPr>
            <a:lvl4pPr marL="1370786" indent="0">
              <a:buNone/>
              <a:defRPr sz="900"/>
            </a:lvl4pPr>
            <a:lvl5pPr marL="1827715" indent="0">
              <a:buNone/>
              <a:defRPr sz="900"/>
            </a:lvl5pPr>
            <a:lvl6pPr marL="2284646" indent="0">
              <a:buNone/>
              <a:defRPr sz="900"/>
            </a:lvl6pPr>
            <a:lvl7pPr marL="2741574" indent="0">
              <a:buNone/>
              <a:defRPr sz="900"/>
            </a:lvl7pPr>
            <a:lvl8pPr marL="3198504" indent="0">
              <a:buNone/>
              <a:defRPr sz="900"/>
            </a:lvl8pPr>
            <a:lvl9pPr marL="3655432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2BA033-B7AD-43BA-8FF6-030DCB43A107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32EE33-B601-4E17-B7F4-E7BA0EB17F3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6775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lIns="91386" tIns="45692" rIns="91386" bIns="45692" rtlCol="0">
            <a:normAutofit/>
          </a:bodyPr>
          <a:lstStyle>
            <a:lvl1pPr marL="0" indent="0">
              <a:buNone/>
              <a:defRPr sz="3200"/>
            </a:lvl1pPr>
            <a:lvl2pPr marL="456928" indent="0">
              <a:buNone/>
              <a:defRPr sz="2800"/>
            </a:lvl2pPr>
            <a:lvl3pPr marL="913858" indent="0">
              <a:buNone/>
              <a:defRPr sz="2400"/>
            </a:lvl3pPr>
            <a:lvl4pPr marL="1370786" indent="0">
              <a:buNone/>
              <a:defRPr sz="2000"/>
            </a:lvl4pPr>
            <a:lvl5pPr marL="1827715" indent="0">
              <a:buNone/>
              <a:defRPr sz="2000"/>
            </a:lvl5pPr>
            <a:lvl6pPr marL="2284646" indent="0">
              <a:buNone/>
              <a:defRPr sz="2000"/>
            </a:lvl6pPr>
            <a:lvl7pPr marL="2741574" indent="0">
              <a:buNone/>
              <a:defRPr sz="2000"/>
            </a:lvl7pPr>
            <a:lvl8pPr marL="3198504" indent="0">
              <a:buNone/>
              <a:defRPr sz="2000"/>
            </a:lvl8pPr>
            <a:lvl9pPr marL="3655432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928" indent="0">
              <a:buNone/>
              <a:defRPr sz="1200"/>
            </a:lvl2pPr>
            <a:lvl3pPr marL="913858" indent="0">
              <a:buNone/>
              <a:defRPr sz="1000"/>
            </a:lvl3pPr>
            <a:lvl4pPr marL="1370786" indent="0">
              <a:buNone/>
              <a:defRPr sz="900"/>
            </a:lvl4pPr>
            <a:lvl5pPr marL="1827715" indent="0">
              <a:buNone/>
              <a:defRPr sz="900"/>
            </a:lvl5pPr>
            <a:lvl6pPr marL="2284646" indent="0">
              <a:buNone/>
              <a:defRPr sz="900"/>
            </a:lvl6pPr>
            <a:lvl7pPr marL="2741574" indent="0">
              <a:buNone/>
              <a:defRPr sz="900"/>
            </a:lvl7pPr>
            <a:lvl8pPr marL="3198504" indent="0">
              <a:buNone/>
              <a:defRPr sz="900"/>
            </a:lvl8pPr>
            <a:lvl9pPr marL="3655432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51433B-E243-4833-B673-0B9A30E07BF5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CA32D8-6C4E-42B9-B4A7-1BC97308055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0455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DA8E31-4139-4E4D-91B9-89C169C34BC4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333E10-45E6-453F-9A2A-D261BEDFCB8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3975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51B5C8-74A5-40A6-AE6F-0CFE01CE17B8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E959D9-285C-40C7-991E-BBE3380835B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1513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5167"/>
            <a:ext cx="8229600" cy="58512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B07C04-D24C-438F-8269-4806EB6769A3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B8954-C734-4BCD-851D-8001CD28BD7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795221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5167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729"/>
            <a:ext cx="4053840" cy="2198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32960" y="1600729"/>
            <a:ext cx="4053840" cy="21986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26417"/>
            <a:ext cx="4053840" cy="22000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2960" y="3926417"/>
            <a:ext cx="4053840" cy="22000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16004A-46BD-4730-97EA-855F550F701E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CFB555-9F80-4987-A298-3AEBA030B5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564169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729"/>
            <a:ext cx="4053840" cy="45256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2960" y="1600729"/>
            <a:ext cx="4053840" cy="45256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52A904-46CA-47E0-92CD-CF6671DE8EF8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2A26F4-D821-4391-9EF0-7CF1A4E618A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246999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EF3886-80DD-4F69-9DE2-42AD300DD6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CDC688-3C5F-4EFC-B19F-68D8B42DF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09F283-54D9-4AB8-852B-600E43BEA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69422E-FF8F-4C25-BE8D-4FE91E84245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676485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BDE0DA-0BA5-41E0-B18B-0E15B208A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2EE729-42D2-46B7-BFBF-20C6629095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44CA26-6CD6-47AC-BA7A-3DDB66DAF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1F3916-D175-4383-8DD9-0D6A6035DD6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39617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76D848-7055-40A1-8CF8-6EEE176B0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3FC6CC-826F-42D6-8CE2-44549031BC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8A1C93-2052-4F0A-9131-6A3729E685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39C41F-9BAE-4CF4-81B5-192F8CFAB6B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1683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2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2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63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2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6990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653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317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3980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643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30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F2FDE-E558-4AD4-8BDC-C1405C9A2A98}" type="datetimeFigureOut">
              <a:rPr lang="en-US" smtClean="0">
                <a:solidFill>
                  <a:srgbClr val="DFDCB7"/>
                </a:solidFill>
              </a:rPr>
              <a:pPr/>
              <a:t>5/6/2018</a:t>
            </a:fld>
            <a:endParaRPr lang="en-US" dirty="0">
              <a:solidFill>
                <a:srgbClr val="DFDCB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F77D8-7993-4A22-99E2-66C74FDC5B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01951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0011343-7057-4D71-AB1A-B012DC9861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65EA71E-CFD3-4F0C-8470-B75AA29C0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E25A87E-D155-4EDA-B388-40B2D2188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2989A1-AE44-4C86-8ABF-6D8B94E450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041594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38C732C0-B87A-4B45-90E1-295C6E87DE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E6E5446B-2FE1-4917-9724-98BA1BC73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64B6C96-2326-48A5-BB20-57BAE696E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3B28FF-AF8E-4FBE-BBE2-8E96864689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605464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2D29DB39-19E3-496D-99E0-ED7DF461C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80A61C8-6694-4FEB-A9E2-E86D731ED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EF408F2-7385-4389-BF2E-1AD65CF06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EFC638-4114-4E59-90C9-4DFD2EAE406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293175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A4BEACB0-1E9A-4723-9987-EDD258C6B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7E9B1EB-A821-4468-8EC3-12EF11F4F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8E99AE6C-B516-4F00-A76E-52C0F0F9B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B1F83E-BD43-4AD6-839D-CA2A74FBC7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725399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76083A5-0EEC-4C02-A661-85F8CA561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C5FC7ED-20C6-4622-9BA2-E46D15820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8112738-D3B4-4C7E-A8AF-00EB3CF2E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A8DA1D-FF7E-4498-87FB-9F525D9865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438389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IN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83BD148-1500-4320-AD2E-189E078917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C9AB823-D52E-46F3-BFEE-B831CD2B7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65EFF93-2F0C-4CE5-BA4A-9FA11ACA1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7ECB85-8DCB-47D2-9D31-C6C8CA20841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221816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8D65F9-A22F-4CBF-8AA7-FCEFFE23A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85D7F0-25F3-415D-AF52-B064A71BD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5C6E8D-0038-4AD7-A5E9-35343D5BD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ABF18-D6A6-4E06-B9CB-0525BF14F2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468188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D40F3D-2AC9-4628-AE32-0ED07B245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07FAC1-9EFC-4F65-9732-489ACC08D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3411BF-4941-444C-9E42-5ED3C1660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6ACE99-AB85-40D2-9C4F-AB1AA9B086D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762971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789E2005-A89A-452B-800E-FA8815599F7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BDB34CBE-9D99-4909-8A0E-BB9866F25EF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4FE22CF-96AB-4348-8BB6-A4C3D084122E}" type="slidenum">
              <a:rPr lang="en-IN" altLang="en-US"/>
              <a:pPr/>
              <a:t>‹#›</a:t>
            </a:fld>
            <a:endParaRPr lang="en-IN" altLang="en-US"/>
          </a:p>
        </p:txBody>
      </p:sp>
      <p:sp>
        <p:nvSpPr>
          <p:cNvPr id="6" name="Rectangle 16">
            <a:extLst>
              <a:ext uri="{FF2B5EF4-FFF2-40B4-BE49-F238E27FC236}">
                <a16:creationId xmlns:a16="http://schemas.microsoft.com/office/drawing/2014/main" id="{E71CEE0B-487D-4F9D-BAEA-1B3B951E810E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E9E93-5B09-43E1-A689-E70783AAE8DA}" type="datetime1">
              <a:rPr lang="en-US"/>
              <a:pPr>
                <a:defRPr/>
              </a:pPr>
              <a:t>5/6/2018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54136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F2FDE-E558-4AD4-8BDC-C1405C9A2A98}" type="datetimeFigureOut">
              <a:rPr lang="en-US" smtClean="0">
                <a:solidFill>
                  <a:srgbClr val="DFDCB7"/>
                </a:solidFill>
              </a:rPr>
              <a:pPr/>
              <a:t>5/6/2018</a:t>
            </a:fld>
            <a:endParaRPr lang="en-US" dirty="0">
              <a:solidFill>
                <a:srgbClr val="DFDCB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F77D8-7993-4A22-99E2-66C74FDC5B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578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6630" indent="0">
              <a:buNone/>
              <a:defRPr sz="2000" b="1"/>
            </a:lvl2pPr>
            <a:lvl3pPr marL="913266" indent="0">
              <a:buNone/>
              <a:defRPr sz="1800" b="1"/>
            </a:lvl3pPr>
            <a:lvl4pPr marL="1369901" indent="0">
              <a:buNone/>
              <a:defRPr sz="1600" b="1"/>
            </a:lvl4pPr>
            <a:lvl5pPr marL="1826535" indent="0">
              <a:buNone/>
              <a:defRPr sz="1600" b="1"/>
            </a:lvl5pPr>
            <a:lvl6pPr marL="2283170" indent="0">
              <a:buNone/>
              <a:defRPr sz="1600" b="1"/>
            </a:lvl6pPr>
            <a:lvl7pPr marL="2739806" indent="0">
              <a:buNone/>
              <a:defRPr sz="1600" b="1"/>
            </a:lvl7pPr>
            <a:lvl8pPr marL="3196439" indent="0">
              <a:buNone/>
              <a:defRPr sz="1600" b="1"/>
            </a:lvl8pPr>
            <a:lvl9pPr marL="3653072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6630" indent="0">
              <a:buNone/>
              <a:defRPr sz="2000" b="1"/>
            </a:lvl2pPr>
            <a:lvl3pPr marL="913266" indent="0">
              <a:buNone/>
              <a:defRPr sz="1800" b="1"/>
            </a:lvl3pPr>
            <a:lvl4pPr marL="1369901" indent="0">
              <a:buNone/>
              <a:defRPr sz="1600" b="1"/>
            </a:lvl4pPr>
            <a:lvl5pPr marL="1826535" indent="0">
              <a:buNone/>
              <a:defRPr sz="1600" b="1"/>
            </a:lvl5pPr>
            <a:lvl6pPr marL="2283170" indent="0">
              <a:buNone/>
              <a:defRPr sz="1600" b="1"/>
            </a:lvl6pPr>
            <a:lvl7pPr marL="2739806" indent="0">
              <a:buNone/>
              <a:defRPr sz="1600" b="1"/>
            </a:lvl7pPr>
            <a:lvl8pPr marL="3196439" indent="0">
              <a:buNone/>
              <a:defRPr sz="1600" b="1"/>
            </a:lvl8pPr>
            <a:lvl9pPr marL="3653072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F2FDE-E558-4AD4-8BDC-C1405C9A2A98}" type="datetimeFigureOut">
              <a:rPr lang="en-US" smtClean="0">
                <a:solidFill>
                  <a:srgbClr val="DFDCB7"/>
                </a:solidFill>
              </a:rPr>
              <a:pPr/>
              <a:t>5/6/2018</a:t>
            </a:fld>
            <a:endParaRPr lang="en-US" dirty="0">
              <a:solidFill>
                <a:srgbClr val="DFDCB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F77D8-7993-4A22-99E2-66C74FDC5B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920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F2FDE-E558-4AD4-8BDC-C1405C9A2A98}" type="datetimeFigureOut">
              <a:rPr lang="en-US" smtClean="0">
                <a:solidFill>
                  <a:srgbClr val="DFDCB7"/>
                </a:solidFill>
              </a:rPr>
              <a:pPr/>
              <a:t>5/6/2018</a:t>
            </a:fld>
            <a:endParaRPr lang="en-US" dirty="0">
              <a:solidFill>
                <a:srgbClr val="DFDCB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F77D8-7993-4A22-99E2-66C74FDC5B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6677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F2FDE-E558-4AD4-8BDC-C1405C9A2A98}" type="datetimeFigureOut">
              <a:rPr lang="en-US" smtClean="0">
                <a:solidFill>
                  <a:srgbClr val="DFDCB7"/>
                </a:solidFill>
              </a:rPr>
              <a:pPr/>
              <a:t>5/6/2018</a:t>
            </a:fld>
            <a:endParaRPr lang="en-US" dirty="0">
              <a:solidFill>
                <a:srgbClr val="DFDCB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F77D8-7993-4A22-99E2-66C74FDC5B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495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6630" indent="0">
              <a:buNone/>
              <a:defRPr sz="1200"/>
            </a:lvl2pPr>
            <a:lvl3pPr marL="913266" indent="0">
              <a:buNone/>
              <a:defRPr sz="1000"/>
            </a:lvl3pPr>
            <a:lvl4pPr marL="1369901" indent="0">
              <a:buNone/>
              <a:defRPr sz="900"/>
            </a:lvl4pPr>
            <a:lvl5pPr marL="1826535" indent="0">
              <a:buNone/>
              <a:defRPr sz="900"/>
            </a:lvl5pPr>
            <a:lvl6pPr marL="2283170" indent="0">
              <a:buNone/>
              <a:defRPr sz="900"/>
            </a:lvl6pPr>
            <a:lvl7pPr marL="2739806" indent="0">
              <a:buNone/>
              <a:defRPr sz="900"/>
            </a:lvl7pPr>
            <a:lvl8pPr marL="3196439" indent="0">
              <a:buNone/>
              <a:defRPr sz="900"/>
            </a:lvl8pPr>
            <a:lvl9pPr marL="3653072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F2FDE-E558-4AD4-8BDC-C1405C9A2A98}" type="datetimeFigureOut">
              <a:rPr lang="en-US" smtClean="0">
                <a:solidFill>
                  <a:srgbClr val="DFDCB7"/>
                </a:solidFill>
              </a:rPr>
              <a:pPr/>
              <a:t>5/6/2018</a:t>
            </a:fld>
            <a:endParaRPr lang="en-US" dirty="0">
              <a:solidFill>
                <a:srgbClr val="DFDCB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F77D8-7993-4A22-99E2-66C74FDC5BB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6970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80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6630" indent="0">
              <a:buNone/>
              <a:defRPr sz="2800"/>
            </a:lvl2pPr>
            <a:lvl3pPr marL="913266" indent="0">
              <a:buNone/>
              <a:defRPr sz="2400"/>
            </a:lvl3pPr>
            <a:lvl4pPr marL="1369901" indent="0">
              <a:buNone/>
              <a:defRPr sz="2000"/>
            </a:lvl4pPr>
            <a:lvl5pPr marL="1826535" indent="0">
              <a:buNone/>
              <a:defRPr sz="2000"/>
            </a:lvl5pPr>
            <a:lvl6pPr marL="2283170" indent="0">
              <a:buNone/>
              <a:defRPr sz="2000"/>
            </a:lvl6pPr>
            <a:lvl7pPr marL="2739806" indent="0">
              <a:buNone/>
              <a:defRPr sz="2000"/>
            </a:lvl7pPr>
            <a:lvl8pPr marL="3196439" indent="0">
              <a:buNone/>
              <a:defRPr sz="2000"/>
            </a:lvl8pPr>
            <a:lvl9pPr marL="3653072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6630" indent="0">
              <a:buNone/>
              <a:defRPr sz="1200"/>
            </a:lvl2pPr>
            <a:lvl3pPr marL="913266" indent="0">
              <a:buNone/>
              <a:defRPr sz="1000"/>
            </a:lvl3pPr>
            <a:lvl4pPr marL="1369901" indent="0">
              <a:buNone/>
              <a:defRPr sz="900"/>
            </a:lvl4pPr>
            <a:lvl5pPr marL="1826535" indent="0">
              <a:buNone/>
              <a:defRPr sz="900"/>
            </a:lvl5pPr>
            <a:lvl6pPr marL="2283170" indent="0">
              <a:buNone/>
              <a:defRPr sz="900"/>
            </a:lvl6pPr>
            <a:lvl7pPr marL="2739806" indent="0">
              <a:buNone/>
              <a:defRPr sz="900"/>
            </a:lvl7pPr>
            <a:lvl8pPr marL="3196439" indent="0">
              <a:buNone/>
              <a:defRPr sz="900"/>
            </a:lvl8pPr>
            <a:lvl9pPr marL="3653072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F2FDE-E558-4AD4-8BDC-C1405C9A2A98}" type="datetimeFigureOut">
              <a:rPr lang="en-US" smtClean="0">
                <a:solidFill>
                  <a:srgbClr val="DFDCB7"/>
                </a:solidFill>
              </a:rPr>
              <a:pPr/>
              <a:t>5/6/2018</a:t>
            </a:fld>
            <a:endParaRPr lang="en-US" dirty="0">
              <a:solidFill>
                <a:srgbClr val="DFDCB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C4F77D8-7993-4A22-99E2-66C74FDC5BB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srgbClr val="DFDCB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669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327" tIns="45665" rIns="91327" bIns="45665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327" tIns="45665" rIns="91327" bIns="45665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27" tIns="45665" rIns="91327" bIns="45665" rtlCol="0" anchor="ctr"/>
          <a:lstStyle/>
          <a:p>
            <a:pPr algn="ctr" defTabSz="913266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27" tIns="45665" rIns="91327" bIns="45665" rtlCol="0" anchor="ctr"/>
          <a:lstStyle/>
          <a:p>
            <a:pPr algn="ctr" defTabSz="913266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pPr defTabSz="913266"/>
            <a:fld id="{6C4F77D8-7993-4A22-99E2-66C74FDC5BBC}" type="slidenum">
              <a:rPr lang="en-US" smtClean="0"/>
              <a:pPr defTabSz="913266"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20" y="4048760"/>
            <a:ext cx="2367281" cy="365760"/>
          </a:xfrm>
          <a:prstGeom prst="rect">
            <a:avLst/>
          </a:prstGeom>
        </p:spPr>
        <p:txBody>
          <a:bodyPr vert="horz" lIns="91327" tIns="45665" rIns="91327" bIns="45665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 defTabSz="913266"/>
            <a:endParaRPr lang="en-US" dirty="0">
              <a:solidFill>
                <a:srgbClr val="DFDCB7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61" y="1645920"/>
            <a:ext cx="2438399" cy="365760"/>
          </a:xfrm>
          <a:prstGeom prst="rect">
            <a:avLst/>
          </a:prstGeom>
        </p:spPr>
        <p:txBody>
          <a:bodyPr vert="horz" lIns="91327" tIns="45665" rIns="91327" bIns="45665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 defTabSz="913266"/>
            <a:fld id="{B73F2FDE-E558-4AD4-8BDC-C1405C9A2A98}" type="datetimeFigureOut">
              <a:rPr lang="en-US" smtClean="0">
                <a:solidFill>
                  <a:srgbClr val="DFDCB7"/>
                </a:solidFill>
              </a:rPr>
              <a:pPr defTabSz="913266"/>
              <a:t>5/6/2018</a:t>
            </a:fld>
            <a:endParaRPr lang="en-US" dirty="0">
              <a:solidFill>
                <a:srgbClr val="DFDCB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098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40" r:id="rId12"/>
  </p:sldLayoutIdLst>
  <p:txStyles>
    <p:titleStyle>
      <a:lvl1pPr algn="l" defTabSz="913266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475" indent="-228317" algn="l" defTabSz="913266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289" indent="-228317" algn="l" defTabSz="913266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596" indent="-228317" algn="l" defTabSz="913266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78576" indent="-228317" algn="l" defTabSz="913266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2557" indent="-228317" algn="l" defTabSz="913266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5210" indent="-182655" algn="l" defTabSz="913266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17863" indent="-182655" algn="l" defTabSz="913266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0518" indent="-182655" algn="l" defTabSz="913266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3170" indent="-182655" algn="l" defTabSz="913266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2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630" algn="l" defTabSz="9132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266" algn="l" defTabSz="9132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901" algn="l" defTabSz="9132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535" algn="l" defTabSz="9132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170" algn="l" defTabSz="9132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9806" algn="l" defTabSz="9132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6439" algn="l" defTabSz="9132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072" algn="l" defTabSz="91326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5167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31" tIns="45665" rIns="91331" bIns="4566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729"/>
            <a:ext cx="8229600" cy="4525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31" tIns="45665" rIns="91331" bIns="4566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615"/>
            <a:ext cx="21336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331" tIns="45665" rIns="91331" bIns="45665" numCol="1" anchor="ctr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FE50F59-5479-4A2D-B353-9498C7EA0EAE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615"/>
            <a:ext cx="28956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331" tIns="45665" rIns="91331" bIns="45665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615"/>
            <a:ext cx="2133600" cy="36512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331" tIns="45665" rIns="91331" bIns="45665" numCol="1" anchor="ctr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0E40A81-03D2-49F2-BA7C-BDD064E5B93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412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692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385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0786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7715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1105" indent="-34110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9062" indent="-28296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0895" indent="-22611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286" indent="-22740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678" indent="-22740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111" indent="-228463" algn="l" defTabSz="91385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039" indent="-228463" algn="l" defTabSz="91385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967" indent="-228463" algn="l" defTabSz="91385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897" indent="-228463" algn="l" defTabSz="91385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28" algn="l" defTabSz="9138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858" algn="l" defTabSz="9138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786" algn="l" defTabSz="9138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715" algn="l" defTabSz="9138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646" algn="l" defTabSz="9138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574" algn="l" defTabSz="9138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504" algn="l" defTabSz="9138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432" algn="l" defTabSz="91385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E30BF494-B219-4EC2-BB39-4ACF0DCE6A30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IN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0B4410AD-08AE-4AA3-B80D-B35E9E79C0D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I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0DA630-63E7-4A92-9AC7-6B0A057C6C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B16637-2ECF-4882-8C8E-F96A14C19D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C2DC5E-1B1F-4DFF-AF4B-472CB6A5CE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D430E237-C689-4753-AC09-F174FF21EB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1407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304800"/>
            <a:ext cx="8077200" cy="6019800"/>
          </a:xfrm>
        </p:spPr>
        <p:txBody>
          <a:bodyPr/>
          <a:lstStyle/>
          <a:p>
            <a:pPr algn="ctr"/>
            <a:r>
              <a:rPr lang="en-US" sz="3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3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en-US" sz="3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3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en-US" sz="3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3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en-US" sz="3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3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endParaRPr lang="en-US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1676" y="457200"/>
            <a:ext cx="8001000" cy="67957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3266"/>
            <a:endParaRPr lang="en-US" sz="3600" b="1" spc="-1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tabLst>
                <a:tab pos="682625" algn="l"/>
              </a:tabLst>
              <a:defRPr/>
            </a:pPr>
            <a:r>
              <a:rPr lang="en-US" sz="3600" b="1" dirty="0">
                <a:solidFill>
                  <a:srgbClr val="00823B"/>
                </a:solidFill>
              </a:rPr>
              <a:t>CEA-Furnishing Real Time/Daily Renewable Energy Generation Data associated issues</a:t>
            </a:r>
          </a:p>
          <a:p>
            <a:pPr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rgbClr val="0000CC"/>
                </a:solidFill>
              </a:rPr>
              <a:t>Follow up Meeting</a:t>
            </a:r>
          </a:p>
          <a:p>
            <a:pPr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rgbClr val="0000CC"/>
                </a:solidFill>
              </a:rPr>
              <a:t>04.05.2018</a:t>
            </a:r>
          </a:p>
          <a:p>
            <a:pPr algn="ctr" defTabSz="913266"/>
            <a:r>
              <a:rPr lang="en-US" sz="3600" b="1" spc="-1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Presentation by -</a:t>
            </a:r>
          </a:p>
          <a:p>
            <a:pPr algn="ctr" defTabSz="913266"/>
            <a:r>
              <a:rPr lang="en-US" sz="3600" b="1" spc="-1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STATE LOAD DESPATCH CENTRE</a:t>
            </a:r>
            <a:br>
              <a:rPr lang="en-US" sz="3600" b="1" spc="-1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en-US" sz="3600" b="1" spc="-1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MPPTCL, JABALPUR</a:t>
            </a:r>
          </a:p>
          <a:p>
            <a:pPr algn="ctr" defTabSz="913266"/>
            <a:endParaRPr lang="en-US" sz="3600" b="1" spc="-1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 defTabSz="913266"/>
            <a:endParaRPr lang="en-US" sz="3600" b="1" spc="-1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 defTabSz="913266"/>
            <a:endParaRPr lang="en-US" dirty="0">
              <a:solidFill>
                <a:srgbClr val="2F2B2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52416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" y="188640"/>
            <a:ext cx="8915400" cy="1080120"/>
          </a:xfrm>
        </p:spPr>
        <p:txBody>
          <a:bodyPr>
            <a:noAutofit/>
          </a:bodyPr>
          <a:lstStyle/>
          <a:p>
            <a:pPr algn="ctr"/>
            <a:r>
              <a:rPr lang="en-US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</a:br>
            <a:r>
              <a:rPr lang="en-US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</a:br>
            <a:r>
              <a:rPr lang="en-US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</a:br>
            <a:r>
              <a:rPr lang="en-US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Status of Green Energy Corridor Project </a:t>
            </a:r>
            <a:br>
              <a:rPr lang="en-US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(Phase-I) Madhya Pradesh </a:t>
            </a:r>
            <a:br>
              <a:rPr lang="en-US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RENEWABLE ENERGY POWER EVACUATION WORKS</a:t>
            </a:r>
            <a:br>
              <a:rPr lang="en-US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</a:br>
            <a:r>
              <a:rPr lang="en-US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4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</a:br>
            <a:endParaRPr lang="en-US" sz="24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228600" y="1718131"/>
            <a:ext cx="8157158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indent="-285750" algn="just"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IN" sz="16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Govt. of India is encouraging establishment of Renewable Energy Projects under Clean Energy Development mechanism.</a:t>
            </a:r>
          </a:p>
          <a:p>
            <a:pPr marL="285750" indent="-285750" algn="just">
              <a:spcBef>
                <a:spcPts val="1200"/>
              </a:spcBef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en-IN" sz="16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Madhya Pradesh State has also formulated various policies for development of these projects in the State Sector</a:t>
            </a:r>
            <a:endParaRPr lang="en-US" sz="16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280988" indent="-280988" algn="just" fontAlgn="base">
              <a:lnSpc>
                <a:spcPct val="130000"/>
              </a:lnSpc>
              <a:spcBef>
                <a:spcPct val="0"/>
              </a:spcBef>
              <a:spcAft>
                <a:spcPts val="1200"/>
              </a:spcAft>
              <a:buFontTx/>
              <a:buChar char="•"/>
              <a:tabLst>
                <a:tab pos="900113" algn="l"/>
                <a:tab pos="1260475" algn="l"/>
                <a:tab pos="3600450" algn="l"/>
                <a:tab pos="4400550" algn="dec"/>
              </a:tabLst>
            </a:pPr>
            <a:r>
              <a:rPr lang="en-US" sz="16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To evacuate power from anticipated RE capacity addition of about 5847MW in next five years, MPPTCL has conducted system studies &amp; identified required transmission system strengthening and interconnection works for upcoming RE projects. </a:t>
            </a:r>
          </a:p>
          <a:p>
            <a:pPr lvl="0" indent="266700" algn="just" fontAlgn="base">
              <a:spcBef>
                <a:spcPct val="0"/>
              </a:spcBef>
              <a:spcAft>
                <a:spcPts val="1200"/>
              </a:spcAft>
              <a:buFontTx/>
              <a:buChar char="•"/>
            </a:pPr>
            <a:r>
              <a:rPr lang="en-US" sz="16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Estimated Cost of works proposed for RE Projects in MP</a:t>
            </a:r>
          </a:p>
          <a:p>
            <a:pPr marL="266700" lvl="0" indent="-38100" algn="just" eaLnBrk="0" fontAlgn="base" hangingPunct="0">
              <a:spcBef>
                <a:spcPct val="0"/>
              </a:spcBef>
              <a:spcAft>
                <a:spcPts val="1200"/>
              </a:spcAft>
              <a:buAutoNum type="alphaUcParenBoth"/>
            </a:pPr>
            <a:r>
              <a:rPr lang="en-US" sz="16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	Transmission System Strengthening Works 	:</a:t>
            </a:r>
            <a:r>
              <a:rPr lang="en-US" sz="16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Rs.3575 Crore </a:t>
            </a:r>
          </a:p>
          <a:p>
            <a:pPr lvl="0" indent="228600" algn="just" eaLnBrk="0" fontAlgn="base" hangingPunct="0">
              <a:spcBef>
                <a:spcPct val="0"/>
              </a:spcBef>
              <a:spcAft>
                <a:spcPts val="1200"/>
              </a:spcAft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   	(Phase I: Rs 2100 Crore + Phase II: Rs 1475 Crore)</a:t>
            </a:r>
          </a:p>
          <a:p>
            <a:pPr marL="266700" lvl="0" algn="just" eaLnBrk="0" fontAlgn="base" hangingPunct="0">
              <a:spcBef>
                <a:spcPct val="0"/>
              </a:spcBef>
              <a:spcAft>
                <a:spcPts val="1200"/>
              </a:spcAft>
            </a:pPr>
            <a:r>
              <a:rPr lang="en-US" sz="16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(B) 	Interconnection works  	  	   :</a:t>
            </a:r>
            <a:r>
              <a:rPr lang="en-US" sz="16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Rs.1125 Crore    </a:t>
            </a:r>
          </a:p>
          <a:p>
            <a:pPr lvl="0" indent="228600" algn="just" eaLnBrk="0" fontAlgn="base" hangingPunct="0">
              <a:spcBef>
                <a:spcPct val="0"/>
              </a:spcBef>
              <a:spcAft>
                <a:spcPts val="1200"/>
              </a:spcAft>
            </a:pPr>
            <a:r>
              <a:rPr lang="en-US" sz="16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	Total Estimated Cost (A+B)	 	   :Rs.4700 Crore</a:t>
            </a:r>
          </a:p>
          <a:p>
            <a:pPr marL="280988" lvl="0" indent="-280988" algn="just" fontAlgn="base">
              <a:lnSpc>
                <a:spcPct val="130000"/>
              </a:lnSpc>
              <a:spcBef>
                <a:spcPts val="1200"/>
              </a:spcBef>
              <a:spcAft>
                <a:spcPts val="1200"/>
              </a:spcAft>
              <a:buFontTx/>
              <a:buChar char="•"/>
              <a:tabLst>
                <a:tab pos="900113" algn="l"/>
                <a:tab pos="1260475" algn="l"/>
                <a:tab pos="3600450" algn="l"/>
                <a:tab pos="4400550" algn="dec"/>
              </a:tabLst>
            </a:pPr>
            <a:r>
              <a:rPr lang="en-US" sz="1600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Phase-I Transmission System Strengthening Works amounting to R</a:t>
            </a:r>
            <a:r>
              <a:rPr lang="en-US" sz="1600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  <a:sym typeface="Wingdings" pitchFamily="2" charset="2"/>
              </a:rPr>
              <a:t>s. 2100 Crore are p</a:t>
            </a:r>
            <a:r>
              <a:rPr lang="en-US" sz="16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roposed to be completed within 3 year.</a:t>
            </a:r>
          </a:p>
        </p:txBody>
      </p:sp>
    </p:spTree>
    <p:extLst>
      <p:ext uri="{BB962C8B-B14F-4D97-AF65-F5344CB8AC3E}">
        <p14:creationId xmlns:p14="http://schemas.microsoft.com/office/powerpoint/2010/main" val="38937733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040" name="Group 56">
            <a:extLst>
              <a:ext uri="{FF2B5EF4-FFF2-40B4-BE49-F238E27FC236}">
                <a16:creationId xmlns:a16="http://schemas.microsoft.com/office/drawing/2014/main" id="{F54E23FE-5E24-4223-AB78-1D52DC3492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3376383"/>
              </p:ext>
            </p:extLst>
          </p:nvPr>
        </p:nvGraphicFramePr>
        <p:xfrm>
          <a:off x="357188" y="1704976"/>
          <a:ext cx="8156575" cy="5251654"/>
        </p:xfrm>
        <a:graphic>
          <a:graphicData uri="http://schemas.openxmlformats.org/drawingml/2006/table">
            <a:tbl>
              <a:tblPr/>
              <a:tblGrid>
                <a:gridCol w="9525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430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19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289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8720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Sl.No.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Particulars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Nos./ Ckt. Km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401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400kV New Substations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</a:t>
                      </a:r>
                      <a:r>
                        <a:rPr kumimoji="0" lang="en-US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Mandsaur</a:t>
                      </a: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, Sagar, Ujjain)</a:t>
                      </a: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Nos.</a:t>
                      </a: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68584" marR="6858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573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400kV Line</a:t>
                      </a: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690</a:t>
                      </a: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Ckt. Km</a:t>
                      </a: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68584" marR="6858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700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400kV Reactors</a:t>
                      </a: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Nos.</a:t>
                      </a: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68584" marR="6858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3307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220kV New Substations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</a:t>
                      </a:r>
                      <a:r>
                        <a:rPr kumimoji="0" lang="en-US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Sendhwa,Jaora,Gudgaon,Kanwan,Ratangarh,Susner,Sailana</a:t>
                      </a: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(220kVS/s </a:t>
                      </a:r>
                      <a:r>
                        <a:rPr kumimoji="0" lang="en-US" alt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Suwasara</a:t>
                      </a: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excluded)</a:t>
                      </a: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Nos.</a:t>
                      </a: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68584" marR="6858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734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220kV Line</a:t>
                      </a: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1164</a:t>
                      </a: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Ckt. Km</a:t>
                      </a: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68584" marR="6858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573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132kV Line</a:t>
                      </a: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1128</a:t>
                      </a: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Ckt. Km</a:t>
                      </a: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68584" marR="6858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542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132/33kV Addl. Transformer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(Nalkheda, Vijaypur)</a:t>
                      </a:r>
                      <a:endParaRPr kumimoji="0" lang="en-US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68584" marR="6858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Nos.</a:t>
                      </a:r>
                      <a:endParaRPr kumimoji="0" lang="en-US" alt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68584" marR="6858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9263" name="Title 1">
            <a:extLst>
              <a:ext uri="{FF2B5EF4-FFF2-40B4-BE49-F238E27FC236}">
                <a16:creationId xmlns:a16="http://schemas.microsoft.com/office/drawing/2014/main" id="{D22B2193-B468-4B28-94BE-BB75863FD073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r>
              <a:rPr lang="en-US" altLang="en-US" sz="2000" b="1" dirty="0">
                <a:solidFill>
                  <a:srgbClr val="0000FF"/>
                </a:solidFill>
                <a:cs typeface="Arial" panose="020B0604020202020204" pitchFamily="34" charset="0"/>
              </a:rPr>
              <a:t>                                    GREEN ENERGY CORRIDOR SCHEME (PHASE-I)</a:t>
            </a:r>
            <a:r>
              <a:rPr lang="en-US" altLang="en-US" sz="2400" b="1" dirty="0">
                <a:solidFill>
                  <a:srgbClr val="0000FF"/>
                </a:solidFill>
                <a:cs typeface="Arial" panose="020B0604020202020204" pitchFamily="34" charset="0"/>
              </a:rPr>
              <a:t/>
            </a:r>
            <a:br>
              <a:rPr lang="en-US" altLang="en-US" sz="2400" b="1" dirty="0">
                <a:solidFill>
                  <a:srgbClr val="0000FF"/>
                </a:solidFill>
                <a:cs typeface="Arial" panose="020B0604020202020204" pitchFamily="34" charset="0"/>
              </a:rPr>
            </a:br>
            <a:r>
              <a:rPr lang="en-US" altLang="en-US" sz="2400" b="1" dirty="0">
                <a:solidFill>
                  <a:srgbClr val="0000FF"/>
                </a:solidFill>
                <a:cs typeface="Arial" panose="020B0604020202020204" pitchFamily="34" charset="0"/>
              </a:rPr>
              <a:t>                                        </a:t>
            </a:r>
            <a:r>
              <a:rPr lang="en-US" altLang="en-US" sz="1600" b="1" dirty="0">
                <a:solidFill>
                  <a:srgbClr val="0000FF"/>
                </a:solidFill>
                <a:cs typeface="Arial" panose="020B0604020202020204" pitchFamily="34" charset="0"/>
              </a:rPr>
              <a:t>(ANTICIPATED COMPLETION YEAR 2018-2019)</a:t>
            </a:r>
            <a:endParaRPr lang="en-IN" altLang="en-US" sz="1600" b="1" dirty="0">
              <a:solidFill>
                <a:srgbClr val="0000FF"/>
              </a:solidFill>
              <a:cs typeface="Arial" panose="020B0604020202020204" pitchFamily="34" charset="0"/>
            </a:endParaRPr>
          </a:p>
        </p:txBody>
      </p:sp>
      <p:sp>
        <p:nvSpPr>
          <p:cNvPr id="9264" name="Slide Number Placeholder 3">
            <a:extLst>
              <a:ext uri="{FF2B5EF4-FFF2-40B4-BE49-F238E27FC236}">
                <a16:creationId xmlns:a16="http://schemas.microsoft.com/office/drawing/2014/main" id="{C35FFA6C-C124-478D-A0B3-3FEDEF5CDAA0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7086600" y="6569075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A0B37A9B-046B-46F3-BD47-CD3814B0D0DC}" type="slidenum">
              <a:rPr lang="en-US" altLang="en-US" sz="12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9265" name="Rectangle 3">
            <a:extLst>
              <a:ext uri="{FF2B5EF4-FFF2-40B4-BE49-F238E27FC236}">
                <a16:creationId xmlns:a16="http://schemas.microsoft.com/office/drawing/2014/main" id="{D3BC6726-1B51-4BAD-9A0A-F9F0E983B3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788988"/>
            <a:ext cx="8156575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280988" indent="-280988">
              <a:spcBef>
                <a:spcPct val="20000"/>
              </a:spcBef>
              <a:buChar char="•"/>
              <a:tabLst>
                <a:tab pos="900113" algn="l"/>
                <a:tab pos="1260475" algn="l"/>
                <a:tab pos="3600450" algn="l"/>
                <a:tab pos="4121150" algn="l"/>
                <a:tab pos="4400550" algn="dec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900113" algn="l"/>
                <a:tab pos="1260475" algn="l"/>
                <a:tab pos="3600450" algn="l"/>
                <a:tab pos="4121150" algn="l"/>
                <a:tab pos="4400550" algn="dec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900113" algn="l"/>
                <a:tab pos="1260475" algn="l"/>
                <a:tab pos="3600450" algn="l"/>
                <a:tab pos="4121150" algn="l"/>
                <a:tab pos="4400550" algn="dec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900113" algn="l"/>
                <a:tab pos="1260475" algn="l"/>
                <a:tab pos="3600450" algn="l"/>
                <a:tab pos="4121150" algn="l"/>
                <a:tab pos="4400550" algn="dec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900113" algn="l"/>
                <a:tab pos="1260475" algn="l"/>
                <a:tab pos="3600450" algn="l"/>
                <a:tab pos="4121150" algn="l"/>
                <a:tab pos="4400550" algn="dec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900113" algn="l"/>
                <a:tab pos="1260475" algn="l"/>
                <a:tab pos="3600450" algn="l"/>
                <a:tab pos="4121150" algn="l"/>
                <a:tab pos="4400550" algn="dec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900113" algn="l"/>
                <a:tab pos="1260475" algn="l"/>
                <a:tab pos="3600450" algn="l"/>
                <a:tab pos="4121150" algn="l"/>
                <a:tab pos="4400550" algn="dec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900113" algn="l"/>
                <a:tab pos="1260475" algn="l"/>
                <a:tab pos="3600450" algn="l"/>
                <a:tab pos="4121150" algn="l"/>
                <a:tab pos="4400550" algn="dec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900113" algn="l"/>
                <a:tab pos="1260475" algn="l"/>
                <a:tab pos="3600450" algn="l"/>
                <a:tab pos="4121150" algn="l"/>
                <a:tab pos="4400550" algn="dec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spcAft>
                <a:spcPts val="1200"/>
              </a:spcAft>
              <a:buFontTx/>
              <a:buNone/>
            </a:pPr>
            <a:r>
              <a:rPr lang="en-US" altLang="en-US" sz="1600" dirty="0">
                <a:ea typeface="Times New Roman" panose="02020603050405020304" pitchFamily="18" charset="0"/>
                <a:cs typeface="Arial" panose="020B0604020202020204" pitchFamily="34" charset="0"/>
              </a:rPr>
              <a:t>     </a:t>
            </a:r>
            <a:r>
              <a:rPr lang="en-US" altLang="en-US" sz="1800" dirty="0">
                <a:ea typeface="Times New Roman" panose="02020603050405020304" pitchFamily="18" charset="0"/>
                <a:cs typeface="Arial" panose="020B0604020202020204" pitchFamily="34" charset="0"/>
              </a:rPr>
              <a:t>To evacuate power from anticipated RE capacity addition, MPPTCL has conducted system studies &amp; identified required transmission system strengthening and interconnection works for upcoming RE projects. </a:t>
            </a:r>
          </a:p>
        </p:txBody>
      </p:sp>
    </p:spTree>
    <p:extLst>
      <p:ext uri="{BB962C8B-B14F-4D97-AF65-F5344CB8AC3E}">
        <p14:creationId xmlns:p14="http://schemas.microsoft.com/office/powerpoint/2010/main" val="17760522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 anchor="ctr">
            <a:noAutofit/>
          </a:bodyPr>
          <a:lstStyle/>
          <a:p>
            <a:pPr algn="ctr"/>
            <a:r>
              <a:rPr lang="en-IN" sz="32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Balancing Potential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404664"/>
            <a:ext cx="7762900" cy="5919806"/>
          </a:xfrm>
        </p:spPr>
        <p:txBody>
          <a:bodyPr>
            <a:norm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sz="2400" dirty="0">
              <a:latin typeface="Calibri"/>
              <a:ea typeface="Calibri"/>
              <a:cs typeface="Times New Roman"/>
            </a:endParaRPr>
          </a:p>
          <a:p>
            <a:pPr marL="342900" marR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400" dirty="0">
                <a:latin typeface="Calibri"/>
                <a:ea typeface="Calibri"/>
                <a:cs typeface="Times New Roman"/>
              </a:rPr>
              <a:t>Balancing Potential is different at any moment, it depends upon:-</a:t>
            </a:r>
          </a:p>
          <a:p>
            <a:pPr marL="538163" marR="0" indent="-274638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/>
                <a:ea typeface="Calibri"/>
                <a:cs typeface="Times New Roman"/>
              </a:rPr>
              <a:t>Conventional Plant Availability and technical capabilities ( Plants on bar, Technical Minimum, start up and down time)</a:t>
            </a:r>
          </a:p>
          <a:p>
            <a:pPr marL="538163" marR="0" indent="-274638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/>
                <a:ea typeface="Calibri"/>
                <a:cs typeface="Times New Roman"/>
              </a:rPr>
              <a:t>Availability of other flexibility in the system</a:t>
            </a:r>
          </a:p>
          <a:p>
            <a:pPr marL="538163" marR="0" indent="-274638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/>
                <a:ea typeface="Calibri"/>
                <a:cs typeface="Times New Roman"/>
              </a:rPr>
              <a:t>Reservoir Level of Hydel Power Stations and </a:t>
            </a:r>
            <a:r>
              <a:rPr lang="en-US" sz="2400" dirty="0" err="1">
                <a:latin typeface="Calibri"/>
                <a:ea typeface="Calibri"/>
                <a:cs typeface="Times New Roman"/>
              </a:rPr>
              <a:t>dispatchability</a:t>
            </a:r>
            <a:r>
              <a:rPr lang="en-US" sz="2400" dirty="0">
                <a:latin typeface="Calibri"/>
                <a:ea typeface="Calibri"/>
                <a:cs typeface="Times New Roman"/>
              </a:rPr>
              <a:t> </a:t>
            </a:r>
          </a:p>
          <a:p>
            <a:pPr marL="538163" marR="0" indent="-274638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/>
                <a:ea typeface="Calibri"/>
                <a:cs typeface="Times New Roman"/>
              </a:rPr>
              <a:t>Thermal Generation is available in large quantity and therefore the backbone of balancing RE</a:t>
            </a:r>
          </a:p>
          <a:p>
            <a:pPr marL="538163" marR="0" indent="-274638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latin typeface="Calibri"/>
                <a:ea typeface="Calibri"/>
                <a:cs typeface="Times New Roman"/>
              </a:rPr>
              <a:t>MP have total 3261 MW capacity of hydro for balancing of RE during real time operation </a:t>
            </a:r>
          </a:p>
        </p:txBody>
      </p:sp>
    </p:spTree>
    <p:extLst>
      <p:ext uri="{BB962C8B-B14F-4D97-AF65-F5344CB8AC3E}">
        <p14:creationId xmlns:p14="http://schemas.microsoft.com/office/powerpoint/2010/main" val="23679728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846138"/>
            <a:ext cx="8458200" cy="5692775"/>
          </a:xfrm>
        </p:spPr>
        <p:txBody>
          <a:bodyPr>
            <a:normAutofit/>
          </a:bodyPr>
          <a:lstStyle/>
          <a:p>
            <a:pPr algn="just" eaLnBrk="1" hangingPunct="1"/>
            <a:r>
              <a:rPr lang="en-US" sz="2000" dirty="0"/>
              <a:t>MP was among the first states in the Country to have computerized SCADA system commissioned in 1983.</a:t>
            </a:r>
          </a:p>
          <a:p>
            <a:pPr marL="0" indent="0" algn="just" eaLnBrk="1" hangingPunct="1">
              <a:buNone/>
            </a:pPr>
            <a:endParaRPr lang="en-US" sz="2000" dirty="0"/>
          </a:p>
          <a:p>
            <a:pPr algn="just" eaLnBrk="1" hangingPunct="1"/>
            <a:r>
              <a:rPr lang="en-US" sz="2000" dirty="0"/>
              <a:t>To provide real time grid data, SLDC is equipped with  SCADA/EMS system developed by M/s GE T&amp;D Ltd.  under WR-ULDC project, functioning  since 2016. </a:t>
            </a:r>
          </a:p>
          <a:p>
            <a:pPr marL="0" indent="0" algn="just" eaLnBrk="1" hangingPunct="1">
              <a:buNone/>
            </a:pPr>
            <a:endParaRPr lang="en-US" sz="2000" dirty="0"/>
          </a:p>
          <a:p>
            <a:pPr algn="just" eaLnBrk="1" hangingPunct="1"/>
            <a:r>
              <a:rPr lang="en-US" sz="2000" dirty="0"/>
              <a:t>The SCADA/EMS system is having three control centers i.e. SLDC Jabalpur, Back up LDC at Bhopal and SUB-LD Indore exchanging data through ICCP.  </a:t>
            </a:r>
          </a:p>
          <a:p>
            <a:pPr marL="0" indent="0" algn="just" eaLnBrk="1" hangingPunct="1">
              <a:buNone/>
            </a:pPr>
            <a:endParaRPr lang="en-US" sz="2000" dirty="0"/>
          </a:p>
          <a:p>
            <a:pPr algn="just" eaLnBrk="1" hangingPunct="1"/>
            <a:r>
              <a:rPr lang="en-US" sz="2000" dirty="0"/>
              <a:t>The SCADA/EMS system is acquiring data from around 300 Nos of locations (EHV S/s, Generating Stations, IPP, renewable stations) and </a:t>
            </a:r>
            <a:r>
              <a:rPr lang="en-US" sz="2000" dirty="0" smtClean="0"/>
              <a:t>PGCIL </a:t>
            </a:r>
            <a:r>
              <a:rPr lang="en-US" sz="2000" dirty="0"/>
              <a:t>S/S.</a:t>
            </a:r>
          </a:p>
          <a:p>
            <a:pPr marL="0" indent="0" algn="just" eaLnBrk="1" hangingPunct="1">
              <a:buNone/>
            </a:pPr>
            <a:endParaRPr lang="en-US" sz="2000" dirty="0"/>
          </a:p>
          <a:p>
            <a:pPr algn="just" eaLnBrk="1" hangingPunct="1"/>
            <a:r>
              <a:rPr lang="en-US" sz="2000" dirty="0"/>
              <a:t>The Communication network comprises of Optical fiber backbone with PLCC, </a:t>
            </a:r>
            <a:r>
              <a:rPr lang="en-US" sz="2000" dirty="0" smtClean="0"/>
              <a:t>VSAT</a:t>
            </a:r>
            <a:r>
              <a:rPr lang="en-US" sz="2000" dirty="0"/>
              <a:t>, Leased Circuits and combination of these .</a:t>
            </a:r>
          </a:p>
          <a:p>
            <a:pPr algn="just" eaLnBrk="1" hangingPunct="1"/>
            <a:endParaRPr lang="en-US" sz="2000" dirty="0"/>
          </a:p>
          <a:p>
            <a:pPr algn="just" eaLnBrk="1" hangingPunct="1"/>
            <a:endParaRPr lang="en-US" sz="2000" dirty="0"/>
          </a:p>
          <a:p>
            <a:pPr algn="just" eaLnBrk="1" hangingPunct="1"/>
            <a:endParaRPr lang="en-US" sz="2000" dirty="0"/>
          </a:p>
        </p:txBody>
      </p:sp>
      <p:sp>
        <p:nvSpPr>
          <p:cNvPr id="6" name="Slide Number Placeholder 5"/>
          <p:cNvSpPr txBox="1">
            <a:spLocks noGrp="1"/>
          </p:cNvSpPr>
          <p:nvPr/>
        </p:nvSpPr>
        <p:spPr>
          <a:xfrm>
            <a:off x="6553200" y="6356353"/>
            <a:ext cx="2133600" cy="365125"/>
          </a:xfrm>
          <a:prstGeom prst="rect">
            <a:avLst/>
          </a:prstGeom>
          <a:noFill/>
        </p:spPr>
        <p:txBody>
          <a:bodyPr lIns="91384" tIns="45692" rIns="91384" bIns="45692" anchor="ctr"/>
          <a:lstStyle/>
          <a:p>
            <a:pPr algn="r" defTabSz="913831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158041F-110B-41BA-8EBA-5CB0155C6BBB}" type="slidenum">
              <a:rPr lang="en-US" sz="1200">
                <a:solidFill>
                  <a:prstClr val="black">
                    <a:tint val="75000"/>
                  </a:prstClr>
                </a:solidFill>
                <a:latin typeface="Verdana" pitchFamily="34" charset="0"/>
              </a:rPr>
              <a:pPr algn="r" defTabSz="913831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sz="1200">
              <a:solidFill>
                <a:prstClr val="black">
                  <a:tint val="75000"/>
                </a:prstClr>
              </a:solidFill>
              <a:latin typeface="Verdana" pitchFamily="34" charset="0"/>
            </a:endParaRPr>
          </a:p>
        </p:txBody>
      </p:sp>
      <p:sp>
        <p:nvSpPr>
          <p:cNvPr id="54276" name="Rectangle 2"/>
          <p:cNvSpPr>
            <a:spLocks noChangeArrowheads="1"/>
          </p:cNvSpPr>
          <p:nvPr/>
        </p:nvSpPr>
        <p:spPr bwMode="auto">
          <a:xfrm>
            <a:off x="457200" y="274638"/>
            <a:ext cx="8229600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84" tIns="45692" rIns="91384" bIns="45692" anchor="ctr"/>
          <a:lstStyle/>
          <a:p>
            <a:pPr marL="837681" indent="-837681" defTabSz="913831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dirty="0">
                <a:solidFill>
                  <a:srgbClr val="33CC33"/>
                </a:solidFill>
              </a:rPr>
              <a:t>SCADA/EMS SYSTEM &amp; COMMUNICATION</a:t>
            </a:r>
            <a:endParaRPr lang="en-US" sz="3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6551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>
            <a:extLst>
              <a:ext uri="{FF2B5EF4-FFF2-40B4-BE49-F238E27FC236}">
                <a16:creationId xmlns:a16="http://schemas.microsoft.com/office/drawing/2014/main" id="{05EAED70-4538-4033-BC4D-F01F56213C8A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0" y="836613"/>
            <a:ext cx="8137525" cy="5616575"/>
          </a:xfrm>
        </p:spPr>
        <p:txBody>
          <a:bodyPr>
            <a:normAutofit/>
          </a:bodyPr>
          <a:lstStyle/>
          <a:p>
            <a:pPr marL="625475" indent="-509588" eaLnBrk="1" hangingPunct="1">
              <a:lnSpc>
                <a:spcPct val="70000"/>
              </a:lnSpc>
              <a:buFont typeface="Wingdings" panose="05000000000000000000" pitchFamily="2" charset="2"/>
              <a:buChar char="q"/>
            </a:pPr>
            <a:endParaRPr lang="en-US" altLang="en-US" sz="2000" dirty="0">
              <a:latin typeface="Book Antiqua" panose="02040602050305030304" pitchFamily="18" charset="0"/>
            </a:endParaRPr>
          </a:p>
          <a:p>
            <a:pPr marL="0" indent="-509588" defTabSz="914400">
              <a:lnSpc>
                <a:spcPct val="110000"/>
              </a:lnSpc>
              <a:buClr>
                <a:schemeClr val="tx1"/>
              </a:buClr>
              <a:buFontTx/>
              <a:buNone/>
            </a:pPr>
            <a:r>
              <a:rPr lang="en-US" altLang="en-US" sz="2000" dirty="0"/>
              <a:t>Total Installed Capacity of 3929.79 MW from Renewable Energy Sources, as on 10.04.2018, integrated with MP grid is–</a:t>
            </a:r>
          </a:p>
          <a:p>
            <a:pPr marL="0" indent="-509588" defTabSz="914400">
              <a:lnSpc>
                <a:spcPct val="110000"/>
              </a:lnSpc>
              <a:buFont typeface="Wingdings" panose="05000000000000000000" pitchFamily="2" charset="2"/>
              <a:buNone/>
            </a:pPr>
            <a:endParaRPr lang="en-US" altLang="en-US" sz="2000" dirty="0"/>
          </a:p>
          <a:p>
            <a:pPr marL="0" indent="-509588" defTabSz="914400">
              <a:lnSpc>
                <a:spcPct val="11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en-US" sz="2000" dirty="0"/>
              <a:t>Small Hydro Including SSGS Hydro (65MW) :  80.7 MW</a:t>
            </a:r>
          </a:p>
          <a:p>
            <a:pPr marL="0" indent="-509588" defTabSz="914400">
              <a:lnSpc>
                <a:spcPct val="11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en-US" sz="2000" dirty="0"/>
              <a:t>Biomass :  60.5 MW</a:t>
            </a:r>
          </a:p>
          <a:p>
            <a:pPr marL="0" indent="-509588" defTabSz="914400">
              <a:lnSpc>
                <a:spcPct val="11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en-US" sz="2000" dirty="0"/>
              <a:t>MSW      :  11.5 MW</a:t>
            </a:r>
          </a:p>
          <a:p>
            <a:pPr marL="0" indent="-509588" defTabSz="914400">
              <a:lnSpc>
                <a:spcPct val="11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en-US" sz="2000" dirty="0"/>
              <a:t>Biogas    :   2.4 MW</a:t>
            </a:r>
          </a:p>
          <a:p>
            <a:pPr marL="0" indent="-509588" defTabSz="914400">
              <a:lnSpc>
                <a:spcPct val="11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en-US" sz="2000" dirty="0"/>
              <a:t>Bagasse  :   53.8 MW</a:t>
            </a:r>
          </a:p>
          <a:p>
            <a:pPr marL="0" indent="-509588" defTabSz="914400">
              <a:lnSpc>
                <a:spcPct val="11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en-US" sz="2000" dirty="0"/>
              <a:t>Wind      :   2438.31 MW (Pooling Stations – 74 Nos)</a:t>
            </a:r>
          </a:p>
          <a:p>
            <a:pPr marL="0" indent="-509588" defTabSz="914400">
              <a:lnSpc>
                <a:spcPct val="11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altLang="en-US" sz="2000" dirty="0"/>
              <a:t>Solar including Captive – 1282.58 MW (Polling Stations – 44 Nos)</a:t>
            </a:r>
          </a:p>
          <a:p>
            <a:pPr marL="0" indent="-509588" defTabSz="914400">
              <a:lnSpc>
                <a:spcPct val="70000"/>
              </a:lnSpc>
              <a:buClr>
                <a:schemeClr val="tx1"/>
              </a:buClr>
              <a:buFontTx/>
              <a:buNone/>
            </a:pPr>
            <a:endParaRPr lang="en-US" altLang="en-US" sz="2000" dirty="0"/>
          </a:p>
          <a:p>
            <a:pPr marL="0" indent="-509588" defTabSz="914400">
              <a:lnSpc>
                <a:spcPct val="70000"/>
              </a:lnSpc>
              <a:buClr>
                <a:schemeClr val="tx1"/>
              </a:buClr>
              <a:buFontTx/>
              <a:buNone/>
            </a:pPr>
            <a:r>
              <a:rPr lang="en-US" altLang="en-US" sz="2000" dirty="0"/>
              <a:t>Total RE installed Capacity – 3929.79 MW</a:t>
            </a:r>
          </a:p>
          <a:p>
            <a:pPr marL="0" indent="-509588" defTabSz="914400">
              <a:lnSpc>
                <a:spcPct val="70000"/>
              </a:lnSpc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en-US" altLang="en-US" sz="2000" dirty="0"/>
          </a:p>
          <a:p>
            <a:pPr marL="0" indent="-509588" defTabSz="914400">
              <a:lnSpc>
                <a:spcPct val="70000"/>
              </a:lnSpc>
              <a:buClr>
                <a:schemeClr val="tx1"/>
              </a:buClr>
              <a:buFontTx/>
              <a:buNone/>
            </a:pPr>
            <a:r>
              <a:rPr lang="en-US" altLang="en-US" sz="2000" dirty="0"/>
              <a:t>MPNRED Target by 2022 -  Wind – 6.2GW  &amp;</a:t>
            </a:r>
          </a:p>
          <a:p>
            <a:pPr marL="0" indent="-509588" defTabSz="914400">
              <a:lnSpc>
                <a:spcPct val="70000"/>
              </a:lnSpc>
              <a:buClr>
                <a:schemeClr val="tx1"/>
              </a:buClr>
              <a:buFontTx/>
              <a:buNone/>
            </a:pPr>
            <a:r>
              <a:rPr lang="en-US" altLang="en-US" sz="2000" dirty="0"/>
              <a:t>                                                   Solar – 5.67GW</a:t>
            </a:r>
          </a:p>
        </p:txBody>
      </p:sp>
      <p:sp>
        <p:nvSpPr>
          <p:cNvPr id="18435" name="Rectangle 4">
            <a:extLst>
              <a:ext uri="{FF2B5EF4-FFF2-40B4-BE49-F238E27FC236}">
                <a16:creationId xmlns:a16="http://schemas.microsoft.com/office/drawing/2014/main" id="{09FA76D3-B63E-4AFC-AA10-6391E535A0CE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0" y="188913"/>
            <a:ext cx="8050213" cy="6334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2800" b="1" kern="1200" dirty="0">
                <a:solidFill>
                  <a:srgbClr val="FF0000"/>
                </a:solidFill>
                <a:latin typeface="Book Antiqua" pitchFamily="18" charset="0"/>
              </a:rPr>
              <a:t>           Integration of Renewable Energy Sources</a:t>
            </a:r>
            <a:r>
              <a:rPr lang="en-US" altLang="en-US" sz="3600" b="1" kern="1200" dirty="0">
                <a:solidFill>
                  <a:srgbClr val="FF0000"/>
                </a:solidFill>
                <a:latin typeface="Book Antiqua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291371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A61153B-CDBD-44AB-90C6-9C7291B7E3AA}"/>
              </a:ext>
            </a:extLst>
          </p:cNvPr>
          <p:cNvSpPr/>
          <p:nvPr/>
        </p:nvSpPr>
        <p:spPr>
          <a:xfrm>
            <a:off x="1043608" y="548681"/>
            <a:ext cx="581439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•	</a:t>
            </a:r>
            <a:r>
              <a:rPr lang="en-GB" sz="2000" dirty="0"/>
              <a:t>   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IEC 60870-5-104/101 Protocol has been used for RE.</a:t>
            </a: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•	    Types of Communication System:    </a:t>
            </a: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VSAT / Dedicated Leased Line / PLCC</a:t>
            </a: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•	   pooling Station are telemetered, however due to some technical difficulties availability of data at present to the tune of 99.35%. Efforts are being made to ensure 100% data availability.</a:t>
            </a: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•	At present we are receiving feeder wise injection data of renewable substations. Now we are integrating with existing Scada for obtaining turbine/inverter wise real time telemetry as well. Few RE generators are already started furnishing real time turbine/inverter wise telemetry to SLDC.</a:t>
            </a: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•	   Aggregated monthly generation data are being submitted to CEA through email on a regular basis.</a:t>
            </a:r>
          </a:p>
          <a:p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39B3AB1-E539-4C76-84A7-B830113AE076}"/>
              </a:ext>
            </a:extLst>
          </p:cNvPr>
          <p:cNvCxnSpPr>
            <a:cxnSpLocks/>
          </p:cNvCxnSpPr>
          <p:nvPr/>
        </p:nvCxnSpPr>
        <p:spPr>
          <a:xfrm>
            <a:off x="899592" y="332656"/>
            <a:ext cx="62646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BCC3462-11F6-4063-8EF3-EC473D6BE547}"/>
              </a:ext>
            </a:extLst>
          </p:cNvPr>
          <p:cNvCxnSpPr>
            <a:cxnSpLocks/>
          </p:cNvCxnSpPr>
          <p:nvPr/>
        </p:nvCxnSpPr>
        <p:spPr>
          <a:xfrm>
            <a:off x="899592" y="6309320"/>
            <a:ext cx="62646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7BE0015-0041-4CB9-BDD7-FD4BB66411CC}"/>
              </a:ext>
            </a:extLst>
          </p:cNvPr>
          <p:cNvCxnSpPr>
            <a:cxnSpLocks/>
          </p:cNvCxnSpPr>
          <p:nvPr/>
        </p:nvCxnSpPr>
        <p:spPr>
          <a:xfrm>
            <a:off x="899592" y="332656"/>
            <a:ext cx="0" cy="59766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0EA2383-061F-43EF-A23D-DAC6A17199D1}"/>
              </a:ext>
            </a:extLst>
          </p:cNvPr>
          <p:cNvCxnSpPr>
            <a:cxnSpLocks/>
          </p:cNvCxnSpPr>
          <p:nvPr/>
        </p:nvCxnSpPr>
        <p:spPr>
          <a:xfrm>
            <a:off x="7172926" y="332656"/>
            <a:ext cx="0" cy="59766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48537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F65C4E6-C266-466B-AC9E-5163B0E8A762}"/>
              </a:ext>
            </a:extLst>
          </p:cNvPr>
          <p:cNvSpPr/>
          <p:nvPr/>
        </p:nvSpPr>
        <p:spPr>
          <a:xfrm>
            <a:off x="1475656" y="1166843"/>
            <a:ext cx="5382344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•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	  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Separate Desk for RE has already been started functioning round the clock.</a:t>
            </a: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•	This Desk shall carry out Forecasting, Scheduling and Deviation settlement of wind and solar generators</a:t>
            </a: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•	Hon’ble MPERC has issued Forecasting, Scheduling, Deviation Settlement Mechanism and related matters for Wind AND Solar generating stations, Regulations 2018, on 12 April 2018.</a:t>
            </a: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•	These Regulation shall be applicable to all wind generator having installed capacity of 10 mw and solar generators with an installed capacity of 5 mw and above.</a:t>
            </a: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A86F1C6-7180-466C-8598-46D1780BAE48}"/>
              </a:ext>
            </a:extLst>
          </p:cNvPr>
          <p:cNvCxnSpPr>
            <a:cxnSpLocks/>
          </p:cNvCxnSpPr>
          <p:nvPr/>
        </p:nvCxnSpPr>
        <p:spPr>
          <a:xfrm>
            <a:off x="1115616" y="620688"/>
            <a:ext cx="0" cy="59766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FCFACF6-128C-4436-93FA-25D73508D1DE}"/>
              </a:ext>
            </a:extLst>
          </p:cNvPr>
          <p:cNvCxnSpPr>
            <a:cxnSpLocks/>
          </p:cNvCxnSpPr>
          <p:nvPr/>
        </p:nvCxnSpPr>
        <p:spPr>
          <a:xfrm>
            <a:off x="7308304" y="620688"/>
            <a:ext cx="0" cy="59766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6E79A3B-BDE7-45F6-869E-C13E9DA8D61C}"/>
              </a:ext>
            </a:extLst>
          </p:cNvPr>
          <p:cNvCxnSpPr>
            <a:cxnSpLocks/>
          </p:cNvCxnSpPr>
          <p:nvPr/>
        </p:nvCxnSpPr>
        <p:spPr>
          <a:xfrm flipH="1">
            <a:off x="1115616" y="620688"/>
            <a:ext cx="619268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66E2E5A-8998-4469-A4FC-E58485A12476}"/>
              </a:ext>
            </a:extLst>
          </p:cNvPr>
          <p:cNvCxnSpPr>
            <a:cxnSpLocks/>
          </p:cNvCxnSpPr>
          <p:nvPr/>
        </p:nvCxnSpPr>
        <p:spPr>
          <a:xfrm flipH="1">
            <a:off x="1115616" y="6597352"/>
            <a:ext cx="619268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11018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CC8C404-F157-44F5-AD45-BEEFAF12BE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620688"/>
            <a:ext cx="7992888" cy="561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4628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2B4631F1-EA3A-4E43-973F-76C1126FBB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2981655"/>
              </p:ext>
            </p:extLst>
          </p:nvPr>
        </p:nvGraphicFramePr>
        <p:xfrm>
          <a:off x="904900" y="1484784"/>
          <a:ext cx="7486600" cy="37444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125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35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935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935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935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828314">
                <a:tc>
                  <a:txBody>
                    <a:bodyPr/>
                    <a:lstStyle/>
                    <a:p>
                      <a:r>
                        <a:rPr lang="en-IN" sz="1800" b="1" dirty="0"/>
                        <a:t>Type</a:t>
                      </a:r>
                      <a:endParaRPr lang="en-GB" sz="1800" b="1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r>
                        <a:rPr lang="en-IN" sz="1800" b="1" dirty="0"/>
                        <a:t>Installed Cap. In</a:t>
                      </a:r>
                      <a:r>
                        <a:rPr lang="en-IN" sz="1800" b="1" baseline="0" dirty="0"/>
                        <a:t> MW</a:t>
                      </a:r>
                      <a:endParaRPr lang="en-GB" sz="1800" b="1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r>
                        <a:rPr lang="en-IN" sz="1800" b="1" dirty="0"/>
                        <a:t>No. of Pooling</a:t>
                      </a:r>
                      <a:r>
                        <a:rPr lang="en-IN" sz="1800" b="1" baseline="0" dirty="0"/>
                        <a:t> station</a:t>
                      </a:r>
                      <a:endParaRPr lang="en-GB" sz="1800" b="1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b="1" dirty="0"/>
                        <a:t> Information Received (No. of Pooling Stations)</a:t>
                      </a:r>
                      <a:endParaRPr lang="en-GB" sz="1800" b="1" dirty="0"/>
                    </a:p>
                    <a:p>
                      <a:endParaRPr lang="en-GB" sz="1800" b="1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r>
                        <a:rPr lang="en-IN" sz="1800" b="1" dirty="0"/>
                        <a:t>LVRT Complied (No. of Pooling Stations)</a:t>
                      </a:r>
                      <a:endParaRPr lang="en-GB" sz="1800" b="1" dirty="0"/>
                    </a:p>
                  </a:txBody>
                  <a:tcPr marT="45708" marB="4570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4974">
                <a:tc>
                  <a:txBody>
                    <a:bodyPr/>
                    <a:lstStyle/>
                    <a:p>
                      <a:r>
                        <a:rPr lang="en-IN" sz="1800" b="1" dirty="0"/>
                        <a:t>Wind</a:t>
                      </a:r>
                      <a:endParaRPr lang="en-GB" sz="1800" b="1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r>
                        <a:rPr lang="en-IN" sz="1800" b="1" dirty="0"/>
                        <a:t>1494.2</a:t>
                      </a:r>
                      <a:endParaRPr lang="en-GB" sz="1800" b="1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r>
                        <a:rPr lang="en-IN" sz="1800" b="1" dirty="0"/>
                        <a:t>14</a:t>
                      </a:r>
                      <a:endParaRPr lang="en-GB" sz="1800" b="1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r>
                        <a:rPr lang="en-IN" sz="1800" b="1" dirty="0"/>
                        <a:t>12</a:t>
                      </a:r>
                      <a:endParaRPr lang="en-GB" sz="1800" b="1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r>
                        <a:rPr lang="en-IN" sz="1800" b="1" dirty="0"/>
                        <a:t>12</a:t>
                      </a:r>
                      <a:endParaRPr lang="en-GB" sz="1800" b="1" dirty="0"/>
                    </a:p>
                  </a:txBody>
                  <a:tcPr marT="45708" marB="4570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71128">
                <a:tc>
                  <a:txBody>
                    <a:bodyPr/>
                    <a:lstStyle/>
                    <a:p>
                      <a:r>
                        <a:rPr lang="en-IN" sz="1800" b="1" dirty="0"/>
                        <a:t>Solar</a:t>
                      </a:r>
                      <a:endParaRPr lang="en-GB" sz="1800" b="1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r>
                        <a:rPr lang="en-IN" sz="1800" b="1" dirty="0"/>
                        <a:t>244</a:t>
                      </a:r>
                      <a:endParaRPr lang="en-GB" sz="1800" b="1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r>
                        <a:rPr lang="en-IN" sz="1800" b="1" dirty="0"/>
                        <a:t>4</a:t>
                      </a:r>
                      <a:endParaRPr lang="en-GB" sz="1800" b="1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r>
                        <a:rPr lang="en-IN" sz="1800" b="1" dirty="0"/>
                        <a:t>4</a:t>
                      </a:r>
                      <a:endParaRPr lang="en-GB" sz="1800" b="1" dirty="0"/>
                    </a:p>
                  </a:txBody>
                  <a:tcPr marT="45708" marB="45708"/>
                </a:tc>
                <a:tc>
                  <a:txBody>
                    <a:bodyPr/>
                    <a:lstStyle/>
                    <a:p>
                      <a:r>
                        <a:rPr lang="en-IN" sz="1800" b="1" dirty="0"/>
                        <a:t>4</a:t>
                      </a:r>
                      <a:endParaRPr lang="en-GB" sz="1800" b="1" dirty="0"/>
                    </a:p>
                  </a:txBody>
                  <a:tcPr marT="45708" marB="45708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196" name="TextBox 2">
            <a:extLst>
              <a:ext uri="{FF2B5EF4-FFF2-40B4-BE49-F238E27FC236}">
                <a16:creationId xmlns:a16="http://schemas.microsoft.com/office/drawing/2014/main" id="{7CCF2F28-7761-40B4-BE1C-F7188FD0FF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838200"/>
            <a:ext cx="7620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N" altLang="en-US" sz="1800" b="1" dirty="0"/>
              <a:t>LVRT Compliance Status of Wind and Solar Generators</a:t>
            </a:r>
            <a:endParaRPr lang="en-GB" alt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13564432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>
            <a:extLst>
              <a:ext uri="{FF2B5EF4-FFF2-40B4-BE49-F238E27FC236}">
                <a16:creationId xmlns:a16="http://schemas.microsoft.com/office/drawing/2014/main" id="{2C0144C9-6ED3-4841-93C8-B931C7E417C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/>
          <a:lstStyle/>
          <a:p>
            <a:pPr eaLnBrk="1" hangingPunct="1"/>
            <a:r>
              <a:rPr lang="en-US" altLang="en-US" sz="2800" b="1" u="sng">
                <a:solidFill>
                  <a:srgbClr val="FF0000"/>
                </a:solidFill>
              </a:rPr>
              <a:t>Compliance of Regulatory Requirements </a:t>
            </a:r>
            <a:endParaRPr lang="en-US" altLang="en-US" sz="2800" u="sng"/>
          </a:p>
        </p:txBody>
      </p:sp>
      <p:sp>
        <p:nvSpPr>
          <p:cNvPr id="5123" name="Content Placeholder 2">
            <a:extLst>
              <a:ext uri="{FF2B5EF4-FFF2-40B4-BE49-F238E27FC236}">
                <a16:creationId xmlns:a16="http://schemas.microsoft.com/office/drawing/2014/main" id="{4CAFA8C5-2596-44B4-88F1-33E532F40EC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762000"/>
            <a:ext cx="7643192" cy="5943600"/>
          </a:xfrm>
        </p:spPr>
        <p:txBody>
          <a:bodyPr/>
          <a:lstStyle/>
          <a:p>
            <a:pPr marL="495300" indent="-495300" algn="just" eaLnBrk="1" hangingPunct="1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en-US" altLang="en-US" sz="1500" dirty="0">
                <a:solidFill>
                  <a:srgbClr val="008000"/>
                </a:solidFill>
              </a:rPr>
              <a:t>All the Renewable Energy Generation Projects shall have to comply the following regulatory requirements before commissioning of project and getting connected with the MP Grid –</a:t>
            </a:r>
          </a:p>
          <a:p>
            <a:pPr marL="495300" indent="-495300" algn="just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US" altLang="en-US" sz="1500" dirty="0">
              <a:solidFill>
                <a:srgbClr val="008000"/>
              </a:solidFill>
            </a:endParaRPr>
          </a:p>
          <a:p>
            <a:pPr marL="495300" indent="-495300" algn="just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US" altLang="en-US" sz="1500" dirty="0"/>
              <a:t>Deposition of registration fee of ` 5000/- for connectivity with the grid and registration with SLDC</a:t>
            </a:r>
            <a:endParaRPr lang="en-US" altLang="en-US" sz="1500" dirty="0">
              <a:solidFill>
                <a:srgbClr val="008000"/>
              </a:solidFill>
            </a:endParaRPr>
          </a:p>
          <a:p>
            <a:pPr marL="495300" indent="-495300" algn="just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US" altLang="en-US" sz="1500" dirty="0"/>
          </a:p>
          <a:p>
            <a:pPr marL="495300" indent="-495300" algn="just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US" altLang="en-US" sz="1500" dirty="0"/>
              <a:t>Data Acquisition System facility for transfer of telemetry data to SLDC in accordance with SLDC guidelines.</a:t>
            </a:r>
          </a:p>
          <a:p>
            <a:pPr marL="495300" indent="-495300" algn="just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US" altLang="en-US" sz="1500" dirty="0"/>
          </a:p>
          <a:p>
            <a:pPr marL="495300" indent="-495300" algn="just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US" altLang="en-US" sz="1500" dirty="0"/>
              <a:t>Confirmation of installation of ABT meters of 0.2s accuracy class with AMR facility for data downloading at SLDC. Meter, modem &amp; SIM details duly certified by MPPTCL or </a:t>
            </a:r>
            <a:r>
              <a:rPr lang="en-US" altLang="en-US" sz="1500" dirty="0" err="1"/>
              <a:t>Discoms</a:t>
            </a:r>
            <a:r>
              <a:rPr lang="en-US" altLang="en-US" sz="1500" dirty="0"/>
              <a:t>.</a:t>
            </a:r>
          </a:p>
          <a:p>
            <a:pPr marL="495300" indent="-495300" algn="just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US" altLang="en-US" sz="1500" dirty="0"/>
          </a:p>
          <a:p>
            <a:pPr marL="495300" indent="-495300" algn="just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US" altLang="en-US" sz="1500" dirty="0"/>
              <a:t>Single line diagram indicating the connectivity with the grid duly certified by MPPTCL or </a:t>
            </a:r>
            <a:r>
              <a:rPr lang="en-US" altLang="en-US" sz="1500" dirty="0" err="1"/>
              <a:t>Discoms</a:t>
            </a:r>
            <a:r>
              <a:rPr lang="en-US" altLang="en-US" sz="1500" dirty="0"/>
              <a:t>.</a:t>
            </a:r>
          </a:p>
          <a:p>
            <a:pPr marL="495300" indent="-495300" algn="just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en-US" sz="1500" dirty="0"/>
          </a:p>
          <a:p>
            <a:pPr marL="495300" indent="-495300" algn="just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US" altLang="en-US" sz="1500" dirty="0"/>
              <a:t>Copy of connection agreement with </a:t>
            </a:r>
            <a:r>
              <a:rPr lang="en-US" altLang="en-US" sz="1500" dirty="0" err="1"/>
              <a:t>Discom</a:t>
            </a:r>
            <a:r>
              <a:rPr lang="en-US" altLang="en-US" sz="1500" dirty="0"/>
              <a:t> or MPPTCL.</a:t>
            </a:r>
          </a:p>
          <a:p>
            <a:pPr marL="495300" indent="-495300" algn="just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US" altLang="en-US" sz="1500" dirty="0"/>
          </a:p>
          <a:p>
            <a:pPr marL="495300" indent="-495300" algn="just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US" altLang="en-US" sz="1500" dirty="0"/>
              <a:t>Information regarding sale of power to MPPMCL / Third party sale or to any other state (Copy of PPA &amp; LTA).</a:t>
            </a:r>
          </a:p>
          <a:p>
            <a:pPr marL="495300" indent="-495300" algn="just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US" altLang="en-US" sz="1500" dirty="0"/>
          </a:p>
          <a:p>
            <a:pPr marL="495300" indent="-495300" algn="just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US" altLang="en-US" sz="1500" dirty="0"/>
              <a:t>Information regarding compliance of LVRT status.</a:t>
            </a:r>
          </a:p>
          <a:p>
            <a:pPr marL="495300" indent="-495300" algn="just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US" altLang="en-US" sz="1500" dirty="0"/>
          </a:p>
          <a:p>
            <a:pPr marL="495300" indent="-495300" algn="just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US" altLang="en-US" sz="1500" dirty="0"/>
              <a:t>Information regarding REMC project.   </a:t>
            </a:r>
          </a:p>
          <a:p>
            <a:pPr marL="495300" indent="-495300" algn="just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en-US" altLang="en-US" sz="1500" dirty="0"/>
          </a:p>
          <a:p>
            <a:pPr marL="495300" indent="-495300" algn="just" eaLnBrk="1" hangingPunct="1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en-US" altLang="en-US" sz="1500" dirty="0"/>
              <a:t>PTCC approval if required.</a:t>
            </a:r>
          </a:p>
        </p:txBody>
      </p:sp>
    </p:spTree>
    <p:extLst>
      <p:ext uri="{BB962C8B-B14F-4D97-AF65-F5344CB8AC3E}">
        <p14:creationId xmlns:p14="http://schemas.microsoft.com/office/powerpoint/2010/main" val="1165285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288925"/>
            <a:ext cx="8220719" cy="628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31909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>
            <a:extLst>
              <a:ext uri="{FF2B5EF4-FFF2-40B4-BE49-F238E27FC236}">
                <a16:creationId xmlns:a16="http://schemas.microsoft.com/office/drawing/2014/main" id="{11E2514B-E12F-4E46-8A33-8781B25EA2F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715963"/>
          </a:xfrm>
        </p:spPr>
        <p:txBody>
          <a:bodyPr/>
          <a:lstStyle/>
          <a:p>
            <a:pPr eaLnBrk="1" hangingPunct="1"/>
            <a:r>
              <a:rPr lang="en-US" altLang="en-US" sz="2800" u="sng">
                <a:solidFill>
                  <a:srgbClr val="FF0000"/>
                </a:solidFill>
              </a:rPr>
              <a:t>Forecasting of Wind and Solar Generators</a:t>
            </a:r>
          </a:p>
        </p:txBody>
      </p:sp>
      <p:sp>
        <p:nvSpPr>
          <p:cNvPr id="8195" name="Content Placeholder 2">
            <a:extLst>
              <a:ext uri="{FF2B5EF4-FFF2-40B4-BE49-F238E27FC236}">
                <a16:creationId xmlns:a16="http://schemas.microsoft.com/office/drawing/2014/main" id="{910F2C3B-5707-4410-9C3B-95F7FA0A45B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79512" y="1308720"/>
            <a:ext cx="7992888" cy="5360640"/>
          </a:xfrm>
        </p:spPr>
        <p:txBody>
          <a:bodyPr/>
          <a:lstStyle/>
          <a:p>
            <a:pPr marL="687388" lvl="2" indent="-455613" algn="just">
              <a:buFont typeface="Wingdings" panose="05000000000000000000" pitchFamily="2" charset="2"/>
              <a:buChar char="q"/>
            </a:pPr>
            <a:r>
              <a:rPr lang="en-US" altLang="en-US" sz="1800" dirty="0"/>
              <a:t>At present the wind and solar generators are forecasting their generation on day ahead basis either through forecasting agency or by themselves .</a:t>
            </a:r>
          </a:p>
          <a:p>
            <a:pPr marL="687388" lvl="2" indent="-455613" algn="just">
              <a:buFont typeface="Wingdings" panose="05000000000000000000" pitchFamily="2" charset="2"/>
              <a:buChar char="q"/>
            </a:pPr>
            <a:endParaRPr lang="en-US" altLang="en-US" sz="1800" dirty="0"/>
          </a:p>
          <a:p>
            <a:pPr marL="687388" lvl="2" indent="-455613" algn="just">
              <a:buFont typeface="Wingdings" panose="05000000000000000000" pitchFamily="2" charset="2"/>
              <a:buChar char="q"/>
            </a:pPr>
            <a:r>
              <a:rPr lang="en-US" altLang="en-US" sz="1800" dirty="0"/>
              <a:t>No real time revisions are being done by the Wind and Solar Generators except SECI solar power project selling Inter State.</a:t>
            </a:r>
          </a:p>
          <a:p>
            <a:pPr marL="687388" lvl="2" indent="-455613" algn="just">
              <a:buFont typeface="Wingdings" panose="05000000000000000000" pitchFamily="2" charset="2"/>
              <a:buChar char="q"/>
            </a:pPr>
            <a:endParaRPr lang="en-US" altLang="en-US" sz="1800" dirty="0"/>
          </a:p>
          <a:p>
            <a:pPr marL="687388" lvl="2" indent="-455613" algn="just">
              <a:buFont typeface="Wingdings" panose="05000000000000000000" pitchFamily="2" charset="2"/>
              <a:buChar char="q"/>
            </a:pPr>
            <a:r>
              <a:rPr lang="en-US" altLang="en-US" sz="1800" dirty="0"/>
              <a:t>SLDC has appointed the forecasting agency for load forecasting of Wind and Solar Generation and following arrangements have already been done.</a:t>
            </a:r>
          </a:p>
          <a:p>
            <a:pPr marL="687388" lvl="2" indent="-455613" algn="just">
              <a:buFont typeface="Wingdings" panose="05000000000000000000" pitchFamily="2" charset="2"/>
              <a:buChar char="Ø"/>
            </a:pPr>
            <a:r>
              <a:rPr lang="en-US" altLang="en-US" sz="1800" dirty="0"/>
              <a:t>The pooling station wise static data and historical telemetry data was already provided.</a:t>
            </a:r>
          </a:p>
          <a:p>
            <a:pPr marL="687388" lvl="2" indent="-455613" algn="just">
              <a:buFont typeface="Wingdings" panose="05000000000000000000" pitchFamily="2" charset="2"/>
              <a:buChar char="Ø"/>
            </a:pPr>
            <a:r>
              <a:rPr lang="en-US" altLang="en-US" sz="1800" dirty="0"/>
              <a:t>Integration through SLDC SCADA for providing real time telemetry data. </a:t>
            </a:r>
          </a:p>
          <a:p>
            <a:pPr marL="687388" lvl="2" indent="-455613" algn="just">
              <a:buFont typeface="Wingdings" panose="05000000000000000000" pitchFamily="2" charset="2"/>
              <a:buChar char="q"/>
            </a:pPr>
            <a:endParaRPr lang="en-US" altLang="en-US" sz="1800" dirty="0"/>
          </a:p>
          <a:p>
            <a:pPr marL="687388" lvl="2" indent="-455613" algn="just">
              <a:buFont typeface="Wingdings" panose="05000000000000000000" pitchFamily="2" charset="2"/>
              <a:buChar char="q"/>
            </a:pPr>
            <a:r>
              <a:rPr lang="en-US" altLang="en-US" sz="1800" dirty="0"/>
              <a:t>The forecasting agency </a:t>
            </a:r>
            <a:r>
              <a:rPr lang="en-US" altLang="en-US" dirty="0"/>
              <a:t>is being </a:t>
            </a:r>
            <a:r>
              <a:rPr lang="en-US" altLang="en-US" sz="1800" dirty="0"/>
              <a:t> provide the Pooling Stations wise load forecast of wind and solar generation and MP as a whole.</a:t>
            </a:r>
          </a:p>
        </p:txBody>
      </p:sp>
    </p:spTree>
    <p:extLst>
      <p:ext uri="{BB962C8B-B14F-4D97-AF65-F5344CB8AC3E}">
        <p14:creationId xmlns:p14="http://schemas.microsoft.com/office/powerpoint/2010/main" val="17625180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>
            <a:extLst>
              <a:ext uri="{FF2B5EF4-FFF2-40B4-BE49-F238E27FC236}">
                <a16:creationId xmlns:a16="http://schemas.microsoft.com/office/drawing/2014/main" id="{3272D199-9B26-45CF-9CF2-A4843E1FFF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" y="76200"/>
            <a:ext cx="3505200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3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5EA947C7-1063-464C-81C5-9E2DFF7EB1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152400"/>
            <a:ext cx="8839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all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Arial" charset="0"/>
                <a:ea typeface="+mn-ea"/>
                <a:cs typeface="Arial" panose="020B0604020202020204" pitchFamily="34" charset="0"/>
              </a:rPr>
              <a:t>SAMAST : MP SLDC approach </a:t>
            </a:r>
          </a:p>
          <a:p>
            <a:pPr marL="45720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1" i="0" u="none" strike="noStrike" kern="1200" cap="all" spc="0" normalizeH="0" baseline="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Arial" charset="0"/>
              <a:ea typeface="+mn-ea"/>
              <a:cs typeface="Arial" panose="020B0604020202020204" pitchFamily="34" charset="0"/>
            </a:endParaRPr>
          </a:p>
          <a:p>
            <a:pPr marL="45720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all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Integrated system for ABT, OA, Scheduling, Outage Planning, renewable &amp; MIS</a:t>
            </a:r>
            <a:endParaRPr kumimoji="0" lang="en-US" sz="2000" b="0" i="0" u="none" strike="noStrike" kern="1200" cap="all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268" name="Slide Number Placeholder 5">
            <a:extLst>
              <a:ext uri="{FF2B5EF4-FFF2-40B4-BE49-F238E27FC236}">
                <a16:creationId xmlns:a16="http://schemas.microsoft.com/office/drawing/2014/main" id="{7B941682-7B26-4389-99AB-7018A64E4A87}"/>
              </a:ext>
            </a:extLst>
          </p:cNvPr>
          <p:cNvSpPr txBox="1">
            <a:spLocks noGrp="1"/>
          </p:cNvSpPr>
          <p:nvPr/>
        </p:nvSpPr>
        <p:spPr bwMode="auto">
          <a:xfrm>
            <a:off x="8610600" y="6324600"/>
            <a:ext cx="30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1269" name="Picture 7" descr="MPPTCL ABT OA MIS Solution architecture.png">
            <a:extLst>
              <a:ext uri="{FF2B5EF4-FFF2-40B4-BE49-F238E27FC236}">
                <a16:creationId xmlns:a16="http://schemas.microsoft.com/office/drawing/2014/main" id="{9E7ABBE7-D422-4191-A3C1-368D25A66F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38" y="2116138"/>
            <a:ext cx="4103687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0" name="Text Box 4">
            <a:extLst>
              <a:ext uri="{FF2B5EF4-FFF2-40B4-BE49-F238E27FC236}">
                <a16:creationId xmlns:a16="http://schemas.microsoft.com/office/drawing/2014/main" id="{56794DF3-469C-4BD3-9858-E1A65376E1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3150" y="1636713"/>
            <a:ext cx="2227263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Scope of project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48EE4D3-D82B-431B-A94F-5404D065B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6200" y="6356350"/>
            <a:ext cx="2895600" cy="365125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ABT OA &amp; MIS</a:t>
            </a:r>
          </a:p>
        </p:txBody>
      </p:sp>
      <p:pic>
        <p:nvPicPr>
          <p:cNvPr id="11272" name="Picture 9" descr="02_architecture.png">
            <a:extLst>
              <a:ext uri="{FF2B5EF4-FFF2-40B4-BE49-F238E27FC236}">
                <a16:creationId xmlns:a16="http://schemas.microsoft.com/office/drawing/2014/main" id="{51B35E14-27DF-43E6-9A9F-8FA72A5127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7525" y="1828800"/>
            <a:ext cx="4724400" cy="40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3" name="Text Box 4">
            <a:extLst>
              <a:ext uri="{FF2B5EF4-FFF2-40B4-BE49-F238E27FC236}">
                <a16:creationId xmlns:a16="http://schemas.microsoft.com/office/drawing/2014/main" id="{B8070D27-8E0E-41BB-80FC-7660AB704D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0" y="1455738"/>
            <a:ext cx="279082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US" altLang="en-US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System Architecture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AEF429-55FF-4E9B-B5F9-A94685B42DB2}"/>
              </a:ext>
            </a:extLst>
          </p:cNvPr>
          <p:cNvSpPr txBox="1"/>
          <p:nvPr/>
        </p:nvSpPr>
        <p:spPr>
          <a:xfrm>
            <a:off x="223838" y="5986463"/>
            <a:ext cx="8691562" cy="40005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Project Cost :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3.02 Cr.  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Project Completion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: Nov 2017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 Funding: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PSDF Grant  </a:t>
            </a:r>
          </a:p>
        </p:txBody>
      </p:sp>
    </p:spTree>
    <p:extLst>
      <p:ext uri="{BB962C8B-B14F-4D97-AF65-F5344CB8AC3E}">
        <p14:creationId xmlns:p14="http://schemas.microsoft.com/office/powerpoint/2010/main" val="2376489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>
            <a:extLst>
              <a:ext uri="{FF2B5EF4-FFF2-40B4-BE49-F238E27FC236}">
                <a16:creationId xmlns:a16="http://schemas.microsoft.com/office/drawing/2014/main" id="{6D25511E-6C4D-4ED7-80CA-404C9A20706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60350"/>
            <a:ext cx="8229600" cy="635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2400" b="1" dirty="0">
                <a:solidFill>
                  <a:srgbClr val="FF0000"/>
                </a:solidFill>
                <a:latin typeface="Book Antiqua" pitchFamily="18" charset="0"/>
              </a:rPr>
              <a:t>Integrated ABT, Open Access and MIS Project under Implementation at SLDC</a:t>
            </a:r>
          </a:p>
        </p:txBody>
      </p:sp>
      <p:sp>
        <p:nvSpPr>
          <p:cNvPr id="12291" name="Content Placeholder 2">
            <a:extLst>
              <a:ext uri="{FF2B5EF4-FFF2-40B4-BE49-F238E27FC236}">
                <a16:creationId xmlns:a16="http://schemas.microsoft.com/office/drawing/2014/main" id="{56DC9611-3860-40E9-A00C-917C62CCEC22}"/>
              </a:ext>
            </a:extLst>
          </p:cNvPr>
          <p:cNvSpPr txBox="1">
            <a:spLocks/>
          </p:cNvSpPr>
          <p:nvPr/>
        </p:nvSpPr>
        <p:spPr bwMode="auto">
          <a:xfrm>
            <a:off x="352425" y="1095375"/>
            <a:ext cx="8467725" cy="550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73038" indent="-173038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173038" marR="0" lvl="0" indent="-173038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4F81BD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I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The new system shall have following additional/advanced features :</a:t>
            </a:r>
          </a:p>
          <a:p>
            <a:pPr marL="173038" marR="0" lvl="0" indent="-173038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4F81BD"/>
              </a:buClr>
              <a:buSzTx/>
              <a:buFont typeface="Wingdings" panose="05000000000000000000" pitchFamily="2" charset="2"/>
              <a:buNone/>
              <a:tabLst/>
              <a:defRPr/>
            </a:pPr>
            <a:endParaRPr kumimoji="0" lang="en-I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173038" marR="0" lvl="0" indent="-173038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4F81BD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I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Web based scheduling.</a:t>
            </a:r>
          </a:p>
          <a:p>
            <a:pPr marL="173038" marR="0" lvl="0" indent="-173038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4F81BD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I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Integration with existing AMR system. </a:t>
            </a:r>
          </a:p>
          <a:p>
            <a:pPr marL="173038" marR="0" lvl="0" indent="-173038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4F81BD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I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Availability of Meter-wise/block-wise ABT meter data of each intra state entities on SLDC website.</a:t>
            </a:r>
          </a:p>
          <a:p>
            <a:pPr marL="173038" marR="0" lvl="0" indent="-173038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4F81BD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I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Registration, web-based/online processing of application for STOA along with online tracking of open access charges.</a:t>
            </a:r>
          </a:p>
          <a:p>
            <a:pPr marL="173038" marR="0" lvl="0" indent="-173038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4F81BD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I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Web based MIS including daily/monthly/annual reports, online management of  outage of transmission elements. </a:t>
            </a:r>
          </a:p>
          <a:p>
            <a:pPr marL="173038" marR="0" lvl="0" indent="-173038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4F81BD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I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Billing, collection and disbursement of  charges under intra state ABT mechanism.</a:t>
            </a:r>
          </a:p>
          <a:p>
            <a:pPr marL="173038" marR="0" lvl="0" indent="-173038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4F81BD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I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Forecasting, Scheduling and Deviation settlement of wind and solar generators.</a:t>
            </a:r>
          </a:p>
          <a:p>
            <a:pPr marL="173038" marR="0" lvl="0" indent="-173038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4F81BD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I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REC mechanism and Integration of RE generators with MP grid, </a:t>
            </a:r>
          </a:p>
          <a:p>
            <a:pPr marL="173038" marR="0" lvl="0" indent="-17303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4F81BD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IN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ook Antiqua" panose="02040602050305030304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35388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DBFA38-F4A5-49B4-8AC4-CF5A0E0F2EA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4294967295"/>
          </p:nvPr>
        </p:nvSpPr>
        <p:spPr>
          <a:xfrm>
            <a:off x="76200" y="1981200"/>
            <a:ext cx="9144000" cy="3048000"/>
          </a:xfrm>
        </p:spPr>
        <p:txBody>
          <a:bodyPr/>
          <a:lstStyle/>
          <a:p>
            <a:pPr marL="0" indent="0" algn="ctr">
              <a:buNone/>
            </a:pPr>
            <a:endParaRPr lang="en-US" sz="39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en-US" sz="39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US" sz="5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Thank You !</a:t>
            </a:r>
          </a:p>
          <a:p>
            <a:pPr marL="0" indent="0" algn="ctr">
              <a:buNone/>
            </a:pPr>
            <a:endParaRPr lang="en-US" sz="3300" b="1" u="sng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US" sz="1500" dirty="0"/>
          </a:p>
        </p:txBody>
      </p:sp>
      <p:pic>
        <p:nvPicPr>
          <p:cNvPr id="7172" name="Picture 3" descr="translog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533400"/>
            <a:ext cx="1828800" cy="1823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4781470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288925"/>
            <a:ext cx="8220719" cy="628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9826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4541016"/>
              </p:ext>
            </p:extLst>
          </p:nvPr>
        </p:nvGraphicFramePr>
        <p:xfrm>
          <a:off x="395538" y="980731"/>
          <a:ext cx="7920876" cy="52565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01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01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201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201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2014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2014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9361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YEAR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ENERGY SUPPLY (MU)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WIND INJECTION (MU)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 OF WIND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SOLAR INJECTION (MU)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 OF SOLAR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2012-13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47858.32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570.99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2013-14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51952.48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515.63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242.86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2014-15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57406.79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632.37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610.71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2015-16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64148.66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1538.96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1118.81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2016-17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64247.57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3521.24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1368.15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2017-18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3266" rtl="0" eaLnBrk="1" fontAlgn="ctr" latinLnBrk="0" hangingPunct="1"/>
                      <a:r>
                        <a:rPr lang="en-US" sz="1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69206.88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3266" rtl="0" eaLnBrk="1" fontAlgn="ctr" latinLnBrk="0" hangingPunct="1"/>
                      <a:r>
                        <a:rPr lang="en-US" sz="1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4141.83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3266" rtl="0" eaLnBrk="1" fontAlgn="ctr" latinLnBrk="0" hangingPunct="1"/>
                      <a:r>
                        <a:rPr lang="en-US" sz="1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5.98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3266" rtl="0" eaLnBrk="1" fontAlgn="ctr" latinLnBrk="0" hangingPunct="1"/>
                      <a:r>
                        <a:rPr lang="en-US" sz="1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1845.04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3266" rtl="0" eaLnBrk="1" fontAlgn="ctr" latinLnBrk="0" hangingPunct="1"/>
                      <a:r>
                        <a:rPr lang="en-US" sz="18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2.67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93793" y="404664"/>
            <a:ext cx="7995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CONTRIBUTION OF WIND &amp; SOLAR IN ENERGY SUPPLY OF MP</a:t>
            </a:r>
          </a:p>
        </p:txBody>
      </p:sp>
    </p:spTree>
    <p:extLst>
      <p:ext uri="{BB962C8B-B14F-4D97-AF65-F5344CB8AC3E}">
        <p14:creationId xmlns:p14="http://schemas.microsoft.com/office/powerpoint/2010/main" val="50432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288925"/>
            <a:ext cx="8148711" cy="628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14422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288925"/>
            <a:ext cx="8148711" cy="628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34959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88925"/>
            <a:ext cx="8352927" cy="628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87176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245194"/>
            <a:ext cx="8220719" cy="628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90445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288925"/>
            <a:ext cx="8220719" cy="628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48250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Adjacency">
    <a:dk1>
      <a:srgbClr val="2F2B20"/>
    </a:dk1>
    <a:lt1>
      <a:srgbClr val="FFFFFF"/>
    </a:lt1>
    <a:dk2>
      <a:srgbClr val="675E47"/>
    </a:dk2>
    <a:lt2>
      <a:srgbClr val="DFDCB7"/>
    </a:lt2>
    <a:accent1>
      <a:srgbClr val="A9A57C"/>
    </a:accent1>
    <a:accent2>
      <a:srgbClr val="9CBEBD"/>
    </a:accent2>
    <a:accent3>
      <a:srgbClr val="D2CB6C"/>
    </a:accent3>
    <a:accent4>
      <a:srgbClr val="95A39D"/>
    </a:accent4>
    <a:accent5>
      <a:srgbClr val="C89F5D"/>
    </a:accent5>
    <a:accent6>
      <a:srgbClr val="B1A089"/>
    </a:accent6>
    <a:hlink>
      <a:srgbClr val="D25814"/>
    </a:hlink>
    <a:folHlink>
      <a:srgbClr val="849A0A"/>
    </a:folHlink>
  </a:clrScheme>
</a:themeOverride>
</file>

<file path=ppt/theme/themeOverride2.xml><?xml version="1.0" encoding="utf-8"?>
<a:themeOverride xmlns:a="http://schemas.openxmlformats.org/drawingml/2006/main">
  <a:clrScheme name="Adjacency">
    <a:dk1>
      <a:srgbClr val="2F2B20"/>
    </a:dk1>
    <a:lt1>
      <a:srgbClr val="FFFFFF"/>
    </a:lt1>
    <a:dk2>
      <a:srgbClr val="675E47"/>
    </a:dk2>
    <a:lt2>
      <a:srgbClr val="DFDCB7"/>
    </a:lt2>
    <a:accent1>
      <a:srgbClr val="A9A57C"/>
    </a:accent1>
    <a:accent2>
      <a:srgbClr val="9CBEBD"/>
    </a:accent2>
    <a:accent3>
      <a:srgbClr val="D2CB6C"/>
    </a:accent3>
    <a:accent4>
      <a:srgbClr val="95A39D"/>
    </a:accent4>
    <a:accent5>
      <a:srgbClr val="C89F5D"/>
    </a:accent5>
    <a:accent6>
      <a:srgbClr val="B1A089"/>
    </a:accent6>
    <a:hlink>
      <a:srgbClr val="D25814"/>
    </a:hlink>
    <a:folHlink>
      <a:srgbClr val="849A0A"/>
    </a:folHlink>
  </a:clrScheme>
</a:themeOverride>
</file>

<file path=ppt/theme/themeOverride3.xml><?xml version="1.0" encoding="utf-8"?>
<a:themeOverride xmlns:a="http://schemas.openxmlformats.org/drawingml/2006/main">
  <a:clrScheme name="Adjacency">
    <a:dk1>
      <a:srgbClr val="2F2B20"/>
    </a:dk1>
    <a:lt1>
      <a:srgbClr val="FFFFFF"/>
    </a:lt1>
    <a:dk2>
      <a:srgbClr val="675E47"/>
    </a:dk2>
    <a:lt2>
      <a:srgbClr val="DFDCB7"/>
    </a:lt2>
    <a:accent1>
      <a:srgbClr val="A9A57C"/>
    </a:accent1>
    <a:accent2>
      <a:srgbClr val="9CBEBD"/>
    </a:accent2>
    <a:accent3>
      <a:srgbClr val="D2CB6C"/>
    </a:accent3>
    <a:accent4>
      <a:srgbClr val="95A39D"/>
    </a:accent4>
    <a:accent5>
      <a:srgbClr val="C89F5D"/>
    </a:accent5>
    <a:accent6>
      <a:srgbClr val="B1A089"/>
    </a:accent6>
    <a:hlink>
      <a:srgbClr val="D25814"/>
    </a:hlink>
    <a:folHlink>
      <a:srgbClr val="849A0A"/>
    </a:folHlink>
  </a:clrScheme>
</a:themeOverride>
</file>

<file path=ppt/theme/themeOverride4.xml><?xml version="1.0" encoding="utf-8"?>
<a:themeOverride xmlns:a="http://schemas.openxmlformats.org/drawingml/2006/main">
  <a:clrScheme name="Adjacency">
    <a:dk1>
      <a:srgbClr val="2F2B20"/>
    </a:dk1>
    <a:lt1>
      <a:srgbClr val="FFFFFF"/>
    </a:lt1>
    <a:dk2>
      <a:srgbClr val="675E47"/>
    </a:dk2>
    <a:lt2>
      <a:srgbClr val="DFDCB7"/>
    </a:lt2>
    <a:accent1>
      <a:srgbClr val="A9A57C"/>
    </a:accent1>
    <a:accent2>
      <a:srgbClr val="9CBEBD"/>
    </a:accent2>
    <a:accent3>
      <a:srgbClr val="D2CB6C"/>
    </a:accent3>
    <a:accent4>
      <a:srgbClr val="95A39D"/>
    </a:accent4>
    <a:accent5>
      <a:srgbClr val="C89F5D"/>
    </a:accent5>
    <a:accent6>
      <a:srgbClr val="B1A089"/>
    </a:accent6>
    <a:hlink>
      <a:srgbClr val="D25814"/>
    </a:hlink>
    <a:folHlink>
      <a:srgbClr val="849A0A"/>
    </a:folHlink>
  </a:clrScheme>
</a:themeOverride>
</file>

<file path=ppt/theme/themeOverride5.xml><?xml version="1.0" encoding="utf-8"?>
<a:themeOverride xmlns:a="http://schemas.openxmlformats.org/drawingml/2006/main">
  <a:clrScheme name="Adjacency">
    <a:dk1>
      <a:srgbClr val="2F2B20"/>
    </a:dk1>
    <a:lt1>
      <a:srgbClr val="FFFFFF"/>
    </a:lt1>
    <a:dk2>
      <a:srgbClr val="675E47"/>
    </a:dk2>
    <a:lt2>
      <a:srgbClr val="DFDCB7"/>
    </a:lt2>
    <a:accent1>
      <a:srgbClr val="A9A57C"/>
    </a:accent1>
    <a:accent2>
      <a:srgbClr val="9CBEBD"/>
    </a:accent2>
    <a:accent3>
      <a:srgbClr val="D2CB6C"/>
    </a:accent3>
    <a:accent4>
      <a:srgbClr val="95A39D"/>
    </a:accent4>
    <a:accent5>
      <a:srgbClr val="C89F5D"/>
    </a:accent5>
    <a:accent6>
      <a:srgbClr val="B1A089"/>
    </a:accent6>
    <a:hlink>
      <a:srgbClr val="D25814"/>
    </a:hlink>
    <a:folHlink>
      <a:srgbClr val="849A0A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946</TotalTime>
  <Words>1079</Words>
  <Application>Microsoft Office PowerPoint</Application>
  <PresentationFormat>On-screen Show (4:3)</PresentationFormat>
  <Paragraphs>217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23</vt:i4>
      </vt:variant>
    </vt:vector>
  </HeadingPairs>
  <TitlesOfParts>
    <vt:vector size="33" baseType="lpstr">
      <vt:lpstr>Arial</vt:lpstr>
      <vt:lpstr>Book Antiqua</vt:lpstr>
      <vt:lpstr>Calibri</vt:lpstr>
      <vt:lpstr>Cambria</vt:lpstr>
      <vt:lpstr>Times New Roman</vt:lpstr>
      <vt:lpstr>Verdana</vt:lpstr>
      <vt:lpstr>Wingdings</vt:lpstr>
      <vt:lpstr>1_Adjacency</vt:lpstr>
      <vt:lpstr>5_Office Theme</vt:lpstr>
      <vt:lpstr>Office Theme</vt:lpstr>
      <vt:lpstr>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Status of Green Energy Corridor Project  (Phase-I) Madhya Pradesh  RENEWABLE ENERGY POWER EVACUATION WORKS  </vt:lpstr>
      <vt:lpstr>                                    GREEN ENERGY CORRIDOR SCHEME (PHASE-I)                                         (ANTICIPATED COMPLETION YEAR 2018-2019)</vt:lpstr>
      <vt:lpstr>Balancing Potential</vt:lpstr>
      <vt:lpstr>PowerPoint Presentation</vt:lpstr>
      <vt:lpstr>           Integration of Renewable Energy Sources </vt:lpstr>
      <vt:lpstr>PowerPoint Presentation</vt:lpstr>
      <vt:lpstr>PowerPoint Presentation</vt:lpstr>
      <vt:lpstr>PowerPoint Presentation</vt:lpstr>
      <vt:lpstr>PowerPoint Presentation</vt:lpstr>
      <vt:lpstr>Compliance of Regulatory Requirements </vt:lpstr>
      <vt:lpstr>Forecasting of Wind and Solar Generators</vt:lpstr>
      <vt:lpstr>PowerPoint Presentation</vt:lpstr>
      <vt:lpstr>Integrated ABT, Open Access and MIS Project under Implementation at SLDC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SLDC</dc:creator>
  <cp:lastModifiedBy>ashok rajput</cp:lastModifiedBy>
  <cp:revision>112</cp:revision>
  <cp:lastPrinted>2018-05-01T06:27:05Z</cp:lastPrinted>
  <dcterms:created xsi:type="dcterms:W3CDTF">2017-02-14T10:49:41Z</dcterms:created>
  <dcterms:modified xsi:type="dcterms:W3CDTF">2018-05-06T18:04:27Z</dcterms:modified>
</cp:coreProperties>
</file>