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handoutMasterIdLst>
    <p:handoutMasterId r:id="rId32"/>
  </p:handoutMasterIdLst>
  <p:sldIdLst>
    <p:sldId id="256" r:id="rId2"/>
    <p:sldId id="381" r:id="rId3"/>
    <p:sldId id="388" r:id="rId4"/>
    <p:sldId id="387" r:id="rId5"/>
    <p:sldId id="404" r:id="rId6"/>
    <p:sldId id="391" r:id="rId7"/>
    <p:sldId id="390" r:id="rId8"/>
    <p:sldId id="411" r:id="rId9"/>
    <p:sldId id="400" r:id="rId10"/>
    <p:sldId id="412" r:id="rId11"/>
    <p:sldId id="402" r:id="rId12"/>
    <p:sldId id="403" r:id="rId13"/>
    <p:sldId id="379" r:id="rId14"/>
    <p:sldId id="418" r:id="rId15"/>
    <p:sldId id="405" r:id="rId16"/>
    <p:sldId id="406" r:id="rId17"/>
    <p:sldId id="407" r:id="rId18"/>
    <p:sldId id="408" r:id="rId19"/>
    <p:sldId id="419" r:id="rId20"/>
    <p:sldId id="415" r:id="rId21"/>
    <p:sldId id="409" r:id="rId22"/>
    <p:sldId id="422" r:id="rId23"/>
    <p:sldId id="410" r:id="rId24"/>
    <p:sldId id="420" r:id="rId25"/>
    <p:sldId id="421" r:id="rId26"/>
    <p:sldId id="416" r:id="rId27"/>
    <p:sldId id="414" r:id="rId28"/>
    <p:sldId id="413" r:id="rId29"/>
    <p:sldId id="277" r:id="rId3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5BD78C1E-2A28-4A09-B99C-2FE6E9B74801}" type="datetimeFigureOut">
              <a:rPr lang="en-IN" smtClean="0"/>
              <a:t>06-05-2018</a:t>
            </a:fld>
            <a:endParaRPr lang="en-IN"/>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EB20F512-1946-4CE5-A284-2A02BBEAB61B}" type="slidenum">
              <a:rPr lang="en-IN" smtClean="0"/>
              <a:t>‹#›</a:t>
            </a:fld>
            <a:endParaRPr lang="en-IN"/>
          </a:p>
        </p:txBody>
      </p:sp>
    </p:spTree>
    <p:extLst>
      <p:ext uri="{BB962C8B-B14F-4D97-AF65-F5344CB8AC3E}">
        <p14:creationId xmlns:p14="http://schemas.microsoft.com/office/powerpoint/2010/main" val="1772603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7CF166A3-8CCF-4813-91A0-BFB79B9DAD11}" type="datetimeFigureOut">
              <a:rPr lang="en-US" smtClean="0"/>
              <a:t>5/6/2018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B3EDF933-5D49-4C00-93C5-CB7B4BB7799F}" type="slidenum">
              <a:rPr lang="en-US" smtClean="0"/>
              <a:t>‹#›</a:t>
            </a:fld>
            <a:endParaRPr lang="en-US"/>
          </a:p>
        </p:txBody>
      </p:sp>
    </p:spTree>
    <p:extLst>
      <p:ext uri="{BB962C8B-B14F-4D97-AF65-F5344CB8AC3E}">
        <p14:creationId xmlns:p14="http://schemas.microsoft.com/office/powerpoint/2010/main" val="12964797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p:spPr>
        <p:txBody>
          <a:bodyPr/>
          <a:lstStyle/>
          <a:p>
            <a:pPr>
              <a:spcBef>
                <a:spcPct val="0"/>
              </a:spcBef>
            </a:pPr>
            <a:endParaRPr lang="en-IN" altLang="en-US" smtClean="0">
              <a:latin typeface="Arial" pitchFamily="34" charset="0"/>
            </a:endParaRPr>
          </a:p>
        </p:txBody>
      </p:sp>
      <p:sp>
        <p:nvSpPr>
          <p:cNvPr id="37892" name="Slide Number Placeholder 3"/>
          <p:cNvSpPr txBox="1">
            <a:spLocks noGrp="1"/>
          </p:cNvSpPr>
          <p:nvPr/>
        </p:nvSpPr>
        <p:spPr bwMode="auto">
          <a:xfrm>
            <a:off x="3886200" y="8686800"/>
            <a:ext cx="2970213" cy="455613"/>
          </a:xfrm>
          <a:prstGeom prst="rect">
            <a:avLst/>
          </a:prstGeom>
          <a:noFill/>
          <a:ln w="9525">
            <a:noFill/>
            <a:miter lim="800000"/>
            <a:headEnd/>
            <a:tailEnd/>
          </a:ln>
        </p:spPr>
        <p:txBody>
          <a:bodyPr lIns="93031" tIns="46516" rIns="93031" bIns="46516" anchor="b"/>
          <a:lstStyle/>
          <a:p>
            <a:pPr algn="r" defTabSz="930275"/>
            <a:fld id="{15977B63-0ADD-44DC-AE06-AD9B2E58823C}" type="slidenum">
              <a:rPr lang="en-US" altLang="en-US" sz="1200">
                <a:latin typeface="Calibri" pitchFamily="34" charset="0"/>
              </a:rPr>
              <a:pPr algn="r" defTabSz="930275"/>
              <a:t>2</a:t>
            </a:fld>
            <a:endParaRPr lang="en-US" altLang="en-US" sz="1200">
              <a:latin typeface="Calibri" pitchFamily="34" charset="0"/>
            </a:endParaRPr>
          </a:p>
        </p:txBody>
      </p:sp>
    </p:spTree>
    <p:extLst>
      <p:ext uri="{BB962C8B-B14F-4D97-AF65-F5344CB8AC3E}">
        <p14:creationId xmlns:p14="http://schemas.microsoft.com/office/powerpoint/2010/main" val="166193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5/6/2018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5/6/2018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5/6/2018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5/6/2018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5/6/2018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5/6/2018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slide" Target="slide10.xml"/><Relationship Id="rId3" Type="http://schemas.openxmlformats.org/officeDocument/2006/relationships/image" Target="../media/image2.jpeg"/><Relationship Id="rId7"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 Id="rId9" Type="http://schemas.openxmlformats.org/officeDocument/2006/relationships/slide" Target="slide11.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image" Target="../media/image2.jpeg"/><Relationship Id="rId7" Type="http://schemas.openxmlformats.org/officeDocument/2006/relationships/slide" Target="slide14.xm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slide" Target="slide17.xml"/><Relationship Id="rId5" Type="http://schemas.openxmlformats.org/officeDocument/2006/relationships/slide" Target="slide13.xml"/><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emf"/><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gif"/><Relationship Id="rId1" Type="http://schemas.openxmlformats.org/officeDocument/2006/relationships/slideLayout" Target="../slideLayouts/slideLayout2.xml"/><Relationship Id="rId5" Type="http://schemas.openxmlformats.org/officeDocument/2006/relationships/image" Target="../media/image2.jpeg"/><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685800" y="1676400"/>
            <a:ext cx="7772400" cy="2895600"/>
          </a:xfrm>
        </p:spPr>
        <p:txBody>
          <a:bodyPr>
            <a:normAutofit/>
          </a:bodyPr>
          <a:lstStyle/>
          <a:p>
            <a:r>
              <a:rPr lang="en-IN" b="1" dirty="0" smtClean="0">
                <a:solidFill>
                  <a:srgbClr val="002060"/>
                </a:solidFill>
              </a:rPr>
              <a:t>Receipt of Real-time / Daily RE Generation Data</a:t>
            </a:r>
            <a:endParaRPr lang="en-IN" b="1" dirty="0">
              <a:solidFill>
                <a:srgbClr val="002060"/>
              </a:solidFill>
            </a:endParaRPr>
          </a:p>
        </p:txBody>
      </p:sp>
      <p:pic>
        <p:nvPicPr>
          <p:cNvPr id="10"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1828800" y="5943600"/>
            <a:ext cx="7315200" cy="54292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2400" b="1" i="1" dirty="0" smtClean="0"/>
              <a:t>B. B. Mehta,</a:t>
            </a:r>
          </a:p>
          <a:p>
            <a:pPr algn="r"/>
            <a:r>
              <a:rPr lang="en-US" sz="2400" b="1" i="1" dirty="0" smtClean="0"/>
              <a:t>SLDC, Gujarat</a:t>
            </a:r>
          </a:p>
          <a:p>
            <a:pPr algn="r"/>
            <a:r>
              <a:rPr lang="en-US" sz="2400" b="1" i="1" dirty="0" smtClean="0"/>
              <a:t>04.05.2018</a:t>
            </a:r>
            <a:endParaRPr lang="en-US" sz="2400" b="1" i="1" dirty="0"/>
          </a:p>
        </p:txBody>
      </p:sp>
    </p:spTree>
    <p:extLst>
      <p:ext uri="{BB962C8B-B14F-4D97-AF65-F5344CB8AC3E}">
        <p14:creationId xmlns:p14="http://schemas.microsoft.com/office/powerpoint/2010/main" val="15057250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2819400" y="6221220"/>
            <a:ext cx="5943600" cy="369332"/>
          </a:xfrm>
          <a:prstGeom prst="rect">
            <a:avLst/>
          </a:prstGeom>
          <a:noFill/>
        </p:spPr>
        <p:txBody>
          <a:bodyPr wrap="square" rtlCol="0">
            <a:spAutoFit/>
          </a:bodyPr>
          <a:lstStyle/>
          <a:p>
            <a:r>
              <a:rPr lang="en-IN" b="1" dirty="0" smtClean="0"/>
              <a:t>The RE data is based on Renewable energy certified by SLDC</a:t>
            </a:r>
            <a:endParaRPr lang="en-IN" b="1" dirty="0"/>
          </a:p>
        </p:txBody>
      </p:sp>
      <p:graphicFrame>
        <p:nvGraphicFramePr>
          <p:cNvPr id="3" name="Table 2"/>
          <p:cNvGraphicFramePr>
            <a:graphicFrameLocks noGrp="1"/>
          </p:cNvGraphicFramePr>
          <p:nvPr>
            <p:extLst>
              <p:ext uri="{D42A27DB-BD31-4B8C-83A1-F6EECF244321}">
                <p14:modId xmlns:p14="http://schemas.microsoft.com/office/powerpoint/2010/main" val="2225504330"/>
              </p:ext>
            </p:extLst>
          </p:nvPr>
        </p:nvGraphicFramePr>
        <p:xfrm>
          <a:off x="-1" y="1417638"/>
          <a:ext cx="9144000" cy="5152429"/>
        </p:xfrm>
        <a:graphic>
          <a:graphicData uri="http://schemas.openxmlformats.org/drawingml/2006/table">
            <a:tbl>
              <a:tblPr>
                <a:tableStyleId>{5C22544A-7EE6-4342-B048-85BDC9FD1C3A}</a:tableStyleId>
              </a:tblPr>
              <a:tblGrid>
                <a:gridCol w="338667">
                  <a:extLst>
                    <a:ext uri="{9D8B030D-6E8A-4147-A177-3AD203B41FA5}">
                      <a16:colId xmlns:a16="http://schemas.microsoft.com/office/drawing/2014/main" val="3839686624"/>
                    </a:ext>
                  </a:extLst>
                </a:gridCol>
                <a:gridCol w="1523998">
                  <a:extLst>
                    <a:ext uri="{9D8B030D-6E8A-4147-A177-3AD203B41FA5}">
                      <a16:colId xmlns:a16="http://schemas.microsoft.com/office/drawing/2014/main" val="4063287914"/>
                    </a:ext>
                  </a:extLst>
                </a:gridCol>
                <a:gridCol w="822477">
                  <a:extLst>
                    <a:ext uri="{9D8B030D-6E8A-4147-A177-3AD203B41FA5}">
                      <a16:colId xmlns:a16="http://schemas.microsoft.com/office/drawing/2014/main" val="1836904944"/>
                    </a:ext>
                  </a:extLst>
                </a:gridCol>
                <a:gridCol w="653143">
                  <a:extLst>
                    <a:ext uri="{9D8B030D-6E8A-4147-A177-3AD203B41FA5}">
                      <a16:colId xmlns:a16="http://schemas.microsoft.com/office/drawing/2014/main" val="2801943891"/>
                    </a:ext>
                  </a:extLst>
                </a:gridCol>
                <a:gridCol w="786189">
                  <a:extLst>
                    <a:ext uri="{9D8B030D-6E8A-4147-A177-3AD203B41FA5}">
                      <a16:colId xmlns:a16="http://schemas.microsoft.com/office/drawing/2014/main" val="1139730629"/>
                    </a:ext>
                  </a:extLst>
                </a:gridCol>
                <a:gridCol w="870858">
                  <a:extLst>
                    <a:ext uri="{9D8B030D-6E8A-4147-A177-3AD203B41FA5}">
                      <a16:colId xmlns:a16="http://schemas.microsoft.com/office/drawing/2014/main" val="3841717288"/>
                    </a:ext>
                  </a:extLst>
                </a:gridCol>
                <a:gridCol w="762000">
                  <a:extLst>
                    <a:ext uri="{9D8B030D-6E8A-4147-A177-3AD203B41FA5}">
                      <a16:colId xmlns:a16="http://schemas.microsoft.com/office/drawing/2014/main" val="2935988923"/>
                    </a:ext>
                  </a:extLst>
                </a:gridCol>
                <a:gridCol w="762000">
                  <a:extLst>
                    <a:ext uri="{9D8B030D-6E8A-4147-A177-3AD203B41FA5}">
                      <a16:colId xmlns:a16="http://schemas.microsoft.com/office/drawing/2014/main" val="2847167684"/>
                    </a:ext>
                  </a:extLst>
                </a:gridCol>
                <a:gridCol w="762000">
                  <a:extLst>
                    <a:ext uri="{9D8B030D-6E8A-4147-A177-3AD203B41FA5}">
                      <a16:colId xmlns:a16="http://schemas.microsoft.com/office/drawing/2014/main" val="28649236"/>
                    </a:ext>
                  </a:extLst>
                </a:gridCol>
                <a:gridCol w="870859">
                  <a:extLst>
                    <a:ext uri="{9D8B030D-6E8A-4147-A177-3AD203B41FA5}">
                      <a16:colId xmlns:a16="http://schemas.microsoft.com/office/drawing/2014/main" val="4236788291"/>
                    </a:ext>
                  </a:extLst>
                </a:gridCol>
                <a:gridCol w="991809">
                  <a:extLst>
                    <a:ext uri="{9D8B030D-6E8A-4147-A177-3AD203B41FA5}">
                      <a16:colId xmlns:a16="http://schemas.microsoft.com/office/drawing/2014/main" val="352252338"/>
                    </a:ext>
                  </a:extLst>
                </a:gridCol>
              </a:tblGrid>
              <a:tr h="879766">
                <a:tc>
                  <a:txBody>
                    <a:bodyPr/>
                    <a:lstStyle/>
                    <a:p>
                      <a:pPr algn="ctr" fontAlgn="ctr"/>
                      <a:r>
                        <a:rPr lang="en-IN" sz="900" u="none" strike="noStrike">
                          <a:effectLst/>
                        </a:rPr>
                        <a:t> </a:t>
                      </a:r>
                      <a:endParaRPr lang="en-IN" sz="900" b="1" i="0" u="none" strike="noStrike">
                        <a:effectLst/>
                        <a:latin typeface="Arial" panose="020B0604020202020204" pitchFamily="34" charset="0"/>
                      </a:endParaRPr>
                    </a:p>
                  </a:txBody>
                  <a:tcPr marL="8164" marR="8164" marT="8164" marB="0" anchor="ctr"/>
                </a:tc>
                <a:tc>
                  <a:txBody>
                    <a:bodyPr/>
                    <a:lstStyle/>
                    <a:p>
                      <a:pPr algn="ctr" fontAlgn="ctr"/>
                      <a:r>
                        <a:rPr lang="en-IN" sz="900" u="none" strike="noStrike" dirty="0">
                          <a:effectLst/>
                        </a:rPr>
                        <a:t> </a:t>
                      </a:r>
                      <a:endParaRPr lang="en-IN" sz="900" b="1" i="0" u="none" strike="noStrike" dirty="0">
                        <a:effectLst/>
                        <a:latin typeface="Arial" panose="020B0604020202020204" pitchFamily="34" charset="0"/>
                      </a:endParaRPr>
                    </a:p>
                  </a:txBody>
                  <a:tcPr marL="8164" marR="8164" marT="8164" marB="0" anchor="ctr"/>
                </a:tc>
                <a:tc gridSpan="3">
                  <a:txBody>
                    <a:bodyPr/>
                    <a:lstStyle/>
                    <a:p>
                      <a:pPr marL="0" algn="ctr" defTabSz="914400" rtl="0" eaLnBrk="1" fontAlgn="ctr" latinLnBrk="0" hangingPunct="1"/>
                      <a:r>
                        <a:rPr lang="en-IN" sz="1400" b="1" u="none" strike="noStrike" kern="1200" dirty="0">
                          <a:solidFill>
                            <a:srgbClr val="0070C0"/>
                          </a:solidFill>
                          <a:effectLst/>
                          <a:latin typeface="Arial" panose="020B0604020202020204" pitchFamily="34" charset="0"/>
                          <a:ea typeface="+mn-ea"/>
                          <a:cs typeface="Arial" panose="020B0604020202020204" pitchFamily="34" charset="0"/>
                        </a:rPr>
                        <a:t>Installed Capacity(MW) as on Last date of the Month April-17</a:t>
                      </a:r>
                    </a:p>
                  </a:txBody>
                  <a:tcPr marL="8164" marR="8164" marT="8164" marB="0" anchor="ctr"/>
                </a:tc>
                <a:tc hMerge="1">
                  <a:txBody>
                    <a:bodyPr/>
                    <a:lstStyle/>
                    <a:p>
                      <a:endParaRPr lang="en-IN"/>
                    </a:p>
                  </a:txBody>
                  <a:tcPr/>
                </a:tc>
                <a:tc hMerge="1">
                  <a:txBody>
                    <a:bodyPr/>
                    <a:lstStyle/>
                    <a:p>
                      <a:endParaRPr lang="en-IN"/>
                    </a:p>
                  </a:txBody>
                  <a:tcPr/>
                </a:tc>
                <a:tc gridSpan="3">
                  <a:txBody>
                    <a:bodyPr/>
                    <a:lstStyle/>
                    <a:p>
                      <a:pPr marL="0" algn="ctr" defTabSz="914400" rtl="0" eaLnBrk="1" fontAlgn="ctr" latinLnBrk="0" hangingPunct="1"/>
                      <a:r>
                        <a:rPr lang="en-IN" sz="1400" b="1" u="none" strike="noStrike" kern="1200" dirty="0">
                          <a:solidFill>
                            <a:srgbClr val="00B050"/>
                          </a:solidFill>
                          <a:effectLst/>
                          <a:latin typeface="Arial" panose="020B0604020202020204" pitchFamily="34" charset="0"/>
                          <a:ea typeface="+mn-ea"/>
                          <a:cs typeface="Arial" panose="020B0604020202020204" pitchFamily="34" charset="0"/>
                        </a:rPr>
                        <a:t>Generation (MU) During the Month April-17</a:t>
                      </a:r>
                    </a:p>
                  </a:txBody>
                  <a:tcPr marL="8164" marR="8164" marT="8164" marB="0" anchor="ctr"/>
                </a:tc>
                <a:tc hMerge="1">
                  <a:txBody>
                    <a:bodyPr/>
                    <a:lstStyle/>
                    <a:p>
                      <a:endParaRPr lang="en-IN"/>
                    </a:p>
                  </a:txBody>
                  <a:tcPr/>
                </a:tc>
                <a:tc hMerge="1">
                  <a:txBody>
                    <a:bodyPr/>
                    <a:lstStyle/>
                    <a:p>
                      <a:endParaRPr lang="en-IN"/>
                    </a:p>
                  </a:txBody>
                  <a:tcPr/>
                </a:tc>
                <a:tc gridSpan="3">
                  <a:txBody>
                    <a:bodyPr/>
                    <a:lstStyle/>
                    <a:p>
                      <a:pPr marL="0" algn="ctr" defTabSz="914400" rtl="0" eaLnBrk="1" fontAlgn="ctr" latinLnBrk="0" hangingPunct="1"/>
                      <a:r>
                        <a:rPr lang="en-IN" sz="1400" b="1" u="none" strike="noStrike" kern="1200" dirty="0" smtClean="0">
                          <a:solidFill>
                            <a:srgbClr val="002060"/>
                          </a:solidFill>
                          <a:effectLst/>
                          <a:latin typeface="Arial" panose="020B0604020202020204" pitchFamily="34" charset="0"/>
                          <a:ea typeface="+mn-ea"/>
                          <a:cs typeface="Arial" panose="020B0604020202020204" pitchFamily="34" charset="0"/>
                        </a:rPr>
                        <a:t>Cumulative </a:t>
                      </a:r>
                      <a:r>
                        <a:rPr lang="en-IN" sz="1400" b="1" u="none" strike="noStrike" kern="1200" dirty="0">
                          <a:solidFill>
                            <a:srgbClr val="002060"/>
                          </a:solidFill>
                          <a:effectLst/>
                          <a:latin typeface="Arial" panose="020B0604020202020204" pitchFamily="34" charset="0"/>
                          <a:ea typeface="+mn-ea"/>
                          <a:cs typeface="Arial" panose="020B0604020202020204" pitchFamily="34" charset="0"/>
                        </a:rPr>
                        <a:t>Generation (MU) During the Current Financial Year(From April-till reporting Month)</a:t>
                      </a:r>
                    </a:p>
                  </a:txBody>
                  <a:tcPr marL="8164" marR="8164" marT="8164" marB="0" anchor="ct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1638597889"/>
                  </a:ext>
                </a:extLst>
              </a:tr>
              <a:tr h="498230">
                <a:tc>
                  <a:txBody>
                    <a:bodyPr/>
                    <a:lstStyle/>
                    <a:p>
                      <a:pPr algn="ctr" fontAlgn="ctr"/>
                      <a:r>
                        <a:rPr lang="en-IN" sz="1400" b="1" u="none" strike="noStrike" dirty="0" smtClean="0">
                          <a:solidFill>
                            <a:srgbClr val="92D050"/>
                          </a:solidFill>
                          <a:effectLst/>
                          <a:latin typeface="Arial" panose="020B0604020202020204" pitchFamily="34" charset="0"/>
                          <a:cs typeface="Arial" panose="020B0604020202020204" pitchFamily="34" charset="0"/>
                        </a:rPr>
                        <a:t>Sl. No</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Renewable                 resources</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378400309"/>
                  </a:ext>
                </a:extLst>
              </a:tr>
              <a:tr h="227583">
                <a:tc>
                  <a:txBody>
                    <a:bodyPr/>
                    <a:lstStyle/>
                    <a:p>
                      <a:pPr algn="l" fontAlgn="t"/>
                      <a:r>
                        <a:rPr lang="en-IN" sz="1400" u="none" strike="noStrike" dirty="0">
                          <a:effectLst/>
                          <a:latin typeface="Arial" panose="020B0604020202020204" pitchFamily="34" charset="0"/>
                          <a:cs typeface="Arial" panose="020B0604020202020204" pitchFamily="34" charset="0"/>
                        </a:rPr>
                        <a:t>1</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Wind </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dirty="0">
                          <a:effectLst/>
                          <a:latin typeface="Arial" panose="020B0604020202020204" pitchFamily="34" charset="0"/>
                        </a:rPr>
                        <a:t>3584.0</a:t>
                      </a:r>
                    </a:p>
                  </a:txBody>
                  <a:tcPr marL="9525" marR="9525" marT="9525" marB="0" anchor="ctr"/>
                </a:tc>
                <a:tc>
                  <a:txBody>
                    <a:bodyPr/>
                    <a:lstStyle/>
                    <a:p>
                      <a:pPr algn="r" fontAlgn="ctr"/>
                      <a:r>
                        <a:rPr lang="en-IN" sz="1400" b="1" i="0" u="none" strike="noStrike">
                          <a:effectLst/>
                          <a:latin typeface="Arial" panose="020B0604020202020204" pitchFamily="34" charset="0"/>
                        </a:rPr>
                        <a:t>1707.9</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644.7</a:t>
                      </a:r>
                    </a:p>
                  </a:txBody>
                  <a:tcPr marL="9525" marR="9525" marT="9525" marB="0" anchor="ctr"/>
                </a:tc>
                <a:tc>
                  <a:txBody>
                    <a:bodyPr/>
                    <a:lstStyle/>
                    <a:p>
                      <a:pPr algn="r" fontAlgn="ctr"/>
                      <a:r>
                        <a:rPr lang="en-IN" sz="1400" b="1" i="0" u="none" strike="noStrike">
                          <a:effectLst/>
                          <a:latin typeface="Arial" panose="020B0604020202020204" pitchFamily="34" charset="0"/>
                        </a:rPr>
                        <a:t>307.4</a:t>
                      </a:r>
                    </a:p>
                  </a:txBody>
                  <a:tcPr marL="9525" marR="9525" marT="9525"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2174507108"/>
                  </a:ext>
                </a:extLst>
              </a:tr>
              <a:tr h="444051">
                <a:tc>
                  <a:txBody>
                    <a:bodyPr/>
                    <a:lstStyle/>
                    <a:p>
                      <a:pPr algn="l" fontAlgn="t"/>
                      <a:r>
                        <a:rPr lang="en-IN" sz="1400" u="none" strike="noStrike" dirty="0">
                          <a:effectLst/>
                          <a:latin typeface="Arial" panose="020B0604020202020204" pitchFamily="34" charset="0"/>
                          <a:cs typeface="Arial" panose="020B0604020202020204" pitchFamily="34" charset="0"/>
                        </a:rPr>
                        <a:t>2(a)</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Solar</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a:effectLst/>
                          <a:latin typeface="Arial" panose="020B0604020202020204" pitchFamily="34" charset="0"/>
                          <a:cs typeface="Arial" panose="020B0604020202020204" pitchFamily="34" charset="0"/>
                        </a:rPr>
                        <a:t>Above 1 </a:t>
                      </a:r>
                      <a:r>
                        <a:rPr lang="en-IN" sz="1400" b="1" u="none" strike="noStrike" dirty="0" smtClean="0">
                          <a:effectLst/>
                          <a:latin typeface="Arial" panose="020B0604020202020204" pitchFamily="34" charset="0"/>
                          <a:cs typeface="Arial" panose="020B0604020202020204" pitchFamily="34" charset="0"/>
                        </a:rPr>
                        <a:t>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46.0</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1171.5</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20.5</a:t>
                      </a:r>
                    </a:p>
                  </a:txBody>
                  <a:tcPr marL="9525" marR="9525" marT="9525" marB="0" anchor="ctr"/>
                </a:tc>
                <a:tc>
                  <a:txBody>
                    <a:bodyPr/>
                    <a:lstStyle/>
                    <a:p>
                      <a:pPr algn="r" fontAlgn="ctr"/>
                      <a:r>
                        <a:rPr lang="en-IN" sz="1400" b="1" i="0" u="none" strike="noStrike">
                          <a:effectLst/>
                          <a:latin typeface="Arial" panose="020B0604020202020204" pitchFamily="34" charset="0"/>
                        </a:rPr>
                        <a:t>8.3</a:t>
                      </a:r>
                    </a:p>
                  </a:txBody>
                  <a:tcPr marL="9525" marR="9525" marT="9525" marB="0" anchor="ctr"/>
                </a:tc>
                <a:tc>
                  <a:txBody>
                    <a:bodyPr/>
                    <a:lstStyle/>
                    <a:p>
                      <a:pPr algn="r" fontAlgn="ctr"/>
                      <a:r>
                        <a:rPr lang="en-IN" sz="1400" b="1" i="0" u="none" strike="noStrike">
                          <a:effectLst/>
                          <a:latin typeface="Arial" panose="020B0604020202020204" pitchFamily="34" charset="0"/>
                        </a:rPr>
                        <a:t>171.0</a:t>
                      </a:r>
                    </a:p>
                  </a:txBody>
                  <a:tcPr marL="9525" marR="9525" marT="9525" marB="0" anchor="ctr"/>
                </a:tc>
                <a:tc>
                  <a:txBody>
                    <a:bodyPr/>
                    <a:lstStyle/>
                    <a:p>
                      <a:pPr algn="r" fontAlgn="ctr"/>
                      <a:r>
                        <a:rPr lang="en-IN" sz="1400" b="1" i="0" u="none" strike="noStrike">
                          <a:effectLst/>
                          <a:latin typeface="Arial" panose="020B0604020202020204" pitchFamily="34" charset="0"/>
                        </a:rPr>
                        <a:t>3.2</a:t>
                      </a:r>
                    </a:p>
                  </a:txBody>
                  <a:tcPr marL="9525" marR="9525" marT="9525"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1143487003"/>
                  </a:ext>
                </a:extLst>
              </a:tr>
              <a:tr h="444051">
                <a:tc>
                  <a:txBody>
                    <a:bodyPr/>
                    <a:lstStyle/>
                    <a:p>
                      <a:pPr algn="l" fontAlgn="t"/>
                      <a:r>
                        <a:rPr lang="en-IN" sz="1400" u="none" strike="noStrike" dirty="0">
                          <a:effectLst/>
                          <a:latin typeface="Arial" panose="020B0604020202020204" pitchFamily="34" charset="0"/>
                          <a:cs typeface="Arial" panose="020B0604020202020204" pitchFamily="34" charset="0"/>
                        </a:rPr>
                        <a:t>2(b)</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Solar</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a:effectLst/>
                          <a:latin typeface="Arial" panose="020B0604020202020204" pitchFamily="34" charset="0"/>
                          <a:cs typeface="Arial" panose="020B0604020202020204" pitchFamily="34" charset="0"/>
                        </a:rPr>
                        <a:t>Less than 1 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1.5</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0.2</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3575910445"/>
                  </a:ext>
                </a:extLst>
              </a:tr>
              <a:tr h="227583">
                <a:tc>
                  <a:txBody>
                    <a:bodyPr/>
                    <a:lstStyle/>
                    <a:p>
                      <a:pPr algn="l" fontAlgn="t"/>
                      <a:r>
                        <a:rPr lang="en-IN" sz="1400" u="none" strike="noStrike" dirty="0">
                          <a:effectLst/>
                          <a:latin typeface="Arial" panose="020B0604020202020204" pitchFamily="34" charset="0"/>
                          <a:cs typeface="Arial" panose="020B0604020202020204" pitchFamily="34" charset="0"/>
                        </a:rPr>
                        <a:t>3</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Biomass</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43.3</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4.9</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406497237"/>
                  </a:ext>
                </a:extLst>
              </a:tr>
              <a:tr h="661908">
                <a:tc>
                  <a:txBody>
                    <a:bodyPr/>
                    <a:lstStyle/>
                    <a:p>
                      <a:pPr algn="l" fontAlgn="t"/>
                      <a:r>
                        <a:rPr lang="en-IN" sz="1400" u="none" strike="noStrike" dirty="0">
                          <a:effectLst/>
                          <a:latin typeface="Arial" panose="020B0604020202020204" pitchFamily="34" charset="0"/>
                          <a:cs typeface="Arial" panose="020B0604020202020204" pitchFamily="34" charset="0"/>
                        </a:rPr>
                        <a:t>4</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Bagasse</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err="1">
                          <a:effectLst/>
                          <a:latin typeface="Arial" panose="020B0604020202020204" pitchFamily="34" charset="0"/>
                          <a:cs typeface="Arial" panose="020B0604020202020204" pitchFamily="34" charset="0"/>
                        </a:rPr>
                        <a:t>Suger</a:t>
                      </a:r>
                      <a:r>
                        <a:rPr lang="en-IN" sz="1400" b="1" u="none" strike="noStrike" dirty="0">
                          <a:effectLst/>
                          <a:latin typeface="Arial" panose="020B0604020202020204" pitchFamily="34" charset="0"/>
                          <a:cs typeface="Arial" panose="020B0604020202020204" pitchFamily="34" charset="0"/>
                        </a:rPr>
                        <a:t> Mill &amp; Others)</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20.8</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0.0</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0" i="0" u="none" strike="noStrike" dirty="0">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1907894849"/>
                  </a:ext>
                </a:extLst>
              </a:tr>
              <a:tr h="444051">
                <a:tc>
                  <a:txBody>
                    <a:bodyPr/>
                    <a:lstStyle/>
                    <a:p>
                      <a:pPr algn="l" fontAlgn="t"/>
                      <a:r>
                        <a:rPr lang="en-IN" sz="1400" u="none" strike="noStrike" dirty="0">
                          <a:effectLst/>
                          <a:latin typeface="Arial" panose="020B0604020202020204" pitchFamily="34" charset="0"/>
                          <a:cs typeface="Arial" panose="020B0604020202020204" pitchFamily="34" charset="0"/>
                        </a:rPr>
                        <a:t>5</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Small </a:t>
                      </a:r>
                      <a:r>
                        <a:rPr lang="en-IN" sz="1400" b="1" u="none" strike="noStrike" dirty="0" smtClean="0">
                          <a:effectLst/>
                          <a:latin typeface="Arial" panose="020B0604020202020204" pitchFamily="34" charset="0"/>
                          <a:cs typeface="Arial" panose="020B0604020202020204" pitchFamily="34" charset="0"/>
                        </a:rPr>
                        <a:t>Hydro</a:t>
                      </a:r>
                    </a:p>
                    <a:p>
                      <a:pPr algn="l" fontAlgn="t"/>
                      <a:r>
                        <a:rPr lang="en-IN" sz="1400" b="1" u="none" strike="noStrike" dirty="0" smtClean="0">
                          <a:effectLst/>
                          <a:latin typeface="Arial" panose="020B0604020202020204" pitchFamily="34" charset="0"/>
                          <a:cs typeface="Arial" panose="020B0604020202020204" pitchFamily="34" charset="0"/>
                        </a:rPr>
                        <a:t>(Up </a:t>
                      </a:r>
                      <a:r>
                        <a:rPr lang="en-IN" sz="1400" b="1" u="none" strike="noStrike" dirty="0">
                          <a:effectLst/>
                          <a:latin typeface="Arial" panose="020B0604020202020204" pitchFamily="34" charset="0"/>
                          <a:cs typeface="Arial" panose="020B0604020202020204" pitchFamily="34" charset="0"/>
                        </a:rPr>
                        <a:t>to 25 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8.6</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4.4</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0" i="0" u="none" strike="noStrike" dirty="0">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2259720395"/>
                  </a:ext>
                </a:extLst>
              </a:tr>
              <a:tr h="1097623">
                <a:tc>
                  <a:txBody>
                    <a:bodyPr/>
                    <a:lstStyle/>
                    <a:p>
                      <a:pPr algn="l" fontAlgn="t"/>
                      <a:r>
                        <a:rPr lang="en-IN" sz="1400" u="none" strike="noStrike" dirty="0">
                          <a:effectLst/>
                          <a:latin typeface="Arial" panose="020B0604020202020204" pitchFamily="34" charset="0"/>
                          <a:cs typeface="Arial" panose="020B0604020202020204" pitchFamily="34" charset="0"/>
                        </a:rPr>
                        <a:t>6</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Any </a:t>
                      </a:r>
                      <a:r>
                        <a:rPr lang="en-IN" sz="1400" b="1" u="none" strike="noStrike" dirty="0" smtClean="0">
                          <a:effectLst/>
                          <a:latin typeface="Arial" panose="020B0604020202020204" pitchFamily="34" charset="0"/>
                          <a:cs typeface="Arial" panose="020B0604020202020204" pitchFamily="34" charset="0"/>
                        </a:rPr>
                        <a:t>Other </a:t>
                      </a:r>
                    </a:p>
                    <a:p>
                      <a:pPr algn="l" fontAlgn="t"/>
                      <a:r>
                        <a:rPr lang="en-IN" sz="1400" b="1" u="none" strike="noStrike" dirty="0" smtClean="0">
                          <a:effectLst/>
                          <a:latin typeface="Arial" panose="020B0604020202020204" pitchFamily="34" charset="0"/>
                          <a:cs typeface="Arial" panose="020B0604020202020204" pitchFamily="34" charset="0"/>
                        </a:rPr>
                        <a:t>(Please specify </a:t>
                      </a:r>
                      <a:r>
                        <a:rPr lang="en-IN" sz="1400" b="1" u="none" strike="noStrike" dirty="0">
                          <a:effectLst/>
                          <a:latin typeface="Arial" panose="020B0604020202020204" pitchFamily="34" charset="0"/>
                          <a:cs typeface="Arial" panose="020B0604020202020204" pitchFamily="34" charset="0"/>
                        </a:rPr>
                        <a:t>the </a:t>
                      </a:r>
                      <a:r>
                        <a:rPr lang="en-IN" sz="1400" b="1" u="none" strike="noStrike" dirty="0" smtClean="0">
                          <a:effectLst/>
                          <a:latin typeface="Arial" panose="020B0604020202020204" pitchFamily="34" charset="0"/>
                          <a:cs typeface="Arial" panose="020B0604020202020204" pitchFamily="34" charset="0"/>
                        </a:rPr>
                        <a:t>Resources</a:t>
                      </a:r>
                      <a:r>
                        <a:rPr lang="en-IN" sz="1400" b="1" u="none" strike="noStrike" dirty="0">
                          <a:effectLst/>
                          <a:latin typeface="Arial" panose="020B0604020202020204" pitchFamily="34" charset="0"/>
                          <a:cs typeface="Arial" panose="020B0604020202020204" pitchFamily="34" charset="0"/>
                        </a:rPr>
                        <a:t>) wind with NO PPA</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r" fontAlgn="ctr"/>
                      <a:r>
                        <a:rPr lang="en-IN" sz="1400" b="1" i="0" u="none" strike="noStrike" dirty="0">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24.3</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 </a:t>
                      </a:r>
                    </a:p>
                  </a:txBody>
                  <a:tcPr marL="9525" marR="9525" marT="9525" marB="0" anchor="ctr"/>
                </a:tc>
                <a:tc>
                  <a:txBody>
                    <a:bodyPr/>
                    <a:lstStyle/>
                    <a:p>
                      <a:pPr algn="r" fontAlgn="ctr"/>
                      <a:r>
                        <a:rPr lang="en-IN" sz="1400" b="1" i="0" u="none" strike="noStrike">
                          <a:effectLst/>
                          <a:latin typeface="Arial" panose="020B0604020202020204" pitchFamily="34" charset="0"/>
                        </a:rPr>
                        <a:t>2.4</a:t>
                      </a:r>
                    </a:p>
                  </a:txBody>
                  <a:tcPr marL="9525" marR="9525" marT="9525"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0" i="0" u="none" strike="noStrike" dirty="0">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0" i="0" u="none" strike="noStrike" dirty="0">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1455352893"/>
                  </a:ext>
                </a:extLst>
              </a:tr>
              <a:tr h="227583">
                <a:tc>
                  <a:txBody>
                    <a:bodyPr/>
                    <a:lstStyle/>
                    <a:p>
                      <a:pPr algn="l" fontAlgn="b"/>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b"/>
                </a:tc>
                <a:tc>
                  <a:txBody>
                    <a:bodyPr/>
                    <a:lstStyle/>
                    <a:p>
                      <a:pPr algn="l" fontAlgn="b"/>
                      <a:r>
                        <a:rPr lang="en-IN" sz="1400" u="none" strike="noStrike" dirty="0">
                          <a:effectLst/>
                          <a:latin typeface="Arial" panose="020B0604020202020204" pitchFamily="34" charset="0"/>
                          <a:cs typeface="Arial" panose="020B0604020202020204" pitchFamily="34" charset="0"/>
                        </a:rPr>
                        <a:t> </a:t>
                      </a:r>
                      <a:endParaRPr lang="en-IN" sz="1400" b="0" i="0" u="none" strike="noStrike" dirty="0">
                        <a:effectLst/>
                        <a:latin typeface="Arial" panose="020B0604020202020204" pitchFamily="34" charset="0"/>
                        <a:cs typeface="Arial" panose="020B0604020202020204" pitchFamily="34" charset="0"/>
                      </a:endParaRPr>
                    </a:p>
                  </a:txBody>
                  <a:tcPr marL="8164" marR="8164" marT="8164" marB="0" anchor="b"/>
                </a:tc>
                <a:tc>
                  <a:txBody>
                    <a:bodyPr/>
                    <a:lstStyle/>
                    <a:p>
                      <a:pPr algn="r" fontAlgn="ctr"/>
                      <a:r>
                        <a:rPr lang="en-IN" sz="1400" b="1" i="0" u="none" strike="noStrike" dirty="0">
                          <a:solidFill>
                            <a:schemeClr val="tx1"/>
                          </a:solidFill>
                          <a:effectLst/>
                          <a:latin typeface="Arial" panose="020B0604020202020204" pitchFamily="34" charset="0"/>
                        </a:rPr>
                        <a:t>46.0</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4829.7</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1752.7</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8.3</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825.2</a:t>
                      </a:r>
                    </a:p>
                  </a:txBody>
                  <a:tcPr marL="9525" marR="9525" marT="9525" marB="0" anchor="ctr"/>
                </a:tc>
                <a:tc>
                  <a:txBody>
                    <a:bodyPr/>
                    <a:lstStyle/>
                    <a:p>
                      <a:pPr algn="r" fontAlgn="ctr"/>
                      <a:r>
                        <a:rPr lang="en-IN" sz="1400" b="1" i="0" u="none" strike="noStrike" dirty="0">
                          <a:solidFill>
                            <a:schemeClr val="tx1"/>
                          </a:solidFill>
                          <a:effectLst/>
                          <a:latin typeface="Arial" panose="020B0604020202020204" pitchFamily="34" charset="0"/>
                        </a:rPr>
                        <a:t>313.0</a:t>
                      </a:r>
                    </a:p>
                  </a:txBody>
                  <a:tcPr marL="9525" marR="9525" marT="9525" marB="0" anchor="ctr"/>
                </a:tc>
                <a:tc>
                  <a:txBody>
                    <a:bodyPr/>
                    <a:lstStyle/>
                    <a:p>
                      <a:pPr algn="r" fontAlgn="ctr"/>
                      <a:r>
                        <a:rPr lang="en-IN" sz="1400" u="none" strike="noStrike">
                          <a:effectLst/>
                          <a:latin typeface="Arial" panose="020B0604020202020204" pitchFamily="34" charset="0"/>
                          <a:cs typeface="Arial" panose="020B0604020202020204" pitchFamily="34" charset="0"/>
                        </a:rPr>
                        <a:t> </a:t>
                      </a:r>
                      <a:endParaRPr lang="en-IN" sz="1400" b="1" i="0" u="none" strike="noStrike">
                        <a:solidFill>
                          <a:srgbClr val="FF000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1" i="0" u="none" strike="noStrike" dirty="0">
                        <a:solidFill>
                          <a:srgbClr val="FF000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r" fontAlgn="ctr"/>
                      <a:r>
                        <a:rPr lang="en-IN" sz="1400" u="none" strike="noStrike" dirty="0">
                          <a:effectLst/>
                          <a:latin typeface="Arial" panose="020B0604020202020204" pitchFamily="34" charset="0"/>
                          <a:cs typeface="Arial" panose="020B0604020202020204" pitchFamily="34" charset="0"/>
                        </a:rPr>
                        <a:t> </a:t>
                      </a:r>
                      <a:endParaRPr lang="en-IN" sz="1400" b="1" i="0" u="none" strike="noStrike" dirty="0">
                        <a:solidFill>
                          <a:srgbClr val="FF0000"/>
                        </a:solidFill>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157969310"/>
                  </a:ext>
                </a:extLst>
              </a:tr>
            </a:tbl>
          </a:graphicData>
        </a:graphic>
      </p:graphicFrame>
      <p:sp>
        <p:nvSpPr>
          <p:cNvPr id="8"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a:solidFill>
                  <a:srgbClr val="0070C0"/>
                </a:solidFill>
              </a:rPr>
              <a:t>Monthly Information to CEA</a:t>
            </a:r>
            <a:endParaRPr lang="en-US" altLang="en-US" sz="3200" b="1" i="1" dirty="0">
              <a:solidFill>
                <a:srgbClr val="0070C0"/>
              </a:solidFill>
              <a:latin typeface="Calibri" pitchFamily="34" charset="0"/>
              <a:cs typeface="Arial" pitchFamily="34" charset="0"/>
            </a:endParaRPr>
          </a:p>
        </p:txBody>
      </p:sp>
    </p:spTree>
    <p:extLst>
      <p:ext uri="{BB962C8B-B14F-4D97-AF65-F5344CB8AC3E}">
        <p14:creationId xmlns:p14="http://schemas.microsoft.com/office/powerpoint/2010/main" val="364936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19800"/>
            <a:ext cx="9144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aphicFrame>
        <p:nvGraphicFramePr>
          <p:cNvPr id="4" name="Table 3"/>
          <p:cNvGraphicFramePr>
            <a:graphicFrameLocks noGrp="1"/>
          </p:cNvGraphicFramePr>
          <p:nvPr>
            <p:extLst>
              <p:ext uri="{D42A27DB-BD31-4B8C-83A1-F6EECF244321}">
                <p14:modId xmlns:p14="http://schemas.microsoft.com/office/powerpoint/2010/main" val="3799569663"/>
              </p:ext>
            </p:extLst>
          </p:nvPr>
        </p:nvGraphicFramePr>
        <p:xfrm>
          <a:off x="0" y="1447800"/>
          <a:ext cx="9143999" cy="4778282"/>
        </p:xfrm>
        <a:graphic>
          <a:graphicData uri="http://schemas.openxmlformats.org/drawingml/2006/table">
            <a:tbl>
              <a:tblPr>
                <a:tableStyleId>{5C22544A-7EE6-4342-B048-85BDC9FD1C3A}</a:tableStyleId>
              </a:tblPr>
              <a:tblGrid>
                <a:gridCol w="411893">
                  <a:extLst>
                    <a:ext uri="{9D8B030D-6E8A-4147-A177-3AD203B41FA5}">
                      <a16:colId xmlns:a16="http://schemas.microsoft.com/office/drawing/2014/main" val="577687866"/>
                    </a:ext>
                  </a:extLst>
                </a:gridCol>
                <a:gridCol w="1647567">
                  <a:extLst>
                    <a:ext uri="{9D8B030D-6E8A-4147-A177-3AD203B41FA5}">
                      <a16:colId xmlns:a16="http://schemas.microsoft.com/office/drawing/2014/main" val="4029364420"/>
                    </a:ext>
                  </a:extLst>
                </a:gridCol>
                <a:gridCol w="741405">
                  <a:extLst>
                    <a:ext uri="{9D8B030D-6E8A-4147-A177-3AD203B41FA5}">
                      <a16:colId xmlns:a16="http://schemas.microsoft.com/office/drawing/2014/main" val="7744433"/>
                    </a:ext>
                  </a:extLst>
                </a:gridCol>
                <a:gridCol w="823783">
                  <a:extLst>
                    <a:ext uri="{9D8B030D-6E8A-4147-A177-3AD203B41FA5}">
                      <a16:colId xmlns:a16="http://schemas.microsoft.com/office/drawing/2014/main" val="988573447"/>
                    </a:ext>
                  </a:extLst>
                </a:gridCol>
                <a:gridCol w="741405">
                  <a:extLst>
                    <a:ext uri="{9D8B030D-6E8A-4147-A177-3AD203B41FA5}">
                      <a16:colId xmlns:a16="http://schemas.microsoft.com/office/drawing/2014/main" val="4177927662"/>
                    </a:ext>
                  </a:extLst>
                </a:gridCol>
                <a:gridCol w="704709">
                  <a:extLst>
                    <a:ext uri="{9D8B030D-6E8A-4147-A177-3AD203B41FA5}">
                      <a16:colId xmlns:a16="http://schemas.microsoft.com/office/drawing/2014/main" val="2784490681"/>
                    </a:ext>
                  </a:extLst>
                </a:gridCol>
                <a:gridCol w="748145">
                  <a:extLst>
                    <a:ext uri="{9D8B030D-6E8A-4147-A177-3AD203B41FA5}">
                      <a16:colId xmlns:a16="http://schemas.microsoft.com/office/drawing/2014/main" val="2127096274"/>
                    </a:ext>
                  </a:extLst>
                </a:gridCol>
                <a:gridCol w="748145">
                  <a:extLst>
                    <a:ext uri="{9D8B030D-6E8A-4147-A177-3AD203B41FA5}">
                      <a16:colId xmlns:a16="http://schemas.microsoft.com/office/drawing/2014/main" val="3928256092"/>
                    </a:ext>
                  </a:extLst>
                </a:gridCol>
                <a:gridCol w="914400">
                  <a:extLst>
                    <a:ext uri="{9D8B030D-6E8A-4147-A177-3AD203B41FA5}">
                      <a16:colId xmlns:a16="http://schemas.microsoft.com/office/drawing/2014/main" val="3185951906"/>
                    </a:ext>
                  </a:extLst>
                </a:gridCol>
                <a:gridCol w="831272">
                  <a:extLst>
                    <a:ext uri="{9D8B030D-6E8A-4147-A177-3AD203B41FA5}">
                      <a16:colId xmlns:a16="http://schemas.microsoft.com/office/drawing/2014/main" val="55080029"/>
                    </a:ext>
                  </a:extLst>
                </a:gridCol>
                <a:gridCol w="831275">
                  <a:extLst>
                    <a:ext uri="{9D8B030D-6E8A-4147-A177-3AD203B41FA5}">
                      <a16:colId xmlns:a16="http://schemas.microsoft.com/office/drawing/2014/main" val="2539595895"/>
                    </a:ext>
                  </a:extLst>
                </a:gridCol>
              </a:tblGrid>
              <a:tr h="820384">
                <a:tc>
                  <a:txBody>
                    <a:bodyPr/>
                    <a:lstStyle/>
                    <a:p>
                      <a:pPr algn="ctr" fontAlgn="ctr"/>
                      <a:r>
                        <a:rPr lang="en-IN" sz="1400" u="none" strike="noStrike" dirty="0">
                          <a:effectLst/>
                          <a:latin typeface="Arial" panose="020B0604020202020204" pitchFamily="34" charset="0"/>
                          <a:cs typeface="Arial" panose="020B0604020202020204" pitchFamily="34" charset="0"/>
                        </a:rPr>
                        <a:t> </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u="none" strike="noStrike" dirty="0">
                          <a:effectLst/>
                          <a:latin typeface="Arial" panose="020B0604020202020204" pitchFamily="34" charset="0"/>
                          <a:cs typeface="Arial" panose="020B0604020202020204" pitchFamily="34" charset="0"/>
                        </a:rPr>
                        <a:t> </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nchor="ctr"/>
                </a:tc>
                <a:tc gridSpan="3">
                  <a:txBody>
                    <a:bodyPr/>
                    <a:lstStyle/>
                    <a:p>
                      <a:pPr algn="ctr" fontAlgn="ctr"/>
                      <a:r>
                        <a:rPr lang="en-IN" sz="1400" b="1" u="none" strike="noStrike" dirty="0">
                          <a:solidFill>
                            <a:srgbClr val="0070C0"/>
                          </a:solidFill>
                          <a:effectLst/>
                          <a:latin typeface="Arial" panose="020B0604020202020204" pitchFamily="34" charset="0"/>
                          <a:cs typeface="Arial" panose="020B0604020202020204" pitchFamily="34" charset="0"/>
                        </a:rPr>
                        <a:t>Installed Capacity(MW) as on Last date of the Month </a:t>
                      </a:r>
                      <a:r>
                        <a:rPr lang="en-IN" sz="1400" b="1" u="none" strike="noStrike" dirty="0" smtClean="0">
                          <a:solidFill>
                            <a:srgbClr val="0070C0"/>
                          </a:solidFill>
                          <a:effectLst/>
                          <a:latin typeface="Arial" panose="020B0604020202020204" pitchFamily="34" charset="0"/>
                          <a:cs typeface="Arial" panose="020B0604020202020204" pitchFamily="34" charset="0"/>
                        </a:rPr>
                        <a:t>Mar-18</a:t>
                      </a:r>
                      <a:endParaRPr lang="en-IN" sz="1400" b="1" i="0" u="none" strike="noStrike" dirty="0">
                        <a:solidFill>
                          <a:srgbClr val="0070C0"/>
                        </a:solidFill>
                        <a:effectLst/>
                        <a:latin typeface="Arial" panose="020B0604020202020204" pitchFamily="34" charset="0"/>
                        <a:cs typeface="Arial" panose="020B0604020202020204" pitchFamily="34" charset="0"/>
                      </a:endParaRPr>
                    </a:p>
                  </a:txBody>
                  <a:tcPr marL="8164" marR="8164" marT="8164" marB="0" anchor="ctr"/>
                </a:tc>
                <a:tc hMerge="1">
                  <a:txBody>
                    <a:bodyPr/>
                    <a:lstStyle/>
                    <a:p>
                      <a:endParaRPr lang="en-IN"/>
                    </a:p>
                  </a:txBody>
                  <a:tcPr/>
                </a:tc>
                <a:tc hMerge="1">
                  <a:txBody>
                    <a:bodyPr/>
                    <a:lstStyle/>
                    <a:p>
                      <a:endParaRPr lang="en-IN"/>
                    </a:p>
                  </a:txBody>
                  <a:tcPr/>
                </a:tc>
                <a:tc gridSpan="3">
                  <a:txBody>
                    <a:bodyPr/>
                    <a:lstStyle/>
                    <a:p>
                      <a:pPr algn="ctr" fontAlgn="ctr"/>
                      <a:r>
                        <a:rPr lang="en-IN" sz="1400" b="1" u="none" strike="noStrike" dirty="0">
                          <a:solidFill>
                            <a:srgbClr val="00B050"/>
                          </a:solidFill>
                          <a:effectLst/>
                          <a:latin typeface="Arial" panose="020B0604020202020204" pitchFamily="34" charset="0"/>
                          <a:cs typeface="Arial" panose="020B0604020202020204" pitchFamily="34" charset="0"/>
                        </a:rPr>
                        <a:t>Generation (MU) During the Month </a:t>
                      </a:r>
                      <a:r>
                        <a:rPr lang="en-IN" sz="1400" b="1" u="none" strike="noStrike" dirty="0" smtClean="0">
                          <a:solidFill>
                            <a:srgbClr val="00B050"/>
                          </a:solidFill>
                          <a:effectLst/>
                          <a:latin typeface="Arial" panose="020B0604020202020204" pitchFamily="34" charset="0"/>
                          <a:cs typeface="Arial" panose="020B0604020202020204" pitchFamily="34" charset="0"/>
                        </a:rPr>
                        <a:t>Mar-18</a:t>
                      </a:r>
                      <a:endParaRPr lang="en-IN" sz="1400" b="1" i="0" u="none" strike="noStrike" dirty="0">
                        <a:solidFill>
                          <a:srgbClr val="00B050"/>
                        </a:solidFill>
                        <a:effectLst/>
                        <a:latin typeface="Arial" panose="020B0604020202020204" pitchFamily="34" charset="0"/>
                        <a:cs typeface="Arial" panose="020B0604020202020204" pitchFamily="34" charset="0"/>
                      </a:endParaRPr>
                    </a:p>
                  </a:txBody>
                  <a:tcPr marL="8164" marR="8164" marT="8164" marB="0" anchor="ctr"/>
                </a:tc>
                <a:tc hMerge="1">
                  <a:txBody>
                    <a:bodyPr/>
                    <a:lstStyle/>
                    <a:p>
                      <a:endParaRPr lang="en-IN"/>
                    </a:p>
                  </a:txBody>
                  <a:tcPr/>
                </a:tc>
                <a:tc hMerge="1">
                  <a:txBody>
                    <a:bodyPr/>
                    <a:lstStyle/>
                    <a:p>
                      <a:endParaRPr lang="en-IN"/>
                    </a:p>
                  </a:txBody>
                  <a:tcPr/>
                </a:tc>
                <a:tc gridSpan="3">
                  <a:txBody>
                    <a:bodyPr/>
                    <a:lstStyle/>
                    <a:p>
                      <a:pPr algn="ctr" fontAlgn="ctr"/>
                      <a:r>
                        <a:rPr lang="en-IN" sz="1400" b="1" u="none" strike="noStrike" dirty="0" smtClean="0">
                          <a:solidFill>
                            <a:srgbClr val="002060"/>
                          </a:solidFill>
                          <a:effectLst/>
                          <a:latin typeface="Arial" panose="020B0604020202020204" pitchFamily="34" charset="0"/>
                          <a:cs typeface="Arial" panose="020B0604020202020204" pitchFamily="34" charset="0"/>
                        </a:rPr>
                        <a:t>Cumulative </a:t>
                      </a:r>
                      <a:r>
                        <a:rPr lang="en-IN" sz="1400" b="1" u="none" strike="noStrike" dirty="0">
                          <a:solidFill>
                            <a:srgbClr val="002060"/>
                          </a:solidFill>
                          <a:effectLst/>
                          <a:latin typeface="Arial" panose="020B0604020202020204" pitchFamily="34" charset="0"/>
                          <a:cs typeface="Arial" panose="020B0604020202020204" pitchFamily="34" charset="0"/>
                        </a:rPr>
                        <a:t>Generation (MU) During the Current Financial </a:t>
                      </a:r>
                      <a:r>
                        <a:rPr lang="en-IN" sz="1400" b="1" u="none" strike="noStrike" dirty="0" smtClean="0">
                          <a:solidFill>
                            <a:srgbClr val="002060"/>
                          </a:solidFill>
                          <a:effectLst/>
                          <a:latin typeface="Arial" panose="020B0604020202020204" pitchFamily="34" charset="0"/>
                          <a:cs typeface="Arial" panose="020B0604020202020204" pitchFamily="34" charset="0"/>
                        </a:rPr>
                        <a:t>Year(From April 17 - till </a:t>
                      </a:r>
                      <a:r>
                        <a:rPr lang="en-IN" sz="1400" b="1" u="none" strike="noStrike" dirty="0">
                          <a:solidFill>
                            <a:srgbClr val="002060"/>
                          </a:solidFill>
                          <a:effectLst/>
                          <a:latin typeface="Arial" panose="020B0604020202020204" pitchFamily="34" charset="0"/>
                          <a:cs typeface="Arial" panose="020B0604020202020204" pitchFamily="34" charset="0"/>
                        </a:rPr>
                        <a:t>reporting Month)</a:t>
                      </a:r>
                      <a:endParaRPr lang="en-IN" sz="1400" b="1" i="0" u="none" strike="noStrike" dirty="0">
                        <a:solidFill>
                          <a:srgbClr val="002060"/>
                        </a:solidFill>
                        <a:effectLst/>
                        <a:latin typeface="Arial" panose="020B0604020202020204" pitchFamily="34" charset="0"/>
                        <a:cs typeface="Arial" panose="020B0604020202020204" pitchFamily="34" charset="0"/>
                      </a:endParaRPr>
                    </a:p>
                  </a:txBody>
                  <a:tcPr marL="8164" marR="8164" marT="8164" marB="0" anchor="ct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22995315"/>
                  </a:ext>
                </a:extLst>
              </a:tr>
              <a:tr h="414079">
                <a:tc>
                  <a:txBody>
                    <a:bodyPr/>
                    <a:lstStyle/>
                    <a:p>
                      <a:pPr algn="ctr" fontAlgn="ctr"/>
                      <a:r>
                        <a:rPr lang="en-IN" sz="1400" b="1" u="none" strike="noStrike" dirty="0" smtClean="0">
                          <a:solidFill>
                            <a:srgbClr val="92D050"/>
                          </a:solidFill>
                          <a:effectLst/>
                          <a:latin typeface="Arial" panose="020B0604020202020204" pitchFamily="34" charset="0"/>
                          <a:cs typeface="Arial" panose="020B0604020202020204" pitchFamily="34" charset="0"/>
                        </a:rPr>
                        <a:t>Sl. No</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Renewable                 resources</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Central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State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tc>
                  <a:txBody>
                    <a:bodyPr/>
                    <a:lstStyle/>
                    <a:p>
                      <a:pPr algn="ctr" fontAlgn="ctr"/>
                      <a:r>
                        <a:rPr lang="en-IN" sz="1400" b="1" u="none" strike="noStrike" dirty="0">
                          <a:solidFill>
                            <a:srgbClr val="92D050"/>
                          </a:solidFill>
                          <a:effectLst/>
                          <a:latin typeface="Arial" panose="020B0604020202020204" pitchFamily="34" charset="0"/>
                          <a:cs typeface="Arial" panose="020B0604020202020204" pitchFamily="34" charset="0"/>
                        </a:rPr>
                        <a:t>Private Sector</a:t>
                      </a:r>
                      <a:endParaRPr lang="en-IN" sz="1400" b="1" i="0" u="none" strike="noStrike" dirty="0">
                        <a:solidFill>
                          <a:srgbClr val="92D050"/>
                        </a:solidFill>
                        <a:effectLst/>
                        <a:latin typeface="Arial" panose="020B0604020202020204" pitchFamily="34" charset="0"/>
                        <a:cs typeface="Arial" panose="020B0604020202020204" pitchFamily="34" charset="0"/>
                      </a:endParaRPr>
                    </a:p>
                  </a:txBody>
                  <a:tcPr marL="8164" marR="8164" marT="8164" marB="0" anchor="ctr"/>
                </a:tc>
                <a:extLst>
                  <a:ext uri="{0D108BD9-81ED-4DB2-BD59-A6C34878D82A}">
                    <a16:rowId xmlns:a16="http://schemas.microsoft.com/office/drawing/2014/main" val="1596414854"/>
                  </a:ext>
                </a:extLst>
              </a:tr>
              <a:tr h="212222">
                <a:tc>
                  <a:txBody>
                    <a:bodyPr/>
                    <a:lstStyle/>
                    <a:p>
                      <a:pPr algn="just" fontAlgn="t"/>
                      <a:r>
                        <a:rPr lang="en-IN" sz="1400" u="none" strike="noStrike">
                          <a:effectLst/>
                          <a:latin typeface="Arial" panose="020B0604020202020204" pitchFamily="34" charset="0"/>
                          <a:cs typeface="Arial" panose="020B0604020202020204" pitchFamily="34" charset="0"/>
                        </a:rPr>
                        <a:t>1</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Wind </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3739.60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1810.85</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466.21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205.73</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6538.69</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3047.90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193858444"/>
                  </a:ext>
                </a:extLst>
              </a:tr>
              <a:tr h="414079">
                <a:tc>
                  <a:txBody>
                    <a:bodyPr/>
                    <a:lstStyle/>
                    <a:p>
                      <a:pPr algn="just" fontAlgn="t"/>
                      <a:r>
                        <a:rPr lang="en-IN" sz="1400" u="none" strike="noStrike">
                          <a:effectLst/>
                          <a:latin typeface="Arial" panose="020B0604020202020204" pitchFamily="34" charset="0"/>
                          <a:cs typeface="Arial" panose="020B0604020202020204" pitchFamily="34" charset="0"/>
                        </a:rPr>
                        <a:t>2(a)</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Solar</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a:effectLst/>
                          <a:latin typeface="Arial" panose="020B0604020202020204" pitchFamily="34" charset="0"/>
                          <a:cs typeface="Arial" panose="020B0604020202020204" pitchFamily="34" charset="0"/>
                        </a:rPr>
                        <a:t>Above 1 </a:t>
                      </a:r>
                      <a:r>
                        <a:rPr lang="en-IN" sz="1400" b="1" u="none" strike="noStrike" dirty="0" smtClean="0">
                          <a:effectLst/>
                          <a:latin typeface="Arial" panose="020B0604020202020204" pitchFamily="34" charset="0"/>
                          <a:cs typeface="Arial" panose="020B0604020202020204" pitchFamily="34" charset="0"/>
                        </a:rPr>
                        <a:t>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46</a:t>
                      </a: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1277.4</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56</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8.175</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212.81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9.21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78.04</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1867.65</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58.531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246732390"/>
                  </a:ext>
                </a:extLst>
              </a:tr>
              <a:tr h="414079">
                <a:tc>
                  <a:txBody>
                    <a:bodyPr/>
                    <a:lstStyle/>
                    <a:p>
                      <a:pPr algn="just" fontAlgn="t"/>
                      <a:r>
                        <a:rPr lang="en-IN" sz="1400" u="none" strike="noStrike">
                          <a:effectLst/>
                          <a:latin typeface="Arial" panose="020B0604020202020204" pitchFamily="34" charset="0"/>
                          <a:cs typeface="Arial" panose="020B0604020202020204" pitchFamily="34" charset="0"/>
                        </a:rPr>
                        <a:t>2(b)</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Solar</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a:effectLst/>
                          <a:latin typeface="Arial" panose="020B0604020202020204" pitchFamily="34" charset="0"/>
                          <a:cs typeface="Arial" panose="020B0604020202020204" pitchFamily="34" charset="0"/>
                        </a:rPr>
                        <a:t>Less than 1 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1.50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0.23</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2.03</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695753382"/>
                  </a:ext>
                </a:extLst>
              </a:tr>
              <a:tr h="212222">
                <a:tc>
                  <a:txBody>
                    <a:bodyPr/>
                    <a:lstStyle/>
                    <a:p>
                      <a:pPr algn="just" fontAlgn="t"/>
                      <a:r>
                        <a:rPr lang="en-IN" sz="1400" u="none" strike="noStrike">
                          <a:effectLst/>
                          <a:latin typeface="Arial" panose="020B0604020202020204" pitchFamily="34" charset="0"/>
                          <a:cs typeface="Arial" panose="020B0604020202020204" pitchFamily="34" charset="0"/>
                        </a:rPr>
                        <a:t>3</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Biomass</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39.90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4.15</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52.07</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2985969002"/>
                  </a:ext>
                </a:extLst>
              </a:tr>
              <a:tr h="617231">
                <a:tc>
                  <a:txBody>
                    <a:bodyPr/>
                    <a:lstStyle/>
                    <a:p>
                      <a:pPr algn="just" fontAlgn="t"/>
                      <a:r>
                        <a:rPr lang="en-IN" sz="1400" u="none" strike="noStrike">
                          <a:effectLst/>
                          <a:latin typeface="Arial" panose="020B0604020202020204" pitchFamily="34" charset="0"/>
                          <a:cs typeface="Arial" panose="020B0604020202020204" pitchFamily="34" charset="0"/>
                        </a:rPr>
                        <a:t>4</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smtClean="0">
                          <a:effectLst/>
                          <a:latin typeface="Arial" panose="020B0604020202020204" pitchFamily="34" charset="0"/>
                          <a:cs typeface="Arial" panose="020B0604020202020204" pitchFamily="34" charset="0"/>
                        </a:rPr>
                        <a:t>Bagasse</a:t>
                      </a:r>
                    </a:p>
                    <a:p>
                      <a:pPr algn="l" fontAlgn="t"/>
                      <a:r>
                        <a:rPr lang="en-IN" sz="1400" b="1" u="none" strike="noStrike" dirty="0" smtClean="0">
                          <a:effectLst/>
                          <a:latin typeface="Arial" panose="020B0604020202020204" pitchFamily="34" charset="0"/>
                          <a:cs typeface="Arial" panose="020B0604020202020204" pitchFamily="34" charset="0"/>
                        </a:rPr>
                        <a:t>(</a:t>
                      </a:r>
                      <a:r>
                        <a:rPr lang="en-IN" sz="1400" b="1" u="none" strike="noStrike" dirty="0" err="1">
                          <a:effectLst/>
                          <a:latin typeface="Arial" panose="020B0604020202020204" pitchFamily="34" charset="0"/>
                          <a:cs typeface="Arial" panose="020B0604020202020204" pitchFamily="34" charset="0"/>
                        </a:rPr>
                        <a:t>Suger</a:t>
                      </a:r>
                      <a:r>
                        <a:rPr lang="en-IN" sz="1400" b="1" u="none" strike="noStrike" dirty="0">
                          <a:effectLst/>
                          <a:latin typeface="Arial" panose="020B0604020202020204" pitchFamily="34" charset="0"/>
                          <a:cs typeface="Arial" panose="020B0604020202020204" pitchFamily="34" charset="0"/>
                        </a:rPr>
                        <a:t> Mill &amp; Others)</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20.80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6.45</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25.11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548621338"/>
                  </a:ext>
                </a:extLst>
              </a:tr>
              <a:tr h="414079">
                <a:tc>
                  <a:txBody>
                    <a:bodyPr/>
                    <a:lstStyle/>
                    <a:p>
                      <a:pPr algn="just" fontAlgn="t"/>
                      <a:r>
                        <a:rPr lang="en-IN" sz="1400" u="none" strike="noStrike">
                          <a:effectLst/>
                          <a:latin typeface="Arial" panose="020B0604020202020204" pitchFamily="34" charset="0"/>
                          <a:cs typeface="Arial" panose="020B0604020202020204" pitchFamily="34" charset="0"/>
                        </a:rPr>
                        <a:t>5</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Small </a:t>
                      </a:r>
                      <a:r>
                        <a:rPr lang="en-IN" sz="1400" b="1" u="none" strike="noStrike" dirty="0" smtClean="0">
                          <a:effectLst/>
                          <a:latin typeface="Arial" panose="020B0604020202020204" pitchFamily="34" charset="0"/>
                          <a:cs typeface="Arial" panose="020B0604020202020204" pitchFamily="34" charset="0"/>
                        </a:rPr>
                        <a:t>Hydro</a:t>
                      </a:r>
                    </a:p>
                    <a:p>
                      <a:pPr algn="l" fontAlgn="t"/>
                      <a:r>
                        <a:rPr lang="en-IN" sz="1400" b="1" u="none" strike="noStrike" dirty="0" smtClean="0">
                          <a:effectLst/>
                          <a:latin typeface="Arial" panose="020B0604020202020204" pitchFamily="34" charset="0"/>
                          <a:cs typeface="Arial" panose="020B0604020202020204" pitchFamily="34" charset="0"/>
                        </a:rPr>
                        <a:t>(Up </a:t>
                      </a:r>
                      <a:r>
                        <a:rPr lang="en-IN" sz="1400" b="1" u="none" strike="noStrike" dirty="0">
                          <a:effectLst/>
                          <a:latin typeface="Arial" panose="020B0604020202020204" pitchFamily="34" charset="0"/>
                          <a:cs typeface="Arial" panose="020B0604020202020204" pitchFamily="34" charset="0"/>
                        </a:rPr>
                        <a:t>to 25 MW)</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8.60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4.10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44.78</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4277753058"/>
                  </a:ext>
                </a:extLst>
              </a:tr>
              <a:tr h="820384">
                <a:tc>
                  <a:txBody>
                    <a:bodyPr/>
                    <a:lstStyle/>
                    <a:p>
                      <a:pPr algn="just" fontAlgn="t"/>
                      <a:r>
                        <a:rPr lang="en-IN" sz="1400" u="none" strike="noStrike">
                          <a:effectLst/>
                          <a:latin typeface="Arial" panose="020B0604020202020204" pitchFamily="34" charset="0"/>
                          <a:cs typeface="Arial" panose="020B0604020202020204" pitchFamily="34" charset="0"/>
                        </a:rPr>
                        <a:t>6</a:t>
                      </a:r>
                      <a:endParaRPr lang="en-IN" sz="1400" b="1" i="0" u="none" strike="noStrike">
                        <a:effectLst/>
                        <a:latin typeface="Arial" panose="020B0604020202020204" pitchFamily="34" charset="0"/>
                        <a:cs typeface="Arial" panose="020B0604020202020204" pitchFamily="34" charset="0"/>
                      </a:endParaRPr>
                    </a:p>
                  </a:txBody>
                  <a:tcPr marL="8164" marR="8164" marT="8164" marB="0"/>
                </a:tc>
                <a:tc>
                  <a:txBody>
                    <a:bodyPr/>
                    <a:lstStyle/>
                    <a:p>
                      <a:pPr algn="l" fontAlgn="t"/>
                      <a:r>
                        <a:rPr lang="en-IN" sz="1400" b="1" u="none" strike="noStrike" dirty="0">
                          <a:effectLst/>
                          <a:latin typeface="Arial" panose="020B0604020202020204" pitchFamily="34" charset="0"/>
                          <a:cs typeface="Arial" panose="020B0604020202020204" pitchFamily="34" charset="0"/>
                        </a:rPr>
                        <a:t>Any </a:t>
                      </a:r>
                      <a:r>
                        <a:rPr lang="en-IN" sz="1400" b="1" u="none" strike="noStrike" dirty="0" smtClean="0">
                          <a:effectLst/>
                          <a:latin typeface="Arial" panose="020B0604020202020204" pitchFamily="34" charset="0"/>
                          <a:cs typeface="Arial" panose="020B0604020202020204" pitchFamily="34" charset="0"/>
                        </a:rPr>
                        <a:t>Other </a:t>
                      </a:r>
                    </a:p>
                    <a:p>
                      <a:pPr algn="l" fontAlgn="t"/>
                      <a:r>
                        <a:rPr lang="en-IN" sz="1400" b="1" u="none" strike="noStrike" dirty="0" smtClean="0">
                          <a:effectLst/>
                          <a:latin typeface="Arial" panose="020B0604020202020204" pitchFamily="34" charset="0"/>
                          <a:cs typeface="Arial" panose="020B0604020202020204" pitchFamily="34" charset="0"/>
                        </a:rPr>
                        <a:t>(Please specify </a:t>
                      </a:r>
                      <a:r>
                        <a:rPr lang="en-IN" sz="1400" b="1" u="none" strike="noStrike" dirty="0">
                          <a:effectLst/>
                          <a:latin typeface="Arial" panose="020B0604020202020204" pitchFamily="34" charset="0"/>
                          <a:cs typeface="Arial" panose="020B0604020202020204" pitchFamily="34" charset="0"/>
                        </a:rPr>
                        <a:t>the </a:t>
                      </a:r>
                      <a:r>
                        <a:rPr lang="en-IN" sz="1400" b="1" u="none" strike="noStrike" dirty="0" smtClean="0">
                          <a:effectLst/>
                          <a:latin typeface="Arial" panose="020B0604020202020204" pitchFamily="34" charset="0"/>
                          <a:cs typeface="Arial" panose="020B0604020202020204" pitchFamily="34" charset="0"/>
                        </a:rPr>
                        <a:t>Resources</a:t>
                      </a:r>
                      <a:r>
                        <a:rPr lang="en-IN" sz="1400" b="1" u="none" strike="noStrike" dirty="0">
                          <a:effectLst/>
                          <a:latin typeface="Arial" panose="020B0604020202020204" pitchFamily="34" charset="0"/>
                          <a:cs typeface="Arial" panose="020B0604020202020204" pitchFamily="34" charset="0"/>
                        </a:rPr>
                        <a:t>) wind with NO PPA</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tc>
                <a:tc>
                  <a:txBody>
                    <a:bodyPr/>
                    <a:lstStyle/>
                    <a:p>
                      <a:pPr algn="ctr" fontAlgn="ctr"/>
                      <a:r>
                        <a:rPr lang="en-IN" sz="1400" b="1" i="0" u="none" strike="noStrike">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24.30</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a:solidFill>
                            <a:schemeClr val="tx1"/>
                          </a:solidFill>
                          <a:effectLst/>
                          <a:latin typeface="Arial" panose="020B0604020202020204" pitchFamily="34" charset="0"/>
                          <a:cs typeface="Arial" panose="020B0604020202020204" pitchFamily="34" charset="0"/>
                        </a:rPr>
                        <a:t> </a:t>
                      </a: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2.76</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tc>
                  <a:txBody>
                    <a:bodyPr/>
                    <a:lstStyle/>
                    <a:p>
                      <a:pPr algn="ctr" fontAlgn="ctr"/>
                      <a:r>
                        <a:rPr lang="en-IN" sz="1400" b="1" i="0" u="none" strike="noStrike" dirty="0" smtClean="0">
                          <a:solidFill>
                            <a:schemeClr val="tx1"/>
                          </a:solidFill>
                          <a:effectLst/>
                          <a:latin typeface="Arial" panose="020B0604020202020204" pitchFamily="34" charset="0"/>
                          <a:cs typeface="Arial" panose="020B0604020202020204" pitchFamily="34" charset="0"/>
                        </a:rPr>
                        <a:t>42.571</a:t>
                      </a:r>
                      <a:endParaRPr lang="en-IN" sz="1400" b="1" i="0" u="none" strike="noStrike" dirty="0">
                        <a:solidFill>
                          <a:schemeClr val="tx1"/>
                        </a:solidFill>
                        <a:effectLst/>
                        <a:latin typeface="Arial" panose="020B0604020202020204" pitchFamily="34" charset="0"/>
                        <a:cs typeface="Arial" panose="020B0604020202020204" pitchFamily="34" charset="0"/>
                      </a:endParaRPr>
                    </a:p>
                  </a:txBody>
                  <a:tcPr marL="9525" marR="9525" marT="9525" marB="0" anchor="ctr"/>
                </a:tc>
                <a:extLst>
                  <a:ext uri="{0D108BD9-81ED-4DB2-BD59-A6C34878D82A}">
                    <a16:rowId xmlns:a16="http://schemas.microsoft.com/office/drawing/2014/main" val="3923087414"/>
                  </a:ext>
                </a:extLst>
              </a:tr>
              <a:tr h="210926">
                <a:tc>
                  <a:txBody>
                    <a:bodyPr/>
                    <a:lstStyle/>
                    <a:p>
                      <a:pPr algn="l" fontAlgn="b"/>
                      <a:r>
                        <a:rPr lang="en-IN" sz="1400" u="none" strike="noStrike">
                          <a:effectLst/>
                          <a:latin typeface="Arial" panose="020B0604020202020204" pitchFamily="34" charset="0"/>
                          <a:cs typeface="Arial" panose="020B0604020202020204" pitchFamily="34" charset="0"/>
                        </a:rPr>
                        <a:t> </a:t>
                      </a:r>
                      <a:endParaRPr lang="en-IN" sz="1400" b="0" i="0" u="none" strike="noStrike">
                        <a:effectLst/>
                        <a:latin typeface="Arial" panose="020B0604020202020204" pitchFamily="34" charset="0"/>
                        <a:cs typeface="Arial" panose="020B0604020202020204" pitchFamily="34" charset="0"/>
                      </a:endParaRPr>
                    </a:p>
                  </a:txBody>
                  <a:tcPr marL="8164" marR="8164" marT="8164" marB="0" anchor="b"/>
                </a:tc>
                <a:tc>
                  <a:txBody>
                    <a:bodyPr/>
                    <a:lstStyle/>
                    <a:p>
                      <a:pPr algn="ctr" fontAlgn="b"/>
                      <a:r>
                        <a:rPr lang="en-IN" sz="1400" u="none" strike="noStrike" dirty="0">
                          <a:effectLst/>
                          <a:latin typeface="Arial" panose="020B0604020202020204" pitchFamily="34" charset="0"/>
                          <a:cs typeface="Arial" panose="020B0604020202020204" pitchFamily="34" charset="0"/>
                        </a:rPr>
                        <a:t> </a:t>
                      </a:r>
                      <a:r>
                        <a:rPr lang="en-IN" sz="1400" b="1" u="none" strike="noStrike" dirty="0" smtClean="0">
                          <a:effectLst/>
                          <a:latin typeface="Arial" panose="020B0604020202020204" pitchFamily="34" charset="0"/>
                          <a:cs typeface="Arial" panose="020B0604020202020204" pitchFamily="34" charset="0"/>
                        </a:rPr>
                        <a:t>Total</a:t>
                      </a:r>
                      <a:endParaRPr lang="en-IN" sz="1400" b="1" i="0" u="none" strike="noStrike" dirty="0">
                        <a:effectLst/>
                        <a:latin typeface="Arial" panose="020B0604020202020204" pitchFamily="34" charset="0"/>
                        <a:cs typeface="Arial" panose="020B0604020202020204" pitchFamily="34" charset="0"/>
                      </a:endParaRPr>
                    </a:p>
                  </a:txBody>
                  <a:tcPr marL="8164" marR="8164" marT="8164" marB="0" anchor="b"/>
                </a:tc>
                <a:tc>
                  <a:txBody>
                    <a:bodyPr/>
                    <a:lstStyle/>
                    <a:p>
                      <a:pPr algn="ctr" fontAlgn="ctr"/>
                      <a:r>
                        <a:rPr lang="en-IN" sz="1200" b="1" i="0" u="none" strike="noStrike" dirty="0" smtClean="0">
                          <a:solidFill>
                            <a:schemeClr val="tx1"/>
                          </a:solidFill>
                          <a:effectLst/>
                          <a:latin typeface="Arial" panose="020B0604020202020204" pitchFamily="34" charset="0"/>
                        </a:rPr>
                        <a:t>46.00</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5087.80</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1891.15</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8.175</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693.9</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217.7</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78.04</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8530.34</a:t>
                      </a:r>
                      <a:endParaRPr lang="en-IN" sz="1200" b="1" i="0" u="none" strike="noStrike" dirty="0">
                        <a:solidFill>
                          <a:schemeClr val="tx1"/>
                        </a:solidFill>
                        <a:effectLst/>
                        <a:latin typeface="Arial" panose="020B0604020202020204" pitchFamily="34" charset="0"/>
                      </a:endParaRPr>
                    </a:p>
                  </a:txBody>
                  <a:tcPr marL="9525" marR="9525" marT="9525" marB="0" anchor="ctr"/>
                </a:tc>
                <a:tc>
                  <a:txBody>
                    <a:bodyPr/>
                    <a:lstStyle/>
                    <a:p>
                      <a:pPr algn="ctr" fontAlgn="ctr"/>
                      <a:r>
                        <a:rPr lang="en-IN" sz="1200" b="1" i="0" u="none" strike="noStrike" dirty="0" smtClean="0">
                          <a:solidFill>
                            <a:schemeClr val="tx1"/>
                          </a:solidFill>
                          <a:effectLst/>
                          <a:latin typeface="Arial" panose="020B0604020202020204" pitchFamily="34" charset="0"/>
                        </a:rPr>
                        <a:t>3149.011</a:t>
                      </a:r>
                      <a:endParaRPr lang="en-IN" sz="1200" b="1" i="0" u="none" strike="noStrike" dirty="0">
                        <a:solidFill>
                          <a:schemeClr val="tx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4226726456"/>
                  </a:ext>
                </a:extLst>
              </a:tr>
            </a:tbl>
          </a:graphicData>
        </a:graphic>
      </p:graphicFrame>
      <p:sp>
        <p:nvSpPr>
          <p:cNvPr id="9" name="TextBox 8"/>
          <p:cNvSpPr txBox="1"/>
          <p:nvPr/>
        </p:nvSpPr>
        <p:spPr>
          <a:xfrm>
            <a:off x="3124200" y="6221220"/>
            <a:ext cx="5943600" cy="369332"/>
          </a:xfrm>
          <a:prstGeom prst="rect">
            <a:avLst/>
          </a:prstGeom>
          <a:noFill/>
        </p:spPr>
        <p:txBody>
          <a:bodyPr wrap="square" rtlCol="0">
            <a:spAutoFit/>
          </a:bodyPr>
          <a:lstStyle/>
          <a:p>
            <a:r>
              <a:rPr lang="en-IN" b="1" i="1" dirty="0" smtClean="0"/>
              <a:t>The RE data is based on Renewable energy certified by SLDC</a:t>
            </a:r>
            <a:endParaRPr lang="en-IN" b="1" i="1" dirty="0"/>
          </a:p>
        </p:txBody>
      </p:sp>
      <p:sp>
        <p:nvSpPr>
          <p:cNvPr id="8"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a:solidFill>
                  <a:srgbClr val="0070C0"/>
                </a:solidFill>
              </a:rPr>
              <a:t>Monthly Information to CEA</a:t>
            </a:r>
            <a:endParaRPr lang="en-US" altLang="en-US" sz="3200" b="1" i="1" dirty="0">
              <a:solidFill>
                <a:srgbClr val="0070C0"/>
              </a:solidFill>
              <a:latin typeface="Calibri" pitchFamily="34" charset="0"/>
              <a:cs typeface="Arial" pitchFamily="34" charset="0"/>
            </a:endParaRPr>
          </a:p>
        </p:txBody>
      </p:sp>
    </p:spTree>
    <p:extLst>
      <p:ext uri="{BB962C8B-B14F-4D97-AF65-F5344CB8AC3E}">
        <p14:creationId xmlns:p14="http://schemas.microsoft.com/office/powerpoint/2010/main" val="3297710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172200"/>
            <a:ext cx="9144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235" name="Rectangle 3"/>
          <p:cNvSpPr>
            <a:spLocks noChangeArrowheads="1"/>
          </p:cNvSpPr>
          <p:nvPr/>
        </p:nvSpPr>
        <p:spPr bwMode="auto">
          <a:xfrm>
            <a:off x="0" y="1921385"/>
            <a:ext cx="9144000" cy="4708981"/>
          </a:xfrm>
          <a:prstGeom prst="rect">
            <a:avLst/>
          </a:prstGeom>
          <a:noFill/>
          <a:ln w="9525">
            <a:noFill/>
            <a:miter lim="800000"/>
            <a:headEnd/>
            <a:tailEnd/>
          </a:ln>
        </p:spPr>
        <p:txBody>
          <a:bodyPr wrap="square">
            <a:spAutoFit/>
          </a:bodyPr>
          <a:lstStyle/>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SLDC publish Wind Energy Certificate based on Energy allocation received from GEDA, </a:t>
            </a:r>
          </a:p>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from Energy recorded in ABT meter of pooling station, </a:t>
            </a:r>
          </a:p>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on or before 20</a:t>
            </a:r>
            <a:r>
              <a:rPr lang="en-US" sz="2000" baseline="30000" dirty="0" smtClean="0">
                <a:latin typeface="Arial" panose="020B0604020202020204" pitchFamily="34" charset="0"/>
                <a:cs typeface="Arial" panose="020B0604020202020204" pitchFamily="34" charset="0"/>
              </a:rPr>
              <a:t>th</a:t>
            </a:r>
            <a:r>
              <a:rPr lang="en-US" sz="2000" dirty="0" smtClean="0">
                <a:latin typeface="Arial" panose="020B0604020202020204" pitchFamily="34" charset="0"/>
                <a:cs typeface="Arial" panose="020B0604020202020204" pitchFamily="34" charset="0"/>
              </a:rPr>
              <a:t> of every month for preceding month. </a:t>
            </a:r>
          </a:p>
          <a:p>
            <a:pPr lvl="1" indent="-398463" algn="just">
              <a:buFont typeface="Arial" pitchFamily="34" charset="0"/>
              <a:buChar char="•"/>
              <a:defRPr/>
            </a:pPr>
            <a:endParaRPr lang="en-US" sz="2000"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US" sz="2000" b="1" dirty="0" smtClean="0">
                <a:latin typeface="Arial" panose="020B0604020202020204" pitchFamily="34" charset="0"/>
                <a:cs typeface="Arial" panose="020B0604020202020204" pitchFamily="34" charset="0"/>
              </a:rPr>
              <a:t>Pooling station wise, Energy meter data is received between first Monday and first Wednesday of last week of previous month.</a:t>
            </a:r>
            <a:r>
              <a:rPr lang="en-US" sz="2000" dirty="0" smtClean="0">
                <a:latin typeface="Arial" panose="020B0604020202020204" pitchFamily="34" charset="0"/>
                <a:cs typeface="Arial" panose="020B0604020202020204" pitchFamily="34" charset="0"/>
              </a:rPr>
              <a:t> </a:t>
            </a:r>
          </a:p>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After validation these data is sent to GEDA, </a:t>
            </a:r>
            <a:r>
              <a:rPr lang="en-US" sz="2000" b="1" dirty="0" smtClean="0">
                <a:latin typeface="Arial" panose="020B0604020202020204" pitchFamily="34" charset="0"/>
                <a:cs typeface="Arial" panose="020B0604020202020204" pitchFamily="34" charset="0"/>
              </a:rPr>
              <a:t>GEDA allocate the energy entity wise and “allotted entity wise energy” is received by SLDC latest by 15</a:t>
            </a:r>
            <a:r>
              <a:rPr lang="en-US" sz="2000" b="1" baseline="30000" dirty="0" smtClean="0">
                <a:latin typeface="Arial" panose="020B0604020202020204" pitchFamily="34" charset="0"/>
                <a:cs typeface="Arial" panose="020B0604020202020204" pitchFamily="34" charset="0"/>
              </a:rPr>
              <a:t>th</a:t>
            </a:r>
            <a:r>
              <a:rPr lang="en-US" sz="2000" b="1" dirty="0" smtClean="0">
                <a:latin typeface="Arial" panose="020B0604020202020204" pitchFamily="34" charset="0"/>
                <a:cs typeface="Arial" panose="020B0604020202020204" pitchFamily="34" charset="0"/>
              </a:rPr>
              <a:t> - 16</a:t>
            </a:r>
            <a:r>
              <a:rPr lang="en-US" sz="2000" b="1" baseline="30000" dirty="0" smtClean="0">
                <a:latin typeface="Arial" panose="020B0604020202020204" pitchFamily="34" charset="0"/>
                <a:cs typeface="Arial" panose="020B0604020202020204" pitchFamily="34" charset="0"/>
              </a:rPr>
              <a:t>th</a:t>
            </a:r>
            <a:r>
              <a:rPr lang="en-US" sz="2000" b="1" dirty="0" smtClean="0">
                <a:latin typeface="Arial" panose="020B0604020202020204" pitchFamily="34" charset="0"/>
                <a:cs typeface="Arial" panose="020B0604020202020204" pitchFamily="34" charset="0"/>
              </a:rPr>
              <a:t> working day. </a:t>
            </a:r>
          </a:p>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Based on this allocated energy (1400 entity for 70 pooling stations) this office publishes wind energy certificate.</a:t>
            </a:r>
          </a:p>
          <a:p>
            <a:pPr lvl="1" indent="-398463" algn="just">
              <a:buFont typeface="Arial" pitchFamily="34" charset="0"/>
              <a:buChar char="•"/>
              <a:defRPr/>
            </a:pPr>
            <a:endParaRPr lang="en-US" sz="2000"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US" sz="2000" b="1" i="1" dirty="0" smtClean="0">
                <a:latin typeface="Arial" panose="020B0604020202020204" pitchFamily="34" charset="0"/>
                <a:cs typeface="Arial" panose="020B0604020202020204" pitchFamily="34" charset="0"/>
              </a:rPr>
              <a:t>In view of above, SLDC can furnish the required Generation Details for preceding month in last week of the current month. </a:t>
            </a:r>
            <a:endParaRPr lang="en-US" sz="2000" b="1" i="1" dirty="0">
              <a:latin typeface="Arial" panose="020B0604020202020204" pitchFamily="34" charset="0"/>
              <a:cs typeface="Arial" panose="020B0604020202020204" pitchFamily="34" charset="0"/>
            </a:endParaRPr>
          </a:p>
        </p:txBody>
      </p:sp>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Wind Generation Data Communication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2705163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13</a:t>
            </a:fld>
            <a:endParaRPr lang="en-US"/>
          </a:p>
        </p:txBody>
      </p:sp>
      <p:sp>
        <p:nvSpPr>
          <p:cNvPr id="6" name="Title 1"/>
          <p:cNvSpPr txBox="1">
            <a:spLocks/>
          </p:cNvSpPr>
          <p:nvPr/>
        </p:nvSpPr>
        <p:spPr>
          <a:xfrm>
            <a:off x="381000" y="2819400"/>
            <a:ext cx="8534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Real-time RE Generation Data</a:t>
            </a:r>
            <a:endParaRPr lang="en-US" altLang="en-US" sz="4400" b="1" dirty="0">
              <a:solidFill>
                <a:srgbClr val="002060"/>
              </a:solidFill>
              <a:latin typeface="Calibri" pitchFamily="34" charset="0"/>
              <a:ea typeface="SMA Futura Global"/>
              <a:cs typeface="SMA Futura Global"/>
            </a:endParaRPr>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789492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172200"/>
            <a:ext cx="91440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a:solidFill>
                  <a:srgbClr val="0070C0"/>
                </a:solidFill>
              </a:rPr>
              <a:t>Substation / RTU Location</a:t>
            </a:r>
          </a:p>
        </p:txBody>
      </p:sp>
      <p:sp>
        <p:nvSpPr>
          <p:cNvPr id="13" name="Rectangle 203"/>
          <p:cNvSpPr>
            <a:spLocks noChangeArrowheads="1"/>
          </p:cNvSpPr>
          <p:nvPr/>
        </p:nvSpPr>
        <p:spPr bwMode="auto">
          <a:xfrm>
            <a:off x="604838" y="1412874"/>
            <a:ext cx="8543925" cy="45194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Rectangle 204"/>
          <p:cNvSpPr>
            <a:spLocks noChangeArrowheads="1"/>
          </p:cNvSpPr>
          <p:nvPr/>
        </p:nvSpPr>
        <p:spPr bwMode="auto">
          <a:xfrm>
            <a:off x="6048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Rectangle 205"/>
          <p:cNvSpPr>
            <a:spLocks noChangeArrowheads="1"/>
          </p:cNvSpPr>
          <p:nvPr/>
        </p:nvSpPr>
        <p:spPr bwMode="auto">
          <a:xfrm>
            <a:off x="12144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Rectangle 206"/>
          <p:cNvSpPr>
            <a:spLocks noChangeArrowheads="1"/>
          </p:cNvSpPr>
          <p:nvPr/>
        </p:nvSpPr>
        <p:spPr bwMode="auto">
          <a:xfrm>
            <a:off x="18240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Rectangle 207"/>
          <p:cNvSpPr>
            <a:spLocks noChangeArrowheads="1"/>
          </p:cNvSpPr>
          <p:nvPr/>
        </p:nvSpPr>
        <p:spPr bwMode="auto">
          <a:xfrm>
            <a:off x="24336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Rectangle 208"/>
          <p:cNvSpPr>
            <a:spLocks noChangeArrowheads="1"/>
          </p:cNvSpPr>
          <p:nvPr/>
        </p:nvSpPr>
        <p:spPr bwMode="auto">
          <a:xfrm>
            <a:off x="30432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Rectangle 209"/>
          <p:cNvSpPr>
            <a:spLocks noChangeArrowheads="1"/>
          </p:cNvSpPr>
          <p:nvPr/>
        </p:nvSpPr>
        <p:spPr bwMode="auto">
          <a:xfrm>
            <a:off x="36528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 name="Rectangle 210"/>
          <p:cNvSpPr>
            <a:spLocks noChangeArrowheads="1"/>
          </p:cNvSpPr>
          <p:nvPr/>
        </p:nvSpPr>
        <p:spPr bwMode="auto">
          <a:xfrm>
            <a:off x="42624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 name="Rectangle 211"/>
          <p:cNvSpPr>
            <a:spLocks noChangeArrowheads="1"/>
          </p:cNvSpPr>
          <p:nvPr/>
        </p:nvSpPr>
        <p:spPr bwMode="auto">
          <a:xfrm>
            <a:off x="48720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Rectangle 212"/>
          <p:cNvSpPr>
            <a:spLocks noChangeArrowheads="1"/>
          </p:cNvSpPr>
          <p:nvPr/>
        </p:nvSpPr>
        <p:spPr bwMode="auto">
          <a:xfrm>
            <a:off x="54816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Rectangle 213"/>
          <p:cNvSpPr>
            <a:spLocks noChangeArrowheads="1"/>
          </p:cNvSpPr>
          <p:nvPr/>
        </p:nvSpPr>
        <p:spPr bwMode="auto">
          <a:xfrm>
            <a:off x="60912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 name="Rectangle 214"/>
          <p:cNvSpPr>
            <a:spLocks noChangeArrowheads="1"/>
          </p:cNvSpPr>
          <p:nvPr/>
        </p:nvSpPr>
        <p:spPr bwMode="auto">
          <a:xfrm>
            <a:off x="67008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Rectangle 215"/>
          <p:cNvSpPr>
            <a:spLocks noChangeArrowheads="1"/>
          </p:cNvSpPr>
          <p:nvPr/>
        </p:nvSpPr>
        <p:spPr bwMode="auto">
          <a:xfrm>
            <a:off x="73104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6" name="Rectangle 216"/>
          <p:cNvSpPr>
            <a:spLocks noChangeArrowheads="1"/>
          </p:cNvSpPr>
          <p:nvPr/>
        </p:nvSpPr>
        <p:spPr bwMode="auto">
          <a:xfrm>
            <a:off x="79200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7" name="Rectangle 217"/>
          <p:cNvSpPr>
            <a:spLocks noChangeArrowheads="1"/>
          </p:cNvSpPr>
          <p:nvPr/>
        </p:nvSpPr>
        <p:spPr bwMode="auto">
          <a:xfrm>
            <a:off x="8529638" y="1966913"/>
            <a:ext cx="9525" cy="1587"/>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8" name="Line 218"/>
          <p:cNvSpPr>
            <a:spLocks noChangeShapeType="1"/>
          </p:cNvSpPr>
          <p:nvPr/>
        </p:nvSpPr>
        <p:spPr bwMode="auto">
          <a:xfrm>
            <a:off x="2490788" y="3414713"/>
            <a:ext cx="171450"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9" name="Line 219"/>
          <p:cNvSpPr>
            <a:spLocks noChangeShapeType="1"/>
          </p:cNvSpPr>
          <p:nvPr/>
        </p:nvSpPr>
        <p:spPr bwMode="auto">
          <a:xfrm>
            <a:off x="2652713" y="3300413"/>
            <a:ext cx="1587" cy="2667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0" name="Line 220"/>
          <p:cNvSpPr>
            <a:spLocks noChangeShapeType="1"/>
          </p:cNvSpPr>
          <p:nvPr/>
        </p:nvSpPr>
        <p:spPr bwMode="auto">
          <a:xfrm flipH="1">
            <a:off x="2662238" y="3290888"/>
            <a:ext cx="9525" cy="2095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1" name="Line 221"/>
          <p:cNvSpPr>
            <a:spLocks noChangeShapeType="1"/>
          </p:cNvSpPr>
          <p:nvPr/>
        </p:nvSpPr>
        <p:spPr bwMode="auto">
          <a:xfrm>
            <a:off x="2690813" y="3281363"/>
            <a:ext cx="1587" cy="1905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2" name="Line 222"/>
          <p:cNvSpPr>
            <a:spLocks noChangeShapeType="1"/>
          </p:cNvSpPr>
          <p:nvPr/>
        </p:nvSpPr>
        <p:spPr bwMode="auto">
          <a:xfrm>
            <a:off x="2443163" y="3538538"/>
            <a:ext cx="1587" cy="46672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3" name="Rectangle 223"/>
          <p:cNvSpPr>
            <a:spLocks noChangeArrowheads="1"/>
          </p:cNvSpPr>
          <p:nvPr/>
        </p:nvSpPr>
        <p:spPr bwMode="auto">
          <a:xfrm>
            <a:off x="928688" y="2747963"/>
            <a:ext cx="238125" cy="200025"/>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Rectangle 224">
            <a:hlinkClick r:id="rId4" action="ppaction://hlinksldjump"/>
          </p:cNvPr>
          <p:cNvSpPr>
            <a:spLocks noChangeArrowheads="1"/>
          </p:cNvSpPr>
          <p:nvPr/>
        </p:nvSpPr>
        <p:spPr bwMode="auto">
          <a:xfrm>
            <a:off x="957263" y="2757488"/>
            <a:ext cx="169862" cy="152400"/>
          </a:xfrm>
          <a:prstGeom prst="rect">
            <a:avLst/>
          </a:prstGeom>
          <a:noFill/>
          <a:ln>
            <a:solidFill>
              <a:schemeClr val="bg1"/>
            </a:solidFill>
          </a:ln>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dirty="0">
                <a:solidFill>
                  <a:srgbClr val="000000"/>
                </a:solidFill>
              </a:rPr>
              <a:t>CT</a:t>
            </a:r>
            <a:endParaRPr lang="en-US" altLang="en-US" sz="2400" dirty="0">
              <a:latin typeface="Times New Roman" panose="02020603050405020304" pitchFamily="18" charset="0"/>
            </a:endParaRPr>
          </a:p>
        </p:txBody>
      </p:sp>
      <p:sp>
        <p:nvSpPr>
          <p:cNvPr id="35" name="Rectangle 225"/>
          <p:cNvSpPr>
            <a:spLocks noChangeArrowheads="1"/>
          </p:cNvSpPr>
          <p:nvPr/>
        </p:nvSpPr>
        <p:spPr bwMode="auto">
          <a:xfrm>
            <a:off x="2366963" y="3157538"/>
            <a:ext cx="228600" cy="200025"/>
          </a:xfrm>
          <a:prstGeom prst="rect">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Rectangle 226">
            <a:hlinkClick r:id="rId5" action="ppaction://hlinksldjump"/>
          </p:cNvPr>
          <p:cNvSpPr>
            <a:spLocks noChangeArrowheads="1"/>
          </p:cNvSpPr>
          <p:nvPr/>
        </p:nvSpPr>
        <p:spPr bwMode="auto">
          <a:xfrm>
            <a:off x="2395538" y="3167063"/>
            <a:ext cx="1619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a:solidFill>
                  <a:srgbClr val="000000"/>
                </a:solidFill>
              </a:rPr>
              <a:t>PT</a:t>
            </a:r>
            <a:endParaRPr lang="en-US" altLang="en-US" sz="2400">
              <a:latin typeface="Times New Roman" panose="02020603050405020304" pitchFamily="18" charset="0"/>
            </a:endParaRPr>
          </a:p>
        </p:txBody>
      </p:sp>
      <p:sp>
        <p:nvSpPr>
          <p:cNvPr id="37" name="Line 227"/>
          <p:cNvSpPr>
            <a:spLocks noChangeShapeType="1"/>
          </p:cNvSpPr>
          <p:nvPr/>
        </p:nvSpPr>
        <p:spPr bwMode="auto">
          <a:xfrm>
            <a:off x="3024188" y="2062163"/>
            <a:ext cx="2952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8" name="Line 228"/>
          <p:cNvSpPr>
            <a:spLocks noChangeShapeType="1"/>
          </p:cNvSpPr>
          <p:nvPr/>
        </p:nvSpPr>
        <p:spPr bwMode="auto">
          <a:xfrm>
            <a:off x="3252788" y="2538413"/>
            <a:ext cx="1587" cy="1905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39" name="Line 229"/>
          <p:cNvSpPr>
            <a:spLocks noChangeShapeType="1"/>
          </p:cNvSpPr>
          <p:nvPr/>
        </p:nvSpPr>
        <p:spPr bwMode="auto">
          <a:xfrm>
            <a:off x="2100263" y="2776538"/>
            <a:ext cx="1587" cy="77152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0" name="Line 230"/>
          <p:cNvSpPr>
            <a:spLocks noChangeShapeType="1"/>
          </p:cNvSpPr>
          <p:nvPr/>
        </p:nvSpPr>
        <p:spPr bwMode="auto">
          <a:xfrm>
            <a:off x="757238" y="2938463"/>
            <a:ext cx="6381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1" name="Rectangle 231"/>
          <p:cNvSpPr>
            <a:spLocks noChangeArrowheads="1"/>
          </p:cNvSpPr>
          <p:nvPr/>
        </p:nvSpPr>
        <p:spPr bwMode="auto">
          <a:xfrm>
            <a:off x="1395413" y="2871788"/>
            <a:ext cx="152400" cy="11430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2" name="Line 232"/>
          <p:cNvSpPr>
            <a:spLocks noChangeShapeType="1"/>
          </p:cNvSpPr>
          <p:nvPr/>
        </p:nvSpPr>
        <p:spPr bwMode="auto">
          <a:xfrm>
            <a:off x="1538288" y="2938463"/>
            <a:ext cx="2190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3" name="Line 233"/>
          <p:cNvSpPr>
            <a:spLocks noChangeShapeType="1"/>
          </p:cNvSpPr>
          <p:nvPr/>
        </p:nvSpPr>
        <p:spPr bwMode="auto">
          <a:xfrm>
            <a:off x="1785938" y="2843213"/>
            <a:ext cx="76200" cy="1714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4" name="Line 234"/>
          <p:cNvSpPr>
            <a:spLocks noChangeShapeType="1"/>
          </p:cNvSpPr>
          <p:nvPr/>
        </p:nvSpPr>
        <p:spPr bwMode="auto">
          <a:xfrm>
            <a:off x="1928813" y="2928938"/>
            <a:ext cx="18097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5" name="Freeform 235"/>
          <p:cNvSpPr>
            <a:spLocks/>
          </p:cNvSpPr>
          <p:nvPr/>
        </p:nvSpPr>
        <p:spPr bwMode="auto">
          <a:xfrm>
            <a:off x="862013" y="2890838"/>
            <a:ext cx="276225" cy="142875"/>
          </a:xfrm>
          <a:custGeom>
            <a:avLst/>
            <a:gdLst>
              <a:gd name="T0" fmla="*/ 2147483647 w 29"/>
              <a:gd name="T1" fmla="*/ 2147483647 h 15"/>
              <a:gd name="T2" fmla="*/ 2147483647 w 29"/>
              <a:gd name="T3" fmla="*/ 2147483647 h 15"/>
              <a:gd name="T4" fmla="*/ 2147483647 w 29"/>
              <a:gd name="T5" fmla="*/ 0 h 15"/>
              <a:gd name="T6" fmla="*/ 2147483647 w 29"/>
              <a:gd name="T7" fmla="*/ 2147483647 h 15"/>
              <a:gd name="T8" fmla="*/ 2147483647 w 29"/>
              <a:gd name="T9" fmla="*/ 2147483647 h 15"/>
              <a:gd name="T10" fmla="*/ 2147483647 w 29"/>
              <a:gd name="T11" fmla="*/ 2147483647 h 15"/>
              <a:gd name="T12" fmla="*/ 2147483647 w 29"/>
              <a:gd name="T13" fmla="*/ 2147483647 h 15"/>
              <a:gd name="T14" fmla="*/ 2147483647 w 29"/>
              <a:gd name="T15" fmla="*/ 2147483647 h 15"/>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15"/>
              <a:gd name="T26" fmla="*/ 29 w 29"/>
              <a:gd name="T27" fmla="*/ 15 h 1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15">
                <a:moveTo>
                  <a:pt x="13" y="15"/>
                </a:moveTo>
                <a:cubicBezTo>
                  <a:pt x="10" y="14"/>
                  <a:pt x="7" y="12"/>
                  <a:pt x="5" y="10"/>
                </a:cubicBezTo>
                <a:cubicBezTo>
                  <a:pt x="2" y="6"/>
                  <a:pt x="0" y="3"/>
                  <a:pt x="5" y="0"/>
                </a:cubicBezTo>
                <a:cubicBezTo>
                  <a:pt x="11" y="1"/>
                  <a:pt x="13" y="1"/>
                  <a:pt x="18" y="5"/>
                </a:cubicBezTo>
                <a:cubicBezTo>
                  <a:pt x="19" y="10"/>
                  <a:pt x="18" y="13"/>
                  <a:pt x="14" y="10"/>
                </a:cubicBezTo>
                <a:cubicBezTo>
                  <a:pt x="12" y="5"/>
                  <a:pt x="14" y="3"/>
                  <a:pt x="18" y="1"/>
                </a:cubicBezTo>
                <a:cubicBezTo>
                  <a:pt x="21" y="2"/>
                  <a:pt x="25" y="0"/>
                  <a:pt x="26" y="3"/>
                </a:cubicBezTo>
                <a:cubicBezTo>
                  <a:pt x="29" y="15"/>
                  <a:pt x="27" y="14"/>
                  <a:pt x="23" y="14"/>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6" name="Freeform 236"/>
          <p:cNvSpPr>
            <a:spLocks/>
          </p:cNvSpPr>
          <p:nvPr/>
        </p:nvSpPr>
        <p:spPr bwMode="auto">
          <a:xfrm>
            <a:off x="2271713" y="3290888"/>
            <a:ext cx="95250" cy="266700"/>
          </a:xfrm>
          <a:custGeom>
            <a:avLst/>
            <a:gdLst>
              <a:gd name="T0" fmla="*/ 0 w 10"/>
              <a:gd name="T1" fmla="*/ 2147483647 h 28"/>
              <a:gd name="T2" fmla="*/ 2147483647 w 10"/>
              <a:gd name="T3" fmla="*/ 2147483647 h 28"/>
              <a:gd name="T4" fmla="*/ 2147483647 w 10"/>
              <a:gd name="T5" fmla="*/ 2147483647 h 28"/>
              <a:gd name="T6" fmla="*/ 2147483647 w 10"/>
              <a:gd name="T7" fmla="*/ 2147483647 h 28"/>
              <a:gd name="T8" fmla="*/ 2147483647 w 10"/>
              <a:gd name="T9" fmla="*/ 2147483647 h 28"/>
              <a:gd name="T10" fmla="*/ 2147483647 w 10"/>
              <a:gd name="T11" fmla="*/ 2147483647 h 28"/>
              <a:gd name="T12" fmla="*/ 2147483647 w 10"/>
              <a:gd name="T13" fmla="*/ 2147483647 h 28"/>
              <a:gd name="T14" fmla="*/ 2147483647 w 10"/>
              <a:gd name="T15" fmla="*/ 2147483647 h 28"/>
              <a:gd name="T16" fmla="*/ 2147483647 w 10"/>
              <a:gd name="T17" fmla="*/ 2147483647 h 28"/>
              <a:gd name="T18" fmla="*/ 2147483647 w 10"/>
              <a:gd name="T19" fmla="*/ 2147483647 h 28"/>
              <a:gd name="T20" fmla="*/ 2147483647 w 10"/>
              <a:gd name="T21" fmla="*/ 2147483647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28"/>
              <a:gd name="T35" fmla="*/ 10 w 10"/>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28">
                <a:moveTo>
                  <a:pt x="0" y="2"/>
                </a:moveTo>
                <a:cubicBezTo>
                  <a:pt x="1" y="0"/>
                  <a:pt x="2" y="1"/>
                  <a:pt x="3" y="1"/>
                </a:cubicBezTo>
                <a:cubicBezTo>
                  <a:pt x="4" y="1"/>
                  <a:pt x="5" y="2"/>
                  <a:pt x="6" y="3"/>
                </a:cubicBezTo>
                <a:cubicBezTo>
                  <a:pt x="7" y="5"/>
                  <a:pt x="7" y="6"/>
                  <a:pt x="8" y="8"/>
                </a:cubicBezTo>
                <a:cubicBezTo>
                  <a:pt x="8" y="12"/>
                  <a:pt x="7" y="15"/>
                  <a:pt x="4" y="16"/>
                </a:cubicBezTo>
                <a:cubicBezTo>
                  <a:pt x="4" y="14"/>
                  <a:pt x="4" y="13"/>
                  <a:pt x="5" y="13"/>
                </a:cubicBezTo>
                <a:cubicBezTo>
                  <a:pt x="6" y="13"/>
                  <a:pt x="8" y="14"/>
                  <a:pt x="9" y="16"/>
                </a:cubicBezTo>
                <a:cubicBezTo>
                  <a:pt x="9" y="17"/>
                  <a:pt x="10" y="18"/>
                  <a:pt x="10" y="18"/>
                </a:cubicBezTo>
                <a:cubicBezTo>
                  <a:pt x="10" y="23"/>
                  <a:pt x="9" y="24"/>
                  <a:pt x="6" y="26"/>
                </a:cubicBezTo>
                <a:cubicBezTo>
                  <a:pt x="6" y="28"/>
                  <a:pt x="2" y="25"/>
                  <a:pt x="1" y="24"/>
                </a:cubicBezTo>
                <a:cubicBezTo>
                  <a:pt x="1" y="24"/>
                  <a:pt x="1" y="23"/>
                  <a:pt x="1" y="23"/>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7" name="Freeform 237"/>
          <p:cNvSpPr>
            <a:spLocks/>
          </p:cNvSpPr>
          <p:nvPr/>
        </p:nvSpPr>
        <p:spPr bwMode="auto">
          <a:xfrm>
            <a:off x="2395538" y="3290888"/>
            <a:ext cx="76200" cy="266700"/>
          </a:xfrm>
          <a:custGeom>
            <a:avLst/>
            <a:gdLst>
              <a:gd name="T0" fmla="*/ 2147483647 w 8"/>
              <a:gd name="T1" fmla="*/ 2147483647 h 28"/>
              <a:gd name="T2" fmla="*/ 2147483647 w 8"/>
              <a:gd name="T3" fmla="*/ 2147483647 h 28"/>
              <a:gd name="T4" fmla="*/ 2147483647 w 8"/>
              <a:gd name="T5" fmla="*/ 2147483647 h 28"/>
              <a:gd name="T6" fmla="*/ 2147483647 w 8"/>
              <a:gd name="T7" fmla="*/ 2147483647 h 28"/>
              <a:gd name="T8" fmla="*/ 2147483647 w 8"/>
              <a:gd name="T9" fmla="*/ 2147483647 h 28"/>
              <a:gd name="T10" fmla="*/ 2147483647 w 8"/>
              <a:gd name="T11" fmla="*/ 2147483647 h 28"/>
              <a:gd name="T12" fmla="*/ 2147483647 w 8"/>
              <a:gd name="T13" fmla="*/ 2147483647 h 28"/>
              <a:gd name="T14" fmla="*/ 0 w 8"/>
              <a:gd name="T15" fmla="*/ 2147483647 h 28"/>
              <a:gd name="T16" fmla="*/ 2147483647 w 8"/>
              <a:gd name="T17" fmla="*/ 2147483647 h 28"/>
              <a:gd name="T18" fmla="*/ 2147483647 w 8"/>
              <a:gd name="T19" fmla="*/ 2147483647 h 28"/>
              <a:gd name="T20" fmla="*/ 2147483647 w 8"/>
              <a:gd name="T21" fmla="*/ 2147483647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
              <a:gd name="T34" fmla="*/ 0 h 28"/>
              <a:gd name="T35" fmla="*/ 8 w 8"/>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 h="28">
                <a:moveTo>
                  <a:pt x="8" y="2"/>
                </a:moveTo>
                <a:cubicBezTo>
                  <a:pt x="8" y="0"/>
                  <a:pt x="7" y="1"/>
                  <a:pt x="6" y="1"/>
                </a:cubicBezTo>
                <a:cubicBezTo>
                  <a:pt x="5" y="1"/>
                  <a:pt x="4" y="2"/>
                  <a:pt x="3" y="3"/>
                </a:cubicBezTo>
                <a:cubicBezTo>
                  <a:pt x="3" y="5"/>
                  <a:pt x="2" y="6"/>
                  <a:pt x="2" y="8"/>
                </a:cubicBezTo>
                <a:cubicBezTo>
                  <a:pt x="2" y="12"/>
                  <a:pt x="3" y="15"/>
                  <a:pt x="5" y="16"/>
                </a:cubicBezTo>
                <a:cubicBezTo>
                  <a:pt x="5" y="14"/>
                  <a:pt x="5" y="13"/>
                  <a:pt x="4" y="13"/>
                </a:cubicBezTo>
                <a:cubicBezTo>
                  <a:pt x="3" y="13"/>
                  <a:pt x="1" y="14"/>
                  <a:pt x="1" y="16"/>
                </a:cubicBezTo>
                <a:cubicBezTo>
                  <a:pt x="1" y="17"/>
                  <a:pt x="0" y="18"/>
                  <a:pt x="0" y="18"/>
                </a:cubicBezTo>
                <a:cubicBezTo>
                  <a:pt x="0" y="23"/>
                  <a:pt x="1" y="24"/>
                  <a:pt x="3" y="26"/>
                </a:cubicBezTo>
                <a:cubicBezTo>
                  <a:pt x="3" y="28"/>
                  <a:pt x="6" y="25"/>
                  <a:pt x="7" y="24"/>
                </a:cubicBezTo>
                <a:cubicBezTo>
                  <a:pt x="7" y="24"/>
                  <a:pt x="7" y="23"/>
                  <a:pt x="7" y="23"/>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8" name="Line 238"/>
          <p:cNvSpPr>
            <a:spLocks noChangeShapeType="1"/>
          </p:cNvSpPr>
          <p:nvPr/>
        </p:nvSpPr>
        <p:spPr bwMode="auto">
          <a:xfrm>
            <a:off x="2109788" y="3424238"/>
            <a:ext cx="228600"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9" name="Line 239"/>
          <p:cNvSpPr>
            <a:spLocks noChangeShapeType="1"/>
          </p:cNvSpPr>
          <p:nvPr/>
        </p:nvSpPr>
        <p:spPr bwMode="auto">
          <a:xfrm>
            <a:off x="2652713" y="3290888"/>
            <a:ext cx="1587" cy="1524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50" name="Line 240"/>
          <p:cNvSpPr>
            <a:spLocks noChangeShapeType="1"/>
          </p:cNvSpPr>
          <p:nvPr/>
        </p:nvSpPr>
        <p:spPr bwMode="auto">
          <a:xfrm>
            <a:off x="1004888" y="2986088"/>
            <a:ext cx="1587" cy="12477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51" name="Rectangle 241"/>
          <p:cNvSpPr>
            <a:spLocks noChangeArrowheads="1"/>
          </p:cNvSpPr>
          <p:nvPr/>
        </p:nvSpPr>
        <p:spPr bwMode="auto">
          <a:xfrm>
            <a:off x="2824163" y="3910013"/>
            <a:ext cx="790575" cy="609600"/>
          </a:xfrm>
          <a:prstGeom prst="rect">
            <a:avLst/>
          </a:prstGeom>
          <a:solidFill>
            <a:srgbClr val="800000"/>
          </a:solidFill>
          <a:ln w="9525">
            <a:solidFill>
              <a:srgbClr val="8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2" name="Rectangle 242"/>
          <p:cNvSpPr>
            <a:spLocks noChangeArrowheads="1"/>
          </p:cNvSpPr>
          <p:nvPr/>
        </p:nvSpPr>
        <p:spPr bwMode="auto">
          <a:xfrm>
            <a:off x="2852738" y="3919538"/>
            <a:ext cx="7143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FFFFFF"/>
                </a:solidFill>
              </a:rPr>
              <a:t>Transducer </a:t>
            </a:r>
            <a:endParaRPr lang="en-US" altLang="en-US" sz="2400">
              <a:latin typeface="Times New Roman" panose="02020603050405020304" pitchFamily="18" charset="0"/>
            </a:endParaRPr>
          </a:p>
        </p:txBody>
      </p:sp>
      <p:sp>
        <p:nvSpPr>
          <p:cNvPr id="53" name="Rectangle 243"/>
          <p:cNvSpPr>
            <a:spLocks noChangeArrowheads="1"/>
          </p:cNvSpPr>
          <p:nvPr/>
        </p:nvSpPr>
        <p:spPr bwMode="auto">
          <a:xfrm>
            <a:off x="2852738" y="4062413"/>
            <a:ext cx="6286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dirty="0">
                <a:solidFill>
                  <a:srgbClr val="FFFFFF"/>
                </a:solidFill>
              </a:rPr>
              <a:t>MW,MVAR</a:t>
            </a:r>
            <a:endParaRPr lang="en-US" altLang="en-US" sz="2400" dirty="0">
              <a:latin typeface="Times New Roman" panose="02020603050405020304" pitchFamily="18" charset="0"/>
            </a:endParaRPr>
          </a:p>
        </p:txBody>
      </p:sp>
      <p:grpSp>
        <p:nvGrpSpPr>
          <p:cNvPr id="54" name="Group 244"/>
          <p:cNvGrpSpPr>
            <a:grpSpLocks/>
          </p:cNvGrpSpPr>
          <p:nvPr/>
        </p:nvGrpSpPr>
        <p:grpSpPr bwMode="auto">
          <a:xfrm>
            <a:off x="1004888" y="4176713"/>
            <a:ext cx="1828800" cy="104775"/>
            <a:chOff x="633" y="2631"/>
            <a:chExt cx="1152" cy="66"/>
          </a:xfrm>
        </p:grpSpPr>
        <p:sp>
          <p:nvSpPr>
            <p:cNvPr id="55" name="Line 245"/>
            <p:cNvSpPr>
              <a:spLocks noChangeShapeType="1"/>
            </p:cNvSpPr>
            <p:nvPr/>
          </p:nvSpPr>
          <p:spPr bwMode="auto">
            <a:xfrm>
              <a:off x="633" y="2661"/>
              <a:ext cx="1098"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56" name="Freeform 246"/>
            <p:cNvSpPr>
              <a:spLocks/>
            </p:cNvSpPr>
            <p:nvPr/>
          </p:nvSpPr>
          <p:spPr bwMode="auto">
            <a:xfrm>
              <a:off x="1719" y="2631"/>
              <a:ext cx="66" cy="66"/>
            </a:xfrm>
            <a:custGeom>
              <a:avLst/>
              <a:gdLst>
                <a:gd name="T0" fmla="*/ 0 w 66"/>
                <a:gd name="T1" fmla="*/ 66 h 66"/>
                <a:gd name="T2" fmla="*/ 66 w 66"/>
                <a:gd name="T3" fmla="*/ 36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57" name="Group 247"/>
          <p:cNvGrpSpPr>
            <a:grpSpLocks/>
          </p:cNvGrpSpPr>
          <p:nvPr/>
        </p:nvGrpSpPr>
        <p:grpSpPr bwMode="auto">
          <a:xfrm>
            <a:off x="2462213" y="3919538"/>
            <a:ext cx="390525" cy="104775"/>
            <a:chOff x="1551" y="2469"/>
            <a:chExt cx="246" cy="66"/>
          </a:xfrm>
        </p:grpSpPr>
        <p:sp>
          <p:nvSpPr>
            <p:cNvPr id="58" name="Line 248"/>
            <p:cNvSpPr>
              <a:spLocks noChangeShapeType="1"/>
            </p:cNvSpPr>
            <p:nvPr/>
          </p:nvSpPr>
          <p:spPr bwMode="auto">
            <a:xfrm>
              <a:off x="1551" y="2493"/>
              <a:ext cx="192" cy="6"/>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59" name="Freeform 249"/>
            <p:cNvSpPr>
              <a:spLocks/>
            </p:cNvSpPr>
            <p:nvPr/>
          </p:nvSpPr>
          <p:spPr bwMode="auto">
            <a:xfrm>
              <a:off x="1731" y="2469"/>
              <a:ext cx="66" cy="66"/>
            </a:xfrm>
            <a:custGeom>
              <a:avLst/>
              <a:gdLst>
                <a:gd name="T0" fmla="*/ 0 w 66"/>
                <a:gd name="T1" fmla="*/ 66 h 66"/>
                <a:gd name="T2" fmla="*/ 66 w 66"/>
                <a:gd name="T3" fmla="*/ 30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60" name="Rectangle 250">
            <a:hlinkClick r:id="rId6" action="ppaction://hlinksldjump"/>
          </p:cNvPr>
          <p:cNvSpPr>
            <a:spLocks noChangeArrowheads="1"/>
          </p:cNvSpPr>
          <p:nvPr/>
        </p:nvSpPr>
        <p:spPr bwMode="auto">
          <a:xfrm>
            <a:off x="2805113" y="3375026"/>
            <a:ext cx="800100" cy="477837"/>
          </a:xfrm>
          <a:prstGeom prst="rect">
            <a:avLst/>
          </a:prstGeom>
          <a:solidFill>
            <a:srgbClr val="800000"/>
          </a:solidFill>
          <a:ln w="9525">
            <a:solidFill>
              <a:srgbClr val="8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1" name="Rectangle 251"/>
          <p:cNvSpPr>
            <a:spLocks noChangeArrowheads="1"/>
          </p:cNvSpPr>
          <p:nvPr/>
        </p:nvSpPr>
        <p:spPr bwMode="auto">
          <a:xfrm>
            <a:off x="2833688" y="3433763"/>
            <a:ext cx="7143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FFFFFF"/>
                </a:solidFill>
              </a:rPr>
              <a:t>Transducer </a:t>
            </a:r>
            <a:endParaRPr lang="en-US" altLang="en-US" sz="2400">
              <a:latin typeface="Times New Roman" panose="02020603050405020304" pitchFamily="18" charset="0"/>
            </a:endParaRPr>
          </a:p>
        </p:txBody>
      </p:sp>
      <p:sp>
        <p:nvSpPr>
          <p:cNvPr id="62" name="Rectangle 252"/>
          <p:cNvSpPr>
            <a:spLocks noChangeArrowheads="1"/>
          </p:cNvSpPr>
          <p:nvPr/>
        </p:nvSpPr>
        <p:spPr bwMode="auto">
          <a:xfrm>
            <a:off x="2833688" y="3576638"/>
            <a:ext cx="3968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FFFFFF"/>
                </a:solidFill>
              </a:rPr>
              <a:t>Votage, </a:t>
            </a:r>
            <a:endParaRPr lang="en-US" altLang="en-US" sz="2400">
              <a:latin typeface="Times New Roman" panose="02020603050405020304" pitchFamily="18" charset="0"/>
            </a:endParaRPr>
          </a:p>
        </p:txBody>
      </p:sp>
      <p:sp>
        <p:nvSpPr>
          <p:cNvPr id="63" name="Rectangle 253"/>
          <p:cNvSpPr>
            <a:spLocks noChangeArrowheads="1"/>
          </p:cNvSpPr>
          <p:nvPr/>
        </p:nvSpPr>
        <p:spPr bwMode="auto">
          <a:xfrm>
            <a:off x="2833688" y="3719513"/>
            <a:ext cx="6286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FFFFFF"/>
                </a:solidFill>
              </a:rPr>
              <a:t>Frequency</a:t>
            </a:r>
            <a:endParaRPr lang="en-US" altLang="en-US" sz="2400">
              <a:latin typeface="Times New Roman" panose="02020603050405020304" pitchFamily="18" charset="0"/>
            </a:endParaRPr>
          </a:p>
        </p:txBody>
      </p:sp>
      <p:grpSp>
        <p:nvGrpSpPr>
          <p:cNvPr id="64" name="Group 254"/>
          <p:cNvGrpSpPr>
            <a:grpSpLocks/>
          </p:cNvGrpSpPr>
          <p:nvPr/>
        </p:nvGrpSpPr>
        <p:grpSpPr bwMode="auto">
          <a:xfrm>
            <a:off x="2452688" y="3709988"/>
            <a:ext cx="342900" cy="104775"/>
            <a:chOff x="1545" y="2337"/>
            <a:chExt cx="216" cy="66"/>
          </a:xfrm>
        </p:grpSpPr>
        <p:sp>
          <p:nvSpPr>
            <p:cNvPr id="65" name="Line 255"/>
            <p:cNvSpPr>
              <a:spLocks noChangeShapeType="1"/>
            </p:cNvSpPr>
            <p:nvPr/>
          </p:nvSpPr>
          <p:spPr bwMode="auto">
            <a:xfrm>
              <a:off x="1545" y="2367"/>
              <a:ext cx="168"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66" name="Freeform 256"/>
            <p:cNvSpPr>
              <a:spLocks/>
            </p:cNvSpPr>
            <p:nvPr/>
          </p:nvSpPr>
          <p:spPr bwMode="auto">
            <a:xfrm>
              <a:off x="1701" y="2337"/>
              <a:ext cx="60" cy="66"/>
            </a:xfrm>
            <a:custGeom>
              <a:avLst/>
              <a:gdLst>
                <a:gd name="T0" fmla="*/ 0 w 60"/>
                <a:gd name="T1" fmla="*/ 66 h 66"/>
                <a:gd name="T2" fmla="*/ 60 w 60"/>
                <a:gd name="T3" fmla="*/ 30 h 66"/>
                <a:gd name="T4" fmla="*/ 0 w 60"/>
                <a:gd name="T5" fmla="*/ 0 h 66"/>
                <a:gd name="T6" fmla="*/ 0 w 60"/>
                <a:gd name="T7" fmla="*/ 66 h 66"/>
                <a:gd name="T8" fmla="*/ 0 60000 65536"/>
                <a:gd name="T9" fmla="*/ 0 60000 65536"/>
                <a:gd name="T10" fmla="*/ 0 60000 65536"/>
                <a:gd name="T11" fmla="*/ 0 60000 65536"/>
                <a:gd name="T12" fmla="*/ 0 w 60"/>
                <a:gd name="T13" fmla="*/ 0 h 66"/>
                <a:gd name="T14" fmla="*/ 60 w 60"/>
                <a:gd name="T15" fmla="*/ 66 h 66"/>
              </a:gdLst>
              <a:ahLst/>
              <a:cxnLst>
                <a:cxn ang="T8">
                  <a:pos x="T0" y="T1"/>
                </a:cxn>
                <a:cxn ang="T9">
                  <a:pos x="T2" y="T3"/>
                </a:cxn>
                <a:cxn ang="T10">
                  <a:pos x="T4" y="T5"/>
                </a:cxn>
                <a:cxn ang="T11">
                  <a:pos x="T6" y="T7"/>
                </a:cxn>
              </a:cxnLst>
              <a:rect l="T12" t="T13" r="T14" b="T15"/>
              <a:pathLst>
                <a:path w="60" h="66">
                  <a:moveTo>
                    <a:pt x="0" y="66"/>
                  </a:moveTo>
                  <a:lnTo>
                    <a:pt x="60"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67" name="Line 257"/>
          <p:cNvSpPr>
            <a:spLocks noChangeShapeType="1"/>
          </p:cNvSpPr>
          <p:nvPr/>
        </p:nvSpPr>
        <p:spPr bwMode="auto">
          <a:xfrm flipV="1">
            <a:off x="1462088" y="2071688"/>
            <a:ext cx="1587" cy="7905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68" name="Group 258"/>
          <p:cNvGrpSpPr>
            <a:grpSpLocks/>
          </p:cNvGrpSpPr>
          <p:nvPr/>
        </p:nvGrpSpPr>
        <p:grpSpPr bwMode="auto">
          <a:xfrm>
            <a:off x="1462088" y="2024063"/>
            <a:ext cx="1219200" cy="104775"/>
            <a:chOff x="921" y="1275"/>
            <a:chExt cx="768" cy="66"/>
          </a:xfrm>
        </p:grpSpPr>
        <p:sp>
          <p:nvSpPr>
            <p:cNvPr id="69" name="Line 259"/>
            <p:cNvSpPr>
              <a:spLocks noChangeShapeType="1"/>
            </p:cNvSpPr>
            <p:nvPr/>
          </p:nvSpPr>
          <p:spPr bwMode="auto">
            <a:xfrm>
              <a:off x="921" y="1305"/>
              <a:ext cx="714"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70" name="Freeform 260"/>
            <p:cNvSpPr>
              <a:spLocks/>
            </p:cNvSpPr>
            <p:nvPr/>
          </p:nvSpPr>
          <p:spPr bwMode="auto">
            <a:xfrm>
              <a:off x="1623" y="1275"/>
              <a:ext cx="66" cy="66"/>
            </a:xfrm>
            <a:custGeom>
              <a:avLst/>
              <a:gdLst>
                <a:gd name="T0" fmla="*/ 0 w 66"/>
                <a:gd name="T1" fmla="*/ 66 h 66"/>
                <a:gd name="T2" fmla="*/ 66 w 66"/>
                <a:gd name="T3" fmla="*/ 36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71" name="Line 261"/>
          <p:cNvSpPr>
            <a:spLocks noChangeShapeType="1"/>
          </p:cNvSpPr>
          <p:nvPr/>
        </p:nvSpPr>
        <p:spPr bwMode="auto">
          <a:xfrm flipV="1">
            <a:off x="1814513" y="2509838"/>
            <a:ext cx="1587" cy="3619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72" name="Group 262"/>
          <p:cNvGrpSpPr>
            <a:grpSpLocks/>
          </p:cNvGrpSpPr>
          <p:nvPr/>
        </p:nvGrpSpPr>
        <p:grpSpPr bwMode="auto">
          <a:xfrm>
            <a:off x="1814513" y="2462213"/>
            <a:ext cx="885825" cy="104775"/>
            <a:chOff x="1143" y="1551"/>
            <a:chExt cx="558" cy="66"/>
          </a:xfrm>
        </p:grpSpPr>
        <p:sp>
          <p:nvSpPr>
            <p:cNvPr id="73" name="Line 263"/>
            <p:cNvSpPr>
              <a:spLocks noChangeShapeType="1"/>
            </p:cNvSpPr>
            <p:nvPr/>
          </p:nvSpPr>
          <p:spPr bwMode="auto">
            <a:xfrm>
              <a:off x="1143" y="1581"/>
              <a:ext cx="510"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74" name="Freeform 264"/>
            <p:cNvSpPr>
              <a:spLocks/>
            </p:cNvSpPr>
            <p:nvPr/>
          </p:nvSpPr>
          <p:spPr bwMode="auto">
            <a:xfrm>
              <a:off x="1641" y="1551"/>
              <a:ext cx="60" cy="66"/>
            </a:xfrm>
            <a:custGeom>
              <a:avLst/>
              <a:gdLst>
                <a:gd name="T0" fmla="*/ 0 w 60"/>
                <a:gd name="T1" fmla="*/ 66 h 66"/>
                <a:gd name="T2" fmla="*/ 60 w 60"/>
                <a:gd name="T3" fmla="*/ 36 h 66"/>
                <a:gd name="T4" fmla="*/ 0 w 60"/>
                <a:gd name="T5" fmla="*/ 0 h 66"/>
                <a:gd name="T6" fmla="*/ 0 w 60"/>
                <a:gd name="T7" fmla="*/ 66 h 66"/>
                <a:gd name="T8" fmla="*/ 0 60000 65536"/>
                <a:gd name="T9" fmla="*/ 0 60000 65536"/>
                <a:gd name="T10" fmla="*/ 0 60000 65536"/>
                <a:gd name="T11" fmla="*/ 0 60000 65536"/>
                <a:gd name="T12" fmla="*/ 0 w 60"/>
                <a:gd name="T13" fmla="*/ 0 h 66"/>
                <a:gd name="T14" fmla="*/ 60 w 60"/>
                <a:gd name="T15" fmla="*/ 66 h 66"/>
              </a:gdLst>
              <a:ahLst/>
              <a:cxnLst>
                <a:cxn ang="T8">
                  <a:pos x="T0" y="T1"/>
                </a:cxn>
                <a:cxn ang="T9">
                  <a:pos x="T2" y="T3"/>
                </a:cxn>
                <a:cxn ang="T10">
                  <a:pos x="T4" y="T5"/>
                </a:cxn>
                <a:cxn ang="T11">
                  <a:pos x="T6" y="T7"/>
                </a:cxn>
              </a:cxnLst>
              <a:rect l="T12" t="T13" r="T14" b="T15"/>
              <a:pathLst>
                <a:path w="60" h="66">
                  <a:moveTo>
                    <a:pt x="0" y="66"/>
                  </a:moveTo>
                  <a:lnTo>
                    <a:pt x="60"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75" name="Rectangle 265"/>
          <p:cNvSpPr>
            <a:spLocks noChangeArrowheads="1"/>
          </p:cNvSpPr>
          <p:nvPr/>
        </p:nvSpPr>
        <p:spPr bwMode="auto">
          <a:xfrm>
            <a:off x="2709863" y="1995488"/>
            <a:ext cx="314325" cy="180975"/>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6" name="Rectangle 266"/>
          <p:cNvSpPr>
            <a:spLocks noChangeArrowheads="1"/>
          </p:cNvSpPr>
          <p:nvPr/>
        </p:nvSpPr>
        <p:spPr bwMode="auto">
          <a:xfrm>
            <a:off x="2738438" y="2005013"/>
            <a:ext cx="3143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CMR</a:t>
            </a:r>
            <a:endParaRPr lang="en-US" altLang="en-US" sz="2400">
              <a:latin typeface="Times New Roman" panose="02020603050405020304" pitchFamily="18" charset="0"/>
            </a:endParaRPr>
          </a:p>
        </p:txBody>
      </p:sp>
      <p:sp>
        <p:nvSpPr>
          <p:cNvPr id="77" name="Rectangle 267"/>
          <p:cNvSpPr>
            <a:spLocks noChangeArrowheads="1"/>
          </p:cNvSpPr>
          <p:nvPr/>
        </p:nvSpPr>
        <p:spPr bwMode="auto">
          <a:xfrm>
            <a:off x="2709863" y="2405063"/>
            <a:ext cx="304800" cy="171450"/>
          </a:xfrm>
          <a:prstGeom prst="rect">
            <a:avLst/>
          </a:prstGeom>
          <a:solidFill>
            <a:srgbClr val="C0C0C0"/>
          </a:solidFill>
          <a:ln w="9525">
            <a:solidFill>
              <a:srgbClr val="333399"/>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8" name="Rectangle 268"/>
          <p:cNvSpPr>
            <a:spLocks noChangeArrowheads="1"/>
          </p:cNvSpPr>
          <p:nvPr/>
        </p:nvSpPr>
        <p:spPr bwMode="auto">
          <a:xfrm>
            <a:off x="2738438" y="2414588"/>
            <a:ext cx="3143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CMR</a:t>
            </a:r>
            <a:endParaRPr lang="en-US" altLang="en-US" sz="2400">
              <a:latin typeface="Times New Roman" panose="02020603050405020304" pitchFamily="18" charset="0"/>
            </a:endParaRPr>
          </a:p>
        </p:txBody>
      </p:sp>
      <p:sp>
        <p:nvSpPr>
          <p:cNvPr id="79" name="Rectangle 269">
            <a:hlinkClick r:id="rId7" action="ppaction://hlinksldjump"/>
          </p:cNvPr>
          <p:cNvSpPr>
            <a:spLocks noChangeArrowheads="1"/>
          </p:cNvSpPr>
          <p:nvPr/>
        </p:nvSpPr>
        <p:spPr bwMode="auto">
          <a:xfrm>
            <a:off x="3814763" y="2005012"/>
            <a:ext cx="942975" cy="2828203"/>
          </a:xfrm>
          <a:prstGeom prst="rect">
            <a:avLst/>
          </a:prstGeom>
          <a:solidFill>
            <a:srgbClr val="339966"/>
          </a:solidFill>
          <a:ln w="9525">
            <a:solidFill>
              <a:srgbClr val="99CC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0" name="Rectangle 270"/>
          <p:cNvSpPr>
            <a:spLocks noChangeArrowheads="1"/>
          </p:cNvSpPr>
          <p:nvPr/>
        </p:nvSpPr>
        <p:spPr bwMode="auto">
          <a:xfrm>
            <a:off x="3919538" y="2233613"/>
            <a:ext cx="714375" cy="2952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1" name="Rectangle 271"/>
          <p:cNvSpPr>
            <a:spLocks noChangeArrowheads="1"/>
          </p:cNvSpPr>
          <p:nvPr/>
        </p:nvSpPr>
        <p:spPr bwMode="auto">
          <a:xfrm>
            <a:off x="3948113" y="2243138"/>
            <a:ext cx="2952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D20 </a:t>
            </a:r>
            <a:endParaRPr lang="en-US" altLang="en-US" sz="2400">
              <a:latin typeface="Times New Roman" panose="02020603050405020304" pitchFamily="18" charset="0"/>
            </a:endParaRPr>
          </a:p>
        </p:txBody>
      </p:sp>
      <p:sp>
        <p:nvSpPr>
          <p:cNvPr id="82" name="Rectangle 272"/>
          <p:cNvSpPr>
            <a:spLocks noChangeArrowheads="1"/>
          </p:cNvSpPr>
          <p:nvPr/>
        </p:nvSpPr>
        <p:spPr bwMode="auto">
          <a:xfrm>
            <a:off x="3948113" y="2386013"/>
            <a:ext cx="6191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Processor</a:t>
            </a:r>
            <a:endParaRPr lang="en-US" altLang="en-US" sz="2400">
              <a:latin typeface="Times New Roman" panose="02020603050405020304" pitchFamily="18" charset="0"/>
            </a:endParaRPr>
          </a:p>
        </p:txBody>
      </p:sp>
      <p:sp>
        <p:nvSpPr>
          <p:cNvPr id="83" name="Rectangle 273"/>
          <p:cNvSpPr>
            <a:spLocks noChangeArrowheads="1"/>
          </p:cNvSpPr>
          <p:nvPr/>
        </p:nvSpPr>
        <p:spPr bwMode="auto">
          <a:xfrm>
            <a:off x="3929063" y="2586038"/>
            <a:ext cx="714375" cy="18097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4" name="Rectangle 274"/>
          <p:cNvSpPr>
            <a:spLocks noChangeArrowheads="1"/>
          </p:cNvSpPr>
          <p:nvPr/>
        </p:nvSpPr>
        <p:spPr bwMode="auto">
          <a:xfrm>
            <a:off x="3957638" y="2595563"/>
            <a:ext cx="6953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Status Card</a:t>
            </a:r>
            <a:endParaRPr lang="en-US" altLang="en-US" sz="2400">
              <a:latin typeface="Times New Roman" panose="02020603050405020304" pitchFamily="18" charset="0"/>
            </a:endParaRPr>
          </a:p>
        </p:txBody>
      </p:sp>
      <p:sp>
        <p:nvSpPr>
          <p:cNvPr id="85" name="Rectangle 275"/>
          <p:cNvSpPr>
            <a:spLocks noChangeArrowheads="1"/>
          </p:cNvSpPr>
          <p:nvPr/>
        </p:nvSpPr>
        <p:spPr bwMode="auto">
          <a:xfrm>
            <a:off x="3948113" y="3014663"/>
            <a:ext cx="714375" cy="2000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6" name="Rectangle 276"/>
          <p:cNvSpPr>
            <a:spLocks noChangeArrowheads="1"/>
          </p:cNvSpPr>
          <p:nvPr/>
        </p:nvSpPr>
        <p:spPr bwMode="auto">
          <a:xfrm>
            <a:off x="3976688" y="3024188"/>
            <a:ext cx="7524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Control Card</a:t>
            </a:r>
            <a:endParaRPr lang="en-US" altLang="en-US" sz="2400">
              <a:latin typeface="Times New Roman" panose="02020603050405020304" pitchFamily="18" charset="0"/>
            </a:endParaRPr>
          </a:p>
        </p:txBody>
      </p:sp>
      <p:sp>
        <p:nvSpPr>
          <p:cNvPr id="87" name="Rectangle 277"/>
          <p:cNvSpPr>
            <a:spLocks noChangeArrowheads="1"/>
          </p:cNvSpPr>
          <p:nvPr/>
        </p:nvSpPr>
        <p:spPr bwMode="auto">
          <a:xfrm>
            <a:off x="3948113" y="3700463"/>
            <a:ext cx="714375" cy="2476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88" name="Rectangle 278"/>
          <p:cNvSpPr>
            <a:spLocks noChangeArrowheads="1"/>
          </p:cNvSpPr>
          <p:nvPr/>
        </p:nvSpPr>
        <p:spPr bwMode="auto">
          <a:xfrm>
            <a:off x="3976688" y="3709988"/>
            <a:ext cx="7334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Analog Card</a:t>
            </a:r>
            <a:endParaRPr lang="en-US" altLang="en-US" sz="2400">
              <a:latin typeface="Times New Roman" panose="02020603050405020304" pitchFamily="18" charset="0"/>
            </a:endParaRPr>
          </a:p>
        </p:txBody>
      </p:sp>
      <p:grpSp>
        <p:nvGrpSpPr>
          <p:cNvPr id="89" name="Group 279"/>
          <p:cNvGrpSpPr>
            <a:grpSpLocks/>
          </p:cNvGrpSpPr>
          <p:nvPr/>
        </p:nvGrpSpPr>
        <p:grpSpPr bwMode="auto">
          <a:xfrm>
            <a:off x="3614738" y="3871913"/>
            <a:ext cx="342900" cy="104775"/>
            <a:chOff x="2277" y="2439"/>
            <a:chExt cx="216" cy="66"/>
          </a:xfrm>
        </p:grpSpPr>
        <p:sp>
          <p:nvSpPr>
            <p:cNvPr id="90" name="Line 280"/>
            <p:cNvSpPr>
              <a:spLocks noChangeShapeType="1"/>
            </p:cNvSpPr>
            <p:nvPr/>
          </p:nvSpPr>
          <p:spPr bwMode="auto">
            <a:xfrm>
              <a:off x="2277" y="2469"/>
              <a:ext cx="162"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91" name="Freeform 281"/>
            <p:cNvSpPr>
              <a:spLocks/>
            </p:cNvSpPr>
            <p:nvPr/>
          </p:nvSpPr>
          <p:spPr bwMode="auto">
            <a:xfrm>
              <a:off x="2427" y="2439"/>
              <a:ext cx="66" cy="66"/>
            </a:xfrm>
            <a:custGeom>
              <a:avLst/>
              <a:gdLst>
                <a:gd name="T0" fmla="*/ 0 w 66"/>
                <a:gd name="T1" fmla="*/ 66 h 66"/>
                <a:gd name="T2" fmla="*/ 66 w 66"/>
                <a:gd name="T3" fmla="*/ 36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92" name="Group 282"/>
          <p:cNvGrpSpPr>
            <a:grpSpLocks/>
          </p:cNvGrpSpPr>
          <p:nvPr/>
        </p:nvGrpSpPr>
        <p:grpSpPr bwMode="auto">
          <a:xfrm>
            <a:off x="3624263" y="3748088"/>
            <a:ext cx="333375" cy="104775"/>
            <a:chOff x="2283" y="2361"/>
            <a:chExt cx="210" cy="66"/>
          </a:xfrm>
        </p:grpSpPr>
        <p:sp>
          <p:nvSpPr>
            <p:cNvPr id="93" name="Line 283"/>
            <p:cNvSpPr>
              <a:spLocks noChangeShapeType="1"/>
            </p:cNvSpPr>
            <p:nvPr/>
          </p:nvSpPr>
          <p:spPr bwMode="auto">
            <a:xfrm>
              <a:off x="2283" y="2391"/>
              <a:ext cx="162"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94" name="Freeform 284"/>
            <p:cNvSpPr>
              <a:spLocks/>
            </p:cNvSpPr>
            <p:nvPr/>
          </p:nvSpPr>
          <p:spPr bwMode="auto">
            <a:xfrm>
              <a:off x="2433" y="2361"/>
              <a:ext cx="60" cy="66"/>
            </a:xfrm>
            <a:custGeom>
              <a:avLst/>
              <a:gdLst>
                <a:gd name="T0" fmla="*/ 0 w 60"/>
                <a:gd name="T1" fmla="*/ 66 h 66"/>
                <a:gd name="T2" fmla="*/ 60 w 60"/>
                <a:gd name="T3" fmla="*/ 30 h 66"/>
                <a:gd name="T4" fmla="*/ 0 w 60"/>
                <a:gd name="T5" fmla="*/ 0 h 66"/>
                <a:gd name="T6" fmla="*/ 0 w 60"/>
                <a:gd name="T7" fmla="*/ 66 h 66"/>
                <a:gd name="T8" fmla="*/ 0 60000 65536"/>
                <a:gd name="T9" fmla="*/ 0 60000 65536"/>
                <a:gd name="T10" fmla="*/ 0 60000 65536"/>
                <a:gd name="T11" fmla="*/ 0 60000 65536"/>
                <a:gd name="T12" fmla="*/ 0 w 60"/>
                <a:gd name="T13" fmla="*/ 0 h 66"/>
                <a:gd name="T14" fmla="*/ 60 w 60"/>
                <a:gd name="T15" fmla="*/ 66 h 66"/>
              </a:gdLst>
              <a:ahLst/>
              <a:cxnLst>
                <a:cxn ang="T8">
                  <a:pos x="T0" y="T1"/>
                </a:cxn>
                <a:cxn ang="T9">
                  <a:pos x="T2" y="T3"/>
                </a:cxn>
                <a:cxn ang="T10">
                  <a:pos x="T4" y="T5"/>
                </a:cxn>
                <a:cxn ang="T11">
                  <a:pos x="T6" y="T7"/>
                </a:cxn>
              </a:cxnLst>
              <a:rect l="T12" t="T13" r="T14" b="T15"/>
              <a:pathLst>
                <a:path w="60" h="66">
                  <a:moveTo>
                    <a:pt x="0" y="66"/>
                  </a:moveTo>
                  <a:lnTo>
                    <a:pt x="60"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95" name="Line 285"/>
          <p:cNvSpPr>
            <a:spLocks noChangeShapeType="1"/>
          </p:cNvSpPr>
          <p:nvPr/>
        </p:nvSpPr>
        <p:spPr bwMode="auto">
          <a:xfrm>
            <a:off x="3290888" y="2062163"/>
            <a:ext cx="1587" cy="5619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96" name="Group 286"/>
          <p:cNvGrpSpPr>
            <a:grpSpLocks/>
          </p:cNvGrpSpPr>
          <p:nvPr/>
        </p:nvGrpSpPr>
        <p:grpSpPr bwMode="auto">
          <a:xfrm>
            <a:off x="3290888" y="2566988"/>
            <a:ext cx="666750" cy="104775"/>
            <a:chOff x="2073" y="1617"/>
            <a:chExt cx="420" cy="66"/>
          </a:xfrm>
        </p:grpSpPr>
        <p:sp>
          <p:nvSpPr>
            <p:cNvPr id="97" name="Line 287"/>
            <p:cNvSpPr>
              <a:spLocks noChangeShapeType="1"/>
            </p:cNvSpPr>
            <p:nvPr/>
          </p:nvSpPr>
          <p:spPr bwMode="auto">
            <a:xfrm>
              <a:off x="2073" y="1647"/>
              <a:ext cx="366"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98" name="Freeform 288"/>
            <p:cNvSpPr>
              <a:spLocks/>
            </p:cNvSpPr>
            <p:nvPr/>
          </p:nvSpPr>
          <p:spPr bwMode="auto">
            <a:xfrm>
              <a:off x="2427" y="1617"/>
              <a:ext cx="66" cy="66"/>
            </a:xfrm>
            <a:custGeom>
              <a:avLst/>
              <a:gdLst>
                <a:gd name="T0" fmla="*/ 0 w 66"/>
                <a:gd name="T1" fmla="*/ 66 h 66"/>
                <a:gd name="T2" fmla="*/ 66 w 66"/>
                <a:gd name="T3" fmla="*/ 30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99" name="Rectangle 289"/>
          <p:cNvSpPr>
            <a:spLocks noChangeArrowheads="1"/>
          </p:cNvSpPr>
          <p:nvPr/>
        </p:nvSpPr>
        <p:spPr bwMode="auto">
          <a:xfrm>
            <a:off x="3919538" y="2043113"/>
            <a:ext cx="714375" cy="152400"/>
          </a:xfrm>
          <a:prstGeom prst="rect">
            <a:avLst/>
          </a:prstGeom>
          <a:solidFill>
            <a:srgbClr val="FFFFFF"/>
          </a:solidFill>
          <a:ln w="9525">
            <a:solidFill>
              <a:srgbClr val="FFFFFF"/>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0" name="Rectangle 290"/>
          <p:cNvSpPr>
            <a:spLocks noChangeArrowheads="1"/>
          </p:cNvSpPr>
          <p:nvPr/>
        </p:nvSpPr>
        <p:spPr bwMode="auto">
          <a:xfrm>
            <a:off x="4176713" y="2052638"/>
            <a:ext cx="2952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RTU</a:t>
            </a:r>
            <a:endParaRPr lang="en-US" altLang="en-US" sz="2400">
              <a:latin typeface="Times New Roman" panose="02020603050405020304" pitchFamily="18" charset="0"/>
            </a:endParaRPr>
          </a:p>
        </p:txBody>
      </p:sp>
      <p:sp>
        <p:nvSpPr>
          <p:cNvPr id="101" name="Rectangle 291"/>
          <p:cNvSpPr>
            <a:spLocks noChangeArrowheads="1"/>
          </p:cNvSpPr>
          <p:nvPr/>
        </p:nvSpPr>
        <p:spPr bwMode="auto">
          <a:xfrm>
            <a:off x="4757738" y="2157413"/>
            <a:ext cx="493713" cy="1981200"/>
          </a:xfrm>
          <a:prstGeom prst="rect">
            <a:avLst/>
          </a:prstGeom>
          <a:solidFill>
            <a:srgbClr val="CCFFCC"/>
          </a:solidFill>
          <a:ln w="9525">
            <a:solidFill>
              <a:srgbClr val="CCFFCC"/>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2" name="Rectangle 292"/>
          <p:cNvSpPr>
            <a:spLocks noChangeArrowheads="1"/>
          </p:cNvSpPr>
          <p:nvPr/>
        </p:nvSpPr>
        <p:spPr bwMode="auto">
          <a:xfrm>
            <a:off x="4824413" y="2166938"/>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R</a:t>
            </a:r>
            <a:endParaRPr lang="en-US" altLang="en-US" sz="2400">
              <a:latin typeface="Times New Roman" panose="02020603050405020304" pitchFamily="18" charset="0"/>
            </a:endParaRPr>
          </a:p>
        </p:txBody>
      </p:sp>
      <p:sp>
        <p:nvSpPr>
          <p:cNvPr id="103" name="Rectangle 293"/>
          <p:cNvSpPr>
            <a:spLocks noChangeArrowheads="1"/>
          </p:cNvSpPr>
          <p:nvPr/>
        </p:nvSpPr>
        <p:spPr bwMode="auto">
          <a:xfrm>
            <a:off x="4824413" y="2309813"/>
            <a:ext cx="1333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S</a:t>
            </a:r>
            <a:endParaRPr lang="en-US" altLang="en-US" sz="2400">
              <a:latin typeface="Times New Roman" panose="02020603050405020304" pitchFamily="18" charset="0"/>
            </a:endParaRPr>
          </a:p>
        </p:txBody>
      </p:sp>
      <p:sp>
        <p:nvSpPr>
          <p:cNvPr id="104" name="Rectangle 294"/>
          <p:cNvSpPr>
            <a:spLocks noChangeArrowheads="1"/>
          </p:cNvSpPr>
          <p:nvPr/>
        </p:nvSpPr>
        <p:spPr bwMode="auto">
          <a:xfrm>
            <a:off x="4824413" y="245268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2</a:t>
            </a:r>
            <a:endParaRPr lang="en-US" altLang="en-US" sz="2400">
              <a:latin typeface="Times New Roman" panose="02020603050405020304" pitchFamily="18" charset="0"/>
            </a:endParaRPr>
          </a:p>
        </p:txBody>
      </p:sp>
      <p:sp>
        <p:nvSpPr>
          <p:cNvPr id="105" name="Rectangle 295"/>
          <p:cNvSpPr>
            <a:spLocks noChangeArrowheads="1"/>
          </p:cNvSpPr>
          <p:nvPr/>
        </p:nvSpPr>
        <p:spPr bwMode="auto">
          <a:xfrm>
            <a:off x="4824413" y="259556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3</a:t>
            </a:r>
            <a:endParaRPr lang="en-US" altLang="en-US" sz="2400">
              <a:latin typeface="Times New Roman" panose="02020603050405020304" pitchFamily="18" charset="0"/>
            </a:endParaRPr>
          </a:p>
        </p:txBody>
      </p:sp>
      <p:sp>
        <p:nvSpPr>
          <p:cNvPr id="106" name="Rectangle 296"/>
          <p:cNvSpPr>
            <a:spLocks noChangeArrowheads="1"/>
          </p:cNvSpPr>
          <p:nvPr/>
        </p:nvSpPr>
        <p:spPr bwMode="auto">
          <a:xfrm>
            <a:off x="4824413" y="273843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2</a:t>
            </a:r>
            <a:endParaRPr lang="en-US" altLang="en-US" sz="2400">
              <a:latin typeface="Times New Roman" panose="02020603050405020304" pitchFamily="18" charset="0"/>
            </a:endParaRPr>
          </a:p>
        </p:txBody>
      </p:sp>
      <p:sp>
        <p:nvSpPr>
          <p:cNvPr id="107" name="Rectangle 297"/>
          <p:cNvSpPr>
            <a:spLocks noChangeArrowheads="1"/>
          </p:cNvSpPr>
          <p:nvPr/>
        </p:nvSpPr>
        <p:spPr bwMode="auto">
          <a:xfrm>
            <a:off x="4843463" y="2881313"/>
            <a:ext cx="857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 </a:t>
            </a:r>
            <a:endParaRPr lang="en-US" altLang="en-US" sz="2400">
              <a:latin typeface="Times New Roman" panose="02020603050405020304" pitchFamily="18" charset="0"/>
            </a:endParaRPr>
          </a:p>
        </p:txBody>
      </p:sp>
      <p:sp>
        <p:nvSpPr>
          <p:cNvPr id="108" name="Rectangle 298"/>
          <p:cNvSpPr>
            <a:spLocks noChangeArrowheads="1"/>
          </p:cNvSpPr>
          <p:nvPr/>
        </p:nvSpPr>
        <p:spPr bwMode="auto">
          <a:xfrm>
            <a:off x="4957763" y="2166938"/>
            <a:ext cx="1428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a:t>
            </a:r>
            <a:endParaRPr lang="en-US" altLang="en-US" sz="2400">
              <a:latin typeface="Times New Roman" panose="02020603050405020304" pitchFamily="18" charset="0"/>
            </a:endParaRPr>
          </a:p>
        </p:txBody>
      </p:sp>
      <p:sp>
        <p:nvSpPr>
          <p:cNvPr id="109" name="Rectangle 299"/>
          <p:cNvSpPr>
            <a:spLocks noChangeArrowheads="1"/>
          </p:cNvSpPr>
          <p:nvPr/>
        </p:nvSpPr>
        <p:spPr bwMode="auto">
          <a:xfrm>
            <a:off x="4967288" y="230981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a:t>
            </a:r>
            <a:endParaRPr lang="en-US" altLang="en-US" sz="2400">
              <a:latin typeface="Times New Roman" panose="02020603050405020304" pitchFamily="18" charset="0"/>
            </a:endParaRPr>
          </a:p>
        </p:txBody>
      </p:sp>
      <p:sp>
        <p:nvSpPr>
          <p:cNvPr id="110" name="Rectangle 300"/>
          <p:cNvSpPr>
            <a:spLocks noChangeArrowheads="1"/>
          </p:cNvSpPr>
          <p:nvPr/>
        </p:nvSpPr>
        <p:spPr bwMode="auto">
          <a:xfrm>
            <a:off x="4948238" y="2452688"/>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a:t>
            </a:r>
            <a:endParaRPr lang="en-US" altLang="en-US" sz="2400">
              <a:latin typeface="Times New Roman" panose="02020603050405020304" pitchFamily="18" charset="0"/>
            </a:endParaRPr>
          </a:p>
        </p:txBody>
      </p:sp>
      <p:sp>
        <p:nvSpPr>
          <p:cNvPr id="111" name="Rectangle 301"/>
          <p:cNvSpPr>
            <a:spLocks noChangeArrowheads="1"/>
          </p:cNvSpPr>
          <p:nvPr/>
        </p:nvSpPr>
        <p:spPr bwMode="auto">
          <a:xfrm>
            <a:off x="4948238" y="2595563"/>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a:t>
            </a:r>
            <a:endParaRPr lang="en-US" altLang="en-US" sz="2400">
              <a:latin typeface="Times New Roman" panose="02020603050405020304" pitchFamily="18" charset="0"/>
            </a:endParaRPr>
          </a:p>
        </p:txBody>
      </p:sp>
      <p:sp>
        <p:nvSpPr>
          <p:cNvPr id="112" name="Rectangle 302"/>
          <p:cNvSpPr>
            <a:spLocks noChangeArrowheads="1"/>
          </p:cNvSpPr>
          <p:nvPr/>
        </p:nvSpPr>
        <p:spPr bwMode="auto">
          <a:xfrm>
            <a:off x="4967288" y="273843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u</a:t>
            </a:r>
            <a:endParaRPr lang="en-US" altLang="en-US" sz="2400">
              <a:latin typeface="Times New Roman" panose="02020603050405020304" pitchFamily="18" charset="0"/>
            </a:endParaRPr>
          </a:p>
        </p:txBody>
      </p:sp>
      <p:sp>
        <p:nvSpPr>
          <p:cNvPr id="113" name="Rectangle 303"/>
          <p:cNvSpPr>
            <a:spLocks noChangeArrowheads="1"/>
          </p:cNvSpPr>
          <p:nvPr/>
        </p:nvSpPr>
        <p:spPr bwMode="auto">
          <a:xfrm>
            <a:off x="4967288" y="288131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114" name="Rectangle 304"/>
          <p:cNvSpPr>
            <a:spLocks noChangeArrowheads="1"/>
          </p:cNvSpPr>
          <p:nvPr/>
        </p:nvSpPr>
        <p:spPr bwMode="auto">
          <a:xfrm>
            <a:off x="4986338" y="3024188"/>
            <a:ext cx="857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i</a:t>
            </a:r>
            <a:endParaRPr lang="en-US" altLang="en-US" sz="2400">
              <a:latin typeface="Times New Roman" panose="02020603050405020304" pitchFamily="18" charset="0"/>
            </a:endParaRPr>
          </a:p>
        </p:txBody>
      </p:sp>
      <p:sp>
        <p:nvSpPr>
          <p:cNvPr id="115" name="Rectangle 305"/>
          <p:cNvSpPr>
            <a:spLocks noChangeArrowheads="1"/>
          </p:cNvSpPr>
          <p:nvPr/>
        </p:nvSpPr>
        <p:spPr bwMode="auto">
          <a:xfrm>
            <a:off x="4967288" y="316706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a:t>
            </a:r>
            <a:endParaRPr lang="en-US" altLang="en-US" sz="2400">
              <a:latin typeface="Times New Roman" panose="02020603050405020304" pitchFamily="18" charset="0"/>
            </a:endParaRPr>
          </a:p>
        </p:txBody>
      </p:sp>
      <p:sp>
        <p:nvSpPr>
          <p:cNvPr id="116" name="Rectangle 306"/>
          <p:cNvSpPr>
            <a:spLocks noChangeArrowheads="1"/>
          </p:cNvSpPr>
          <p:nvPr/>
        </p:nvSpPr>
        <p:spPr bwMode="auto">
          <a:xfrm>
            <a:off x="4967288" y="330993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a</a:t>
            </a:r>
            <a:endParaRPr lang="en-US" altLang="en-US" sz="2400">
              <a:latin typeface="Times New Roman" panose="02020603050405020304" pitchFamily="18" charset="0"/>
            </a:endParaRPr>
          </a:p>
        </p:txBody>
      </p:sp>
      <p:sp>
        <p:nvSpPr>
          <p:cNvPr id="117" name="Rectangle 307"/>
          <p:cNvSpPr>
            <a:spLocks noChangeArrowheads="1"/>
          </p:cNvSpPr>
          <p:nvPr/>
        </p:nvSpPr>
        <p:spPr bwMode="auto">
          <a:xfrm>
            <a:off x="4976813" y="3452813"/>
            <a:ext cx="952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t</a:t>
            </a:r>
            <a:endParaRPr lang="en-US" altLang="en-US" sz="2400">
              <a:latin typeface="Times New Roman" panose="02020603050405020304" pitchFamily="18" charset="0"/>
            </a:endParaRPr>
          </a:p>
        </p:txBody>
      </p:sp>
      <p:sp>
        <p:nvSpPr>
          <p:cNvPr id="118" name="Rectangle 308"/>
          <p:cNvSpPr>
            <a:spLocks noChangeArrowheads="1"/>
          </p:cNvSpPr>
          <p:nvPr/>
        </p:nvSpPr>
        <p:spPr bwMode="auto">
          <a:xfrm>
            <a:off x="4986338" y="3595688"/>
            <a:ext cx="857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i</a:t>
            </a:r>
            <a:endParaRPr lang="en-US" altLang="en-US" sz="2400">
              <a:latin typeface="Times New Roman" panose="02020603050405020304" pitchFamily="18" charset="0"/>
            </a:endParaRPr>
          </a:p>
        </p:txBody>
      </p:sp>
      <p:sp>
        <p:nvSpPr>
          <p:cNvPr id="119" name="Rectangle 309"/>
          <p:cNvSpPr>
            <a:spLocks noChangeArrowheads="1"/>
          </p:cNvSpPr>
          <p:nvPr/>
        </p:nvSpPr>
        <p:spPr bwMode="auto">
          <a:xfrm>
            <a:off x="4967288" y="373856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a:t>
            </a:r>
            <a:endParaRPr lang="en-US" altLang="en-US" sz="2400">
              <a:latin typeface="Times New Roman" panose="02020603050405020304" pitchFamily="18" charset="0"/>
            </a:endParaRPr>
          </a:p>
        </p:txBody>
      </p:sp>
      <p:sp>
        <p:nvSpPr>
          <p:cNvPr id="120" name="Rectangle 310"/>
          <p:cNvSpPr>
            <a:spLocks noChangeArrowheads="1"/>
          </p:cNvSpPr>
          <p:nvPr/>
        </p:nvSpPr>
        <p:spPr bwMode="auto">
          <a:xfrm>
            <a:off x="4967288" y="388143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121" name="Rectangle 311"/>
          <p:cNvSpPr>
            <a:spLocks noChangeArrowheads="1"/>
          </p:cNvSpPr>
          <p:nvPr/>
        </p:nvSpPr>
        <p:spPr bwMode="auto">
          <a:xfrm>
            <a:off x="4986338" y="4024313"/>
            <a:ext cx="857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 </a:t>
            </a:r>
            <a:endParaRPr lang="en-US" altLang="en-US" sz="2400">
              <a:latin typeface="Times New Roman" panose="02020603050405020304" pitchFamily="18" charset="0"/>
            </a:endParaRPr>
          </a:p>
        </p:txBody>
      </p:sp>
      <p:sp>
        <p:nvSpPr>
          <p:cNvPr id="122" name="Rectangle 312"/>
          <p:cNvSpPr>
            <a:spLocks noChangeArrowheads="1"/>
          </p:cNvSpPr>
          <p:nvPr/>
        </p:nvSpPr>
        <p:spPr bwMode="auto">
          <a:xfrm>
            <a:off x="5110163" y="2166938"/>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p</a:t>
            </a:r>
            <a:endParaRPr lang="en-US" altLang="en-US" sz="2400">
              <a:latin typeface="Times New Roman" panose="02020603050405020304" pitchFamily="18" charset="0"/>
            </a:endParaRPr>
          </a:p>
        </p:txBody>
      </p:sp>
      <p:sp>
        <p:nvSpPr>
          <p:cNvPr id="123" name="Rectangle 313"/>
          <p:cNvSpPr>
            <a:spLocks noChangeArrowheads="1"/>
          </p:cNvSpPr>
          <p:nvPr/>
        </p:nvSpPr>
        <p:spPr bwMode="auto">
          <a:xfrm>
            <a:off x="5110163" y="2309813"/>
            <a:ext cx="1238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a:t>
            </a:r>
            <a:endParaRPr lang="en-US" altLang="en-US" sz="2400">
              <a:latin typeface="Times New Roman" panose="02020603050405020304" pitchFamily="18" charset="0"/>
            </a:endParaRPr>
          </a:p>
        </p:txBody>
      </p:sp>
      <p:sp>
        <p:nvSpPr>
          <p:cNvPr id="124" name="Rectangle 314"/>
          <p:cNvSpPr>
            <a:spLocks noChangeArrowheads="1"/>
          </p:cNvSpPr>
          <p:nvPr/>
        </p:nvSpPr>
        <p:spPr bwMode="auto">
          <a:xfrm>
            <a:off x="5119688" y="2452688"/>
            <a:ext cx="1047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r</a:t>
            </a:r>
            <a:endParaRPr lang="en-US" altLang="en-US" sz="2400">
              <a:latin typeface="Times New Roman" panose="02020603050405020304" pitchFamily="18" charset="0"/>
            </a:endParaRPr>
          </a:p>
        </p:txBody>
      </p:sp>
      <p:sp>
        <p:nvSpPr>
          <p:cNvPr id="125" name="Rectangle 315"/>
          <p:cNvSpPr>
            <a:spLocks noChangeArrowheads="1"/>
          </p:cNvSpPr>
          <p:nvPr/>
        </p:nvSpPr>
        <p:spPr bwMode="auto">
          <a:xfrm>
            <a:off x="5119688" y="2595563"/>
            <a:ext cx="952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t</a:t>
            </a:r>
            <a:endParaRPr lang="en-US" altLang="en-US" sz="2400">
              <a:latin typeface="Times New Roman" panose="02020603050405020304" pitchFamily="18" charset="0"/>
            </a:endParaRPr>
          </a:p>
        </p:txBody>
      </p:sp>
      <p:sp>
        <p:nvSpPr>
          <p:cNvPr id="126" name="Line 316"/>
          <p:cNvSpPr>
            <a:spLocks noChangeShapeType="1"/>
          </p:cNvSpPr>
          <p:nvPr/>
        </p:nvSpPr>
        <p:spPr bwMode="auto">
          <a:xfrm>
            <a:off x="5110163" y="3681413"/>
            <a:ext cx="69532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127" name="Group 317"/>
          <p:cNvGrpSpPr>
            <a:grpSpLocks/>
          </p:cNvGrpSpPr>
          <p:nvPr/>
        </p:nvGrpSpPr>
        <p:grpSpPr bwMode="auto">
          <a:xfrm>
            <a:off x="5119688" y="3014663"/>
            <a:ext cx="666750" cy="9525"/>
            <a:chOff x="3225" y="1899"/>
            <a:chExt cx="420" cy="6"/>
          </a:xfrm>
        </p:grpSpPr>
        <p:sp>
          <p:nvSpPr>
            <p:cNvPr id="128" name="Rectangle 318"/>
            <p:cNvSpPr>
              <a:spLocks noChangeArrowheads="1"/>
            </p:cNvSpPr>
            <p:nvPr/>
          </p:nvSpPr>
          <p:spPr bwMode="auto">
            <a:xfrm>
              <a:off x="3225"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9" name="Rectangle 319"/>
            <p:cNvSpPr>
              <a:spLocks noChangeArrowheads="1"/>
            </p:cNvSpPr>
            <p:nvPr/>
          </p:nvSpPr>
          <p:spPr bwMode="auto">
            <a:xfrm>
              <a:off x="3267"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0" name="Rectangle 320"/>
            <p:cNvSpPr>
              <a:spLocks noChangeArrowheads="1"/>
            </p:cNvSpPr>
            <p:nvPr/>
          </p:nvSpPr>
          <p:spPr bwMode="auto">
            <a:xfrm>
              <a:off x="3291"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1" name="Rectangle 321"/>
            <p:cNvSpPr>
              <a:spLocks noChangeArrowheads="1"/>
            </p:cNvSpPr>
            <p:nvPr/>
          </p:nvSpPr>
          <p:spPr bwMode="auto">
            <a:xfrm>
              <a:off x="3333"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2" name="Rectangle 322"/>
            <p:cNvSpPr>
              <a:spLocks noChangeArrowheads="1"/>
            </p:cNvSpPr>
            <p:nvPr/>
          </p:nvSpPr>
          <p:spPr bwMode="auto">
            <a:xfrm>
              <a:off x="3357"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 name="Rectangle 323"/>
            <p:cNvSpPr>
              <a:spLocks noChangeArrowheads="1"/>
            </p:cNvSpPr>
            <p:nvPr/>
          </p:nvSpPr>
          <p:spPr bwMode="auto">
            <a:xfrm>
              <a:off x="3399"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4" name="Rectangle 324"/>
            <p:cNvSpPr>
              <a:spLocks noChangeArrowheads="1"/>
            </p:cNvSpPr>
            <p:nvPr/>
          </p:nvSpPr>
          <p:spPr bwMode="auto">
            <a:xfrm>
              <a:off x="3423"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5" name="Rectangle 325"/>
            <p:cNvSpPr>
              <a:spLocks noChangeArrowheads="1"/>
            </p:cNvSpPr>
            <p:nvPr/>
          </p:nvSpPr>
          <p:spPr bwMode="auto">
            <a:xfrm>
              <a:off x="3465"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6" name="Rectangle 326"/>
            <p:cNvSpPr>
              <a:spLocks noChangeArrowheads="1"/>
            </p:cNvSpPr>
            <p:nvPr/>
          </p:nvSpPr>
          <p:spPr bwMode="auto">
            <a:xfrm>
              <a:off x="3489"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7" name="Rectangle 327"/>
            <p:cNvSpPr>
              <a:spLocks noChangeArrowheads="1"/>
            </p:cNvSpPr>
            <p:nvPr/>
          </p:nvSpPr>
          <p:spPr bwMode="auto">
            <a:xfrm>
              <a:off x="3531"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8" name="Rectangle 328"/>
            <p:cNvSpPr>
              <a:spLocks noChangeArrowheads="1"/>
            </p:cNvSpPr>
            <p:nvPr/>
          </p:nvSpPr>
          <p:spPr bwMode="auto">
            <a:xfrm>
              <a:off x="3555"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9" name="Rectangle 329"/>
            <p:cNvSpPr>
              <a:spLocks noChangeArrowheads="1"/>
            </p:cNvSpPr>
            <p:nvPr/>
          </p:nvSpPr>
          <p:spPr bwMode="auto">
            <a:xfrm>
              <a:off x="3597" y="1899"/>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0" name="Rectangle 330"/>
            <p:cNvSpPr>
              <a:spLocks noChangeArrowheads="1"/>
            </p:cNvSpPr>
            <p:nvPr/>
          </p:nvSpPr>
          <p:spPr bwMode="auto">
            <a:xfrm>
              <a:off x="3621" y="1899"/>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41" name="Rectangle 331"/>
          <p:cNvSpPr>
            <a:spLocks noChangeArrowheads="1"/>
          </p:cNvSpPr>
          <p:nvPr/>
        </p:nvSpPr>
        <p:spPr bwMode="auto">
          <a:xfrm>
            <a:off x="5795963" y="3595688"/>
            <a:ext cx="581025" cy="1809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2" name="Rectangle 332">
            <a:hlinkClick r:id="rId8" action="ppaction://hlinksldjump"/>
          </p:cNvPr>
          <p:cNvSpPr>
            <a:spLocks noChangeArrowheads="1"/>
          </p:cNvSpPr>
          <p:nvPr/>
        </p:nvSpPr>
        <p:spPr bwMode="auto">
          <a:xfrm>
            <a:off x="5824538" y="3605213"/>
            <a:ext cx="3889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MODEM</a:t>
            </a:r>
            <a:endParaRPr lang="en-US" altLang="en-US" sz="2400">
              <a:latin typeface="Times New Roman" panose="02020603050405020304" pitchFamily="18" charset="0"/>
            </a:endParaRPr>
          </a:p>
        </p:txBody>
      </p:sp>
      <p:sp>
        <p:nvSpPr>
          <p:cNvPr id="143" name="Rectangle 333"/>
          <p:cNvSpPr>
            <a:spLocks noChangeArrowheads="1"/>
          </p:cNvSpPr>
          <p:nvPr/>
        </p:nvSpPr>
        <p:spPr bwMode="auto">
          <a:xfrm>
            <a:off x="5824538" y="2938463"/>
            <a:ext cx="581025" cy="1809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4" name="Rectangle 334">
            <a:hlinkClick r:id="rId9" action="ppaction://hlinksldjump"/>
          </p:cNvPr>
          <p:cNvSpPr>
            <a:spLocks noChangeArrowheads="1"/>
          </p:cNvSpPr>
          <p:nvPr/>
        </p:nvSpPr>
        <p:spPr bwMode="auto">
          <a:xfrm>
            <a:off x="5853113" y="2947988"/>
            <a:ext cx="2254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MUX</a:t>
            </a:r>
            <a:endParaRPr lang="en-US" altLang="en-US" sz="2400">
              <a:latin typeface="Times New Roman" panose="02020603050405020304" pitchFamily="18" charset="0"/>
            </a:endParaRPr>
          </a:p>
        </p:txBody>
      </p:sp>
      <p:grpSp>
        <p:nvGrpSpPr>
          <p:cNvPr id="145" name="Group 335"/>
          <p:cNvGrpSpPr>
            <a:grpSpLocks/>
          </p:cNvGrpSpPr>
          <p:nvPr/>
        </p:nvGrpSpPr>
        <p:grpSpPr bwMode="auto">
          <a:xfrm>
            <a:off x="6577013" y="2700338"/>
            <a:ext cx="1485900" cy="657225"/>
            <a:chOff x="4143" y="1701"/>
            <a:chExt cx="936" cy="414"/>
          </a:xfrm>
        </p:grpSpPr>
        <p:sp>
          <p:nvSpPr>
            <p:cNvPr id="146" name="Freeform 336"/>
            <p:cNvSpPr>
              <a:spLocks/>
            </p:cNvSpPr>
            <p:nvPr/>
          </p:nvSpPr>
          <p:spPr bwMode="auto">
            <a:xfrm>
              <a:off x="4191" y="1749"/>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7" name="Freeform 337"/>
            <p:cNvSpPr>
              <a:spLocks/>
            </p:cNvSpPr>
            <p:nvPr/>
          </p:nvSpPr>
          <p:spPr bwMode="auto">
            <a:xfrm>
              <a:off x="4143" y="1701"/>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solidFill>
              <a:srgbClr val="FFBE7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8" name="Freeform 338"/>
            <p:cNvSpPr>
              <a:spLocks/>
            </p:cNvSpPr>
            <p:nvPr/>
          </p:nvSpPr>
          <p:spPr bwMode="auto">
            <a:xfrm>
              <a:off x="4143" y="1701"/>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9" name="Freeform 339"/>
            <p:cNvSpPr>
              <a:spLocks/>
            </p:cNvSpPr>
            <p:nvPr/>
          </p:nvSpPr>
          <p:spPr bwMode="auto">
            <a:xfrm>
              <a:off x="4185" y="1917"/>
              <a:ext cx="54" cy="6"/>
            </a:xfrm>
            <a:custGeom>
              <a:avLst/>
              <a:gdLst>
                <a:gd name="T0" fmla="*/ 0 w 9"/>
                <a:gd name="T1" fmla="*/ 0 h 1"/>
                <a:gd name="T2" fmla="*/ 80621558 w 9"/>
                <a:gd name="T3" fmla="*/ 10077694 h 1"/>
                <a:gd name="T4" fmla="*/ 90699250 w 9"/>
                <a:gd name="T5" fmla="*/ 10077694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cubicBezTo>
                    <a:pt x="3" y="1"/>
                    <a:pt x="5" y="1"/>
                    <a:pt x="8" y="1"/>
                  </a:cubicBezTo>
                  <a:cubicBezTo>
                    <a:pt x="8" y="1"/>
                    <a:pt x="9" y="1"/>
                    <a:pt x="9" y="1"/>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0" name="Freeform 340"/>
            <p:cNvSpPr>
              <a:spLocks/>
            </p:cNvSpPr>
            <p:nvPr/>
          </p:nvSpPr>
          <p:spPr bwMode="auto">
            <a:xfrm>
              <a:off x="4263" y="1995"/>
              <a:ext cx="24" cy="6"/>
            </a:xfrm>
            <a:custGeom>
              <a:avLst/>
              <a:gdLst>
                <a:gd name="T0" fmla="*/ 0 w 4"/>
                <a:gd name="T1" fmla="*/ 10077694 h 1"/>
                <a:gd name="T2" fmla="*/ 40310777 w 4"/>
                <a:gd name="T3" fmla="*/ 0 h 1"/>
                <a:gd name="T4" fmla="*/ 0 60000 65536"/>
                <a:gd name="T5" fmla="*/ 0 60000 65536"/>
                <a:gd name="T6" fmla="*/ 0 w 4"/>
                <a:gd name="T7" fmla="*/ 0 h 1"/>
                <a:gd name="T8" fmla="*/ 4 w 4"/>
                <a:gd name="T9" fmla="*/ 1 h 1"/>
              </a:gdLst>
              <a:ahLst/>
              <a:cxnLst>
                <a:cxn ang="T4">
                  <a:pos x="T0" y="T1"/>
                </a:cxn>
                <a:cxn ang="T5">
                  <a:pos x="T2" y="T3"/>
                </a:cxn>
              </a:cxnLst>
              <a:rect l="T6" t="T7" r="T8" b="T9"/>
              <a:pathLst>
                <a:path w="4" h="1">
                  <a:moveTo>
                    <a:pt x="0" y="1"/>
                  </a:moveTo>
                  <a:cubicBezTo>
                    <a:pt x="1" y="1"/>
                    <a:pt x="3" y="1"/>
                    <a:pt x="4"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1" name="Freeform 341"/>
            <p:cNvSpPr>
              <a:spLocks/>
            </p:cNvSpPr>
            <p:nvPr/>
          </p:nvSpPr>
          <p:spPr bwMode="auto">
            <a:xfrm>
              <a:off x="4467" y="2019"/>
              <a:ext cx="12" cy="12"/>
            </a:xfrm>
            <a:custGeom>
              <a:avLst/>
              <a:gdLst>
                <a:gd name="T0" fmla="*/ 0 w 2"/>
                <a:gd name="T1" fmla="*/ 0 h 2"/>
                <a:gd name="T2" fmla="*/ 20155388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0" y="0"/>
                  </a:moveTo>
                  <a:cubicBezTo>
                    <a:pt x="1" y="1"/>
                    <a:pt x="1" y="1"/>
                    <a:pt x="2"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2" name="Freeform 342"/>
            <p:cNvSpPr>
              <a:spLocks/>
            </p:cNvSpPr>
            <p:nvPr/>
          </p:nvSpPr>
          <p:spPr bwMode="auto">
            <a:xfrm>
              <a:off x="4731" y="1995"/>
              <a:ext cx="6" cy="18"/>
            </a:xfrm>
            <a:custGeom>
              <a:avLst/>
              <a:gdLst>
                <a:gd name="T0" fmla="*/ 0 w 1"/>
                <a:gd name="T1" fmla="*/ 30233090 h 3"/>
                <a:gd name="T2" fmla="*/ 10077694 w 1"/>
                <a:gd name="T3" fmla="*/ 0 h 3"/>
                <a:gd name="T4" fmla="*/ 0 60000 65536"/>
                <a:gd name="T5" fmla="*/ 0 60000 65536"/>
                <a:gd name="T6" fmla="*/ 0 w 1"/>
                <a:gd name="T7" fmla="*/ 0 h 3"/>
                <a:gd name="T8" fmla="*/ 1 w 1"/>
                <a:gd name="T9" fmla="*/ 3 h 3"/>
              </a:gdLst>
              <a:ahLst/>
              <a:cxnLst>
                <a:cxn ang="T4">
                  <a:pos x="T0" y="T1"/>
                </a:cxn>
                <a:cxn ang="T5">
                  <a:pos x="T2" y="T3"/>
                </a:cxn>
              </a:cxnLst>
              <a:rect l="T6" t="T7" r="T8" b="T9"/>
              <a:pathLst>
                <a:path w="1" h="3">
                  <a:moveTo>
                    <a:pt x="0" y="3"/>
                  </a:moveTo>
                  <a:cubicBezTo>
                    <a:pt x="0" y="2"/>
                    <a:pt x="1" y="1"/>
                    <a:pt x="1"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 name="Freeform 343"/>
            <p:cNvSpPr>
              <a:spLocks/>
            </p:cNvSpPr>
            <p:nvPr/>
          </p:nvSpPr>
          <p:spPr bwMode="auto">
            <a:xfrm>
              <a:off x="4845" y="1893"/>
              <a:ext cx="66" cy="60"/>
            </a:xfrm>
            <a:custGeom>
              <a:avLst/>
              <a:gdLst>
                <a:gd name="T0" fmla="*/ 110854666 w 11"/>
                <a:gd name="T1" fmla="*/ 100776970 h 10"/>
                <a:gd name="T2" fmla="*/ 110854666 w 11"/>
                <a:gd name="T3" fmla="*/ 100776970 h 10"/>
                <a:gd name="T4" fmla="*/ 0 w 11"/>
                <a:gd name="T5" fmla="*/ 0 h 10"/>
                <a:gd name="T6" fmla="*/ 0 60000 65536"/>
                <a:gd name="T7" fmla="*/ 0 60000 65536"/>
                <a:gd name="T8" fmla="*/ 0 60000 65536"/>
                <a:gd name="T9" fmla="*/ 0 w 11"/>
                <a:gd name="T10" fmla="*/ 0 h 10"/>
                <a:gd name="T11" fmla="*/ 11 w 11"/>
                <a:gd name="T12" fmla="*/ 10 h 10"/>
              </a:gdLst>
              <a:ahLst/>
              <a:cxnLst>
                <a:cxn ang="T6">
                  <a:pos x="T0" y="T1"/>
                </a:cxn>
                <a:cxn ang="T7">
                  <a:pos x="T2" y="T3"/>
                </a:cxn>
                <a:cxn ang="T8">
                  <a:pos x="T4" y="T5"/>
                </a:cxn>
              </a:cxnLst>
              <a:rect l="T9" t="T10" r="T11" b="T12"/>
              <a:pathLst>
                <a:path w="11" h="10">
                  <a:moveTo>
                    <a:pt x="11" y="10"/>
                  </a:moveTo>
                  <a:cubicBezTo>
                    <a:pt x="11" y="10"/>
                    <a:pt x="11" y="10"/>
                    <a:pt x="11" y="10"/>
                  </a:cubicBezTo>
                  <a:cubicBezTo>
                    <a:pt x="11" y="6"/>
                    <a:pt x="7" y="2"/>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4" name="Freeform 344"/>
            <p:cNvSpPr>
              <a:spLocks/>
            </p:cNvSpPr>
            <p:nvPr/>
          </p:nvSpPr>
          <p:spPr bwMode="auto">
            <a:xfrm>
              <a:off x="4971" y="1833"/>
              <a:ext cx="30" cy="18"/>
            </a:xfrm>
            <a:custGeom>
              <a:avLst/>
              <a:gdLst>
                <a:gd name="T0" fmla="*/ 0 w 5"/>
                <a:gd name="T1" fmla="*/ 30233090 h 3"/>
                <a:gd name="T2" fmla="*/ 50388485 w 5"/>
                <a:gd name="T3" fmla="*/ 0 h 3"/>
                <a:gd name="T4" fmla="*/ 0 60000 65536"/>
                <a:gd name="T5" fmla="*/ 0 60000 65536"/>
                <a:gd name="T6" fmla="*/ 0 w 5"/>
                <a:gd name="T7" fmla="*/ 0 h 3"/>
                <a:gd name="T8" fmla="*/ 5 w 5"/>
                <a:gd name="T9" fmla="*/ 3 h 3"/>
              </a:gdLst>
              <a:ahLst/>
              <a:cxnLst>
                <a:cxn ang="T4">
                  <a:pos x="T0" y="T1"/>
                </a:cxn>
                <a:cxn ang="T5">
                  <a:pos x="T2" y="T3"/>
                </a:cxn>
              </a:cxnLst>
              <a:rect l="T6" t="T7" r="T8" b="T9"/>
              <a:pathLst>
                <a:path w="5" h="3">
                  <a:moveTo>
                    <a:pt x="0" y="3"/>
                  </a:moveTo>
                  <a:cubicBezTo>
                    <a:pt x="2" y="2"/>
                    <a:pt x="4" y="1"/>
                    <a:pt x="5"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5" name="Freeform 345"/>
            <p:cNvSpPr>
              <a:spLocks/>
            </p:cNvSpPr>
            <p:nvPr/>
          </p:nvSpPr>
          <p:spPr bwMode="auto">
            <a:xfrm>
              <a:off x="4929" y="1749"/>
              <a:ext cx="1" cy="6"/>
            </a:xfrm>
            <a:custGeom>
              <a:avLst/>
              <a:gdLst>
                <a:gd name="T0" fmla="*/ 0 w 1"/>
                <a:gd name="T1" fmla="*/ 10077694 h 1"/>
                <a:gd name="T2" fmla="*/ 0 w 1"/>
                <a:gd name="T3" fmla="*/ 10077694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0" y="1"/>
                    <a:pt x="0" y="1"/>
                  </a:cubicBezTo>
                  <a:cubicBezTo>
                    <a:pt x="0" y="1"/>
                    <a:pt x="0" y="0"/>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6" name="Freeform 346"/>
            <p:cNvSpPr>
              <a:spLocks/>
            </p:cNvSpPr>
            <p:nvPr/>
          </p:nvSpPr>
          <p:spPr bwMode="auto">
            <a:xfrm>
              <a:off x="4743" y="1719"/>
              <a:ext cx="12" cy="18"/>
            </a:xfrm>
            <a:custGeom>
              <a:avLst/>
              <a:gdLst>
                <a:gd name="T0" fmla="*/ 20155388 w 2"/>
                <a:gd name="T1" fmla="*/ 0 h 3"/>
                <a:gd name="T2" fmla="*/ 0 w 2"/>
                <a:gd name="T3" fmla="*/ 30233090 h 3"/>
                <a:gd name="T4" fmla="*/ 0 60000 65536"/>
                <a:gd name="T5" fmla="*/ 0 60000 65536"/>
                <a:gd name="T6" fmla="*/ 0 w 2"/>
                <a:gd name="T7" fmla="*/ 0 h 3"/>
                <a:gd name="T8" fmla="*/ 2 w 2"/>
                <a:gd name="T9" fmla="*/ 3 h 3"/>
              </a:gdLst>
              <a:ahLst/>
              <a:cxnLst>
                <a:cxn ang="T4">
                  <a:pos x="T0" y="T1"/>
                </a:cxn>
                <a:cxn ang="T5">
                  <a:pos x="T2" y="T3"/>
                </a:cxn>
              </a:cxnLst>
              <a:rect l="T6" t="T7" r="T8" b="T9"/>
              <a:pathLst>
                <a:path w="2" h="3">
                  <a:moveTo>
                    <a:pt x="2" y="0"/>
                  </a:moveTo>
                  <a:cubicBezTo>
                    <a:pt x="1" y="1"/>
                    <a:pt x="0" y="2"/>
                    <a:pt x="0" y="3"/>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7" name="Freeform 347"/>
            <p:cNvSpPr>
              <a:spLocks/>
            </p:cNvSpPr>
            <p:nvPr/>
          </p:nvSpPr>
          <p:spPr bwMode="auto">
            <a:xfrm>
              <a:off x="4599" y="1731"/>
              <a:ext cx="6" cy="12"/>
            </a:xfrm>
            <a:custGeom>
              <a:avLst/>
              <a:gdLst>
                <a:gd name="T0" fmla="*/ 10077694 w 1"/>
                <a:gd name="T1" fmla="*/ 0 h 2"/>
                <a:gd name="T2" fmla="*/ 0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0"/>
                  </a:moveTo>
                  <a:cubicBezTo>
                    <a:pt x="0"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8" name="Freeform 348"/>
            <p:cNvSpPr>
              <a:spLocks/>
            </p:cNvSpPr>
            <p:nvPr/>
          </p:nvSpPr>
          <p:spPr bwMode="auto">
            <a:xfrm>
              <a:off x="4431" y="1743"/>
              <a:ext cx="24" cy="12"/>
            </a:xfrm>
            <a:custGeom>
              <a:avLst/>
              <a:gdLst>
                <a:gd name="T0" fmla="*/ 40310777 w 4"/>
                <a:gd name="T1" fmla="*/ 20155388 h 2"/>
                <a:gd name="T2" fmla="*/ 0 w 4"/>
                <a:gd name="T3" fmla="*/ 0 h 2"/>
                <a:gd name="T4" fmla="*/ 0 60000 65536"/>
                <a:gd name="T5" fmla="*/ 0 60000 65536"/>
                <a:gd name="T6" fmla="*/ 0 w 4"/>
                <a:gd name="T7" fmla="*/ 0 h 2"/>
                <a:gd name="T8" fmla="*/ 4 w 4"/>
                <a:gd name="T9" fmla="*/ 2 h 2"/>
              </a:gdLst>
              <a:ahLst/>
              <a:cxnLst>
                <a:cxn ang="T4">
                  <a:pos x="T0" y="T1"/>
                </a:cxn>
                <a:cxn ang="T5">
                  <a:pos x="T2" y="T3"/>
                </a:cxn>
              </a:cxnLst>
              <a:rect l="T6" t="T7" r="T8" b="T9"/>
              <a:pathLst>
                <a:path w="4" h="2">
                  <a:moveTo>
                    <a:pt x="4" y="2"/>
                  </a:moveTo>
                  <a:cubicBezTo>
                    <a:pt x="3" y="2"/>
                    <a:pt x="2"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9" name="Freeform 349"/>
            <p:cNvSpPr>
              <a:spLocks/>
            </p:cNvSpPr>
            <p:nvPr/>
          </p:nvSpPr>
          <p:spPr bwMode="auto">
            <a:xfrm>
              <a:off x="4221" y="1821"/>
              <a:ext cx="6" cy="12"/>
            </a:xfrm>
            <a:custGeom>
              <a:avLst/>
              <a:gdLst>
                <a:gd name="T0" fmla="*/ 0 w 1"/>
                <a:gd name="T1" fmla="*/ 0 h 2"/>
                <a:gd name="T2" fmla="*/ 10077694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1"/>
                    <a:pt x="1" y="2"/>
                    <a:pt x="1"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62" name="Group 352"/>
          <p:cNvGrpSpPr>
            <a:grpSpLocks/>
          </p:cNvGrpSpPr>
          <p:nvPr/>
        </p:nvGrpSpPr>
        <p:grpSpPr bwMode="auto">
          <a:xfrm>
            <a:off x="6577013" y="3414713"/>
            <a:ext cx="1485900" cy="561975"/>
            <a:chOff x="4143" y="2151"/>
            <a:chExt cx="936" cy="354"/>
          </a:xfrm>
        </p:grpSpPr>
        <p:sp>
          <p:nvSpPr>
            <p:cNvPr id="163" name="Freeform 353"/>
            <p:cNvSpPr>
              <a:spLocks/>
            </p:cNvSpPr>
            <p:nvPr/>
          </p:nvSpPr>
          <p:spPr bwMode="auto">
            <a:xfrm>
              <a:off x="4191" y="2199"/>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4" name="Freeform 354"/>
            <p:cNvSpPr>
              <a:spLocks/>
            </p:cNvSpPr>
            <p:nvPr/>
          </p:nvSpPr>
          <p:spPr bwMode="auto">
            <a:xfrm>
              <a:off x="4143" y="2151"/>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solidFill>
              <a:srgbClr val="FFBE7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5" name="Freeform 355"/>
            <p:cNvSpPr>
              <a:spLocks/>
            </p:cNvSpPr>
            <p:nvPr/>
          </p:nvSpPr>
          <p:spPr bwMode="auto">
            <a:xfrm>
              <a:off x="4143" y="2151"/>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6" name="Freeform 356"/>
            <p:cNvSpPr>
              <a:spLocks/>
            </p:cNvSpPr>
            <p:nvPr/>
          </p:nvSpPr>
          <p:spPr bwMode="auto">
            <a:xfrm>
              <a:off x="4185" y="2331"/>
              <a:ext cx="54" cy="6"/>
            </a:xfrm>
            <a:custGeom>
              <a:avLst/>
              <a:gdLst>
                <a:gd name="T0" fmla="*/ 0 w 9"/>
                <a:gd name="T1" fmla="*/ 0 h 1"/>
                <a:gd name="T2" fmla="*/ 80621558 w 9"/>
                <a:gd name="T3" fmla="*/ 10077694 h 1"/>
                <a:gd name="T4" fmla="*/ 90699250 w 9"/>
                <a:gd name="T5" fmla="*/ 10077694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cubicBezTo>
                    <a:pt x="3" y="1"/>
                    <a:pt x="5" y="1"/>
                    <a:pt x="8" y="1"/>
                  </a:cubicBezTo>
                  <a:cubicBezTo>
                    <a:pt x="8" y="1"/>
                    <a:pt x="9" y="1"/>
                    <a:pt x="9" y="1"/>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7" name="Freeform 357"/>
            <p:cNvSpPr>
              <a:spLocks/>
            </p:cNvSpPr>
            <p:nvPr/>
          </p:nvSpPr>
          <p:spPr bwMode="auto">
            <a:xfrm>
              <a:off x="4263" y="2397"/>
              <a:ext cx="24" cy="6"/>
            </a:xfrm>
            <a:custGeom>
              <a:avLst/>
              <a:gdLst>
                <a:gd name="T0" fmla="*/ 0 w 4"/>
                <a:gd name="T1" fmla="*/ 10077694 h 1"/>
                <a:gd name="T2" fmla="*/ 40310777 w 4"/>
                <a:gd name="T3" fmla="*/ 0 h 1"/>
                <a:gd name="T4" fmla="*/ 0 60000 65536"/>
                <a:gd name="T5" fmla="*/ 0 60000 65536"/>
                <a:gd name="T6" fmla="*/ 0 w 4"/>
                <a:gd name="T7" fmla="*/ 0 h 1"/>
                <a:gd name="T8" fmla="*/ 4 w 4"/>
                <a:gd name="T9" fmla="*/ 1 h 1"/>
              </a:gdLst>
              <a:ahLst/>
              <a:cxnLst>
                <a:cxn ang="T4">
                  <a:pos x="T0" y="T1"/>
                </a:cxn>
                <a:cxn ang="T5">
                  <a:pos x="T2" y="T3"/>
                </a:cxn>
              </a:cxnLst>
              <a:rect l="T6" t="T7" r="T8" b="T9"/>
              <a:pathLst>
                <a:path w="4" h="1">
                  <a:moveTo>
                    <a:pt x="0" y="1"/>
                  </a:moveTo>
                  <a:cubicBezTo>
                    <a:pt x="1" y="1"/>
                    <a:pt x="3" y="0"/>
                    <a:pt x="4"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8" name="Freeform 358"/>
            <p:cNvSpPr>
              <a:spLocks/>
            </p:cNvSpPr>
            <p:nvPr/>
          </p:nvSpPr>
          <p:spPr bwMode="auto">
            <a:xfrm>
              <a:off x="4467" y="2415"/>
              <a:ext cx="12" cy="12"/>
            </a:xfrm>
            <a:custGeom>
              <a:avLst/>
              <a:gdLst>
                <a:gd name="T0" fmla="*/ 0 w 2"/>
                <a:gd name="T1" fmla="*/ 0 h 2"/>
                <a:gd name="T2" fmla="*/ 20155388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0" y="0"/>
                  </a:moveTo>
                  <a:cubicBezTo>
                    <a:pt x="1" y="1"/>
                    <a:pt x="1" y="2"/>
                    <a:pt x="2"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9" name="Freeform 359"/>
            <p:cNvSpPr>
              <a:spLocks/>
            </p:cNvSpPr>
            <p:nvPr/>
          </p:nvSpPr>
          <p:spPr bwMode="auto">
            <a:xfrm>
              <a:off x="4731" y="2397"/>
              <a:ext cx="6" cy="12"/>
            </a:xfrm>
            <a:custGeom>
              <a:avLst/>
              <a:gdLst>
                <a:gd name="T0" fmla="*/ 0 w 1"/>
                <a:gd name="T1" fmla="*/ 20155388 h 2"/>
                <a:gd name="T2" fmla="*/ 10077694 w 1"/>
                <a:gd name="T3" fmla="*/ 0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2"/>
                  </a:moveTo>
                  <a:cubicBezTo>
                    <a:pt x="0" y="2"/>
                    <a:pt x="1" y="1"/>
                    <a:pt x="1"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0" name="Freeform 360"/>
            <p:cNvSpPr>
              <a:spLocks/>
            </p:cNvSpPr>
            <p:nvPr/>
          </p:nvSpPr>
          <p:spPr bwMode="auto">
            <a:xfrm>
              <a:off x="4845" y="2313"/>
              <a:ext cx="66" cy="54"/>
            </a:xfrm>
            <a:custGeom>
              <a:avLst/>
              <a:gdLst>
                <a:gd name="T0" fmla="*/ 110854666 w 11"/>
                <a:gd name="T1" fmla="*/ 90699250 h 9"/>
                <a:gd name="T2" fmla="*/ 110854666 w 11"/>
                <a:gd name="T3" fmla="*/ 80621558 h 9"/>
                <a:gd name="T4" fmla="*/ 0 w 11"/>
                <a:gd name="T5" fmla="*/ 0 h 9"/>
                <a:gd name="T6" fmla="*/ 0 60000 65536"/>
                <a:gd name="T7" fmla="*/ 0 60000 65536"/>
                <a:gd name="T8" fmla="*/ 0 60000 65536"/>
                <a:gd name="T9" fmla="*/ 0 w 11"/>
                <a:gd name="T10" fmla="*/ 0 h 9"/>
                <a:gd name="T11" fmla="*/ 11 w 11"/>
                <a:gd name="T12" fmla="*/ 9 h 9"/>
              </a:gdLst>
              <a:ahLst/>
              <a:cxnLst>
                <a:cxn ang="T6">
                  <a:pos x="T0" y="T1"/>
                </a:cxn>
                <a:cxn ang="T7">
                  <a:pos x="T2" y="T3"/>
                </a:cxn>
                <a:cxn ang="T8">
                  <a:pos x="T4" y="T5"/>
                </a:cxn>
              </a:cxnLst>
              <a:rect l="T9" t="T10" r="T11" b="T12"/>
              <a:pathLst>
                <a:path w="11" h="9">
                  <a:moveTo>
                    <a:pt x="11" y="9"/>
                  </a:moveTo>
                  <a:cubicBezTo>
                    <a:pt x="11" y="8"/>
                    <a:pt x="11" y="8"/>
                    <a:pt x="11" y="8"/>
                  </a:cubicBezTo>
                  <a:cubicBezTo>
                    <a:pt x="11" y="5"/>
                    <a:pt x="7" y="2"/>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1" name="Freeform 361"/>
            <p:cNvSpPr>
              <a:spLocks/>
            </p:cNvSpPr>
            <p:nvPr/>
          </p:nvSpPr>
          <p:spPr bwMode="auto">
            <a:xfrm>
              <a:off x="4971" y="2259"/>
              <a:ext cx="30" cy="18"/>
            </a:xfrm>
            <a:custGeom>
              <a:avLst/>
              <a:gdLst>
                <a:gd name="T0" fmla="*/ 0 w 5"/>
                <a:gd name="T1" fmla="*/ 30233090 h 3"/>
                <a:gd name="T2" fmla="*/ 50388485 w 5"/>
                <a:gd name="T3" fmla="*/ 0 h 3"/>
                <a:gd name="T4" fmla="*/ 0 60000 65536"/>
                <a:gd name="T5" fmla="*/ 0 60000 65536"/>
                <a:gd name="T6" fmla="*/ 0 w 5"/>
                <a:gd name="T7" fmla="*/ 0 h 3"/>
                <a:gd name="T8" fmla="*/ 5 w 5"/>
                <a:gd name="T9" fmla="*/ 3 h 3"/>
              </a:gdLst>
              <a:ahLst/>
              <a:cxnLst>
                <a:cxn ang="T4">
                  <a:pos x="T0" y="T1"/>
                </a:cxn>
                <a:cxn ang="T5">
                  <a:pos x="T2" y="T3"/>
                </a:cxn>
              </a:cxnLst>
              <a:rect l="T6" t="T7" r="T8" b="T9"/>
              <a:pathLst>
                <a:path w="5" h="3">
                  <a:moveTo>
                    <a:pt x="0" y="3"/>
                  </a:moveTo>
                  <a:cubicBezTo>
                    <a:pt x="2" y="2"/>
                    <a:pt x="4" y="1"/>
                    <a:pt x="5"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2" name="Freeform 362"/>
            <p:cNvSpPr>
              <a:spLocks/>
            </p:cNvSpPr>
            <p:nvPr/>
          </p:nvSpPr>
          <p:spPr bwMode="auto">
            <a:xfrm>
              <a:off x="4929" y="2187"/>
              <a:ext cx="1" cy="12"/>
            </a:xfrm>
            <a:custGeom>
              <a:avLst/>
              <a:gdLst>
                <a:gd name="T0" fmla="*/ 0 w 1"/>
                <a:gd name="T1" fmla="*/ 20155388 h 2"/>
                <a:gd name="T2" fmla="*/ 0 w 1"/>
                <a:gd name="T3" fmla="*/ 20155388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cubicBezTo>
                    <a:pt x="0" y="2"/>
                    <a:pt x="0" y="2"/>
                    <a:pt x="0" y="2"/>
                  </a:cubicBezTo>
                  <a:cubicBezTo>
                    <a:pt x="0" y="1"/>
                    <a:pt x="0"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3" name="Freeform 363"/>
            <p:cNvSpPr>
              <a:spLocks/>
            </p:cNvSpPr>
            <p:nvPr/>
          </p:nvSpPr>
          <p:spPr bwMode="auto">
            <a:xfrm>
              <a:off x="4743" y="2169"/>
              <a:ext cx="12" cy="12"/>
            </a:xfrm>
            <a:custGeom>
              <a:avLst/>
              <a:gdLst>
                <a:gd name="T0" fmla="*/ 20155388 w 2"/>
                <a:gd name="T1" fmla="*/ 0 h 2"/>
                <a:gd name="T2" fmla="*/ 0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2" y="0"/>
                  </a:moveTo>
                  <a:cubicBezTo>
                    <a:pt x="1"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4" name="Freeform 364"/>
            <p:cNvSpPr>
              <a:spLocks/>
            </p:cNvSpPr>
            <p:nvPr/>
          </p:nvSpPr>
          <p:spPr bwMode="auto">
            <a:xfrm>
              <a:off x="4599" y="2175"/>
              <a:ext cx="6" cy="12"/>
            </a:xfrm>
            <a:custGeom>
              <a:avLst/>
              <a:gdLst>
                <a:gd name="T0" fmla="*/ 10077694 w 1"/>
                <a:gd name="T1" fmla="*/ 0 h 2"/>
                <a:gd name="T2" fmla="*/ 0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0"/>
                  </a:moveTo>
                  <a:cubicBezTo>
                    <a:pt x="0"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5" name="Freeform 365"/>
            <p:cNvSpPr>
              <a:spLocks/>
            </p:cNvSpPr>
            <p:nvPr/>
          </p:nvSpPr>
          <p:spPr bwMode="auto">
            <a:xfrm>
              <a:off x="4431" y="2187"/>
              <a:ext cx="24" cy="12"/>
            </a:xfrm>
            <a:custGeom>
              <a:avLst/>
              <a:gdLst>
                <a:gd name="T0" fmla="*/ 40310777 w 4"/>
                <a:gd name="T1" fmla="*/ 20155388 h 2"/>
                <a:gd name="T2" fmla="*/ 0 w 4"/>
                <a:gd name="T3" fmla="*/ 0 h 2"/>
                <a:gd name="T4" fmla="*/ 0 60000 65536"/>
                <a:gd name="T5" fmla="*/ 0 60000 65536"/>
                <a:gd name="T6" fmla="*/ 0 w 4"/>
                <a:gd name="T7" fmla="*/ 0 h 2"/>
                <a:gd name="T8" fmla="*/ 4 w 4"/>
                <a:gd name="T9" fmla="*/ 2 h 2"/>
              </a:gdLst>
              <a:ahLst/>
              <a:cxnLst>
                <a:cxn ang="T4">
                  <a:pos x="T0" y="T1"/>
                </a:cxn>
                <a:cxn ang="T5">
                  <a:pos x="T2" y="T3"/>
                </a:cxn>
              </a:cxnLst>
              <a:rect l="T6" t="T7" r="T8" b="T9"/>
              <a:pathLst>
                <a:path w="4" h="2">
                  <a:moveTo>
                    <a:pt x="4" y="2"/>
                  </a:moveTo>
                  <a:cubicBezTo>
                    <a:pt x="3" y="1"/>
                    <a:pt x="2"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6" name="Freeform 366"/>
            <p:cNvSpPr>
              <a:spLocks/>
            </p:cNvSpPr>
            <p:nvPr/>
          </p:nvSpPr>
          <p:spPr bwMode="auto">
            <a:xfrm>
              <a:off x="4221" y="2253"/>
              <a:ext cx="6" cy="12"/>
            </a:xfrm>
            <a:custGeom>
              <a:avLst/>
              <a:gdLst>
                <a:gd name="T0" fmla="*/ 0 w 1"/>
                <a:gd name="T1" fmla="*/ 0 h 2"/>
                <a:gd name="T2" fmla="*/ 10077694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1"/>
                    <a:pt x="1" y="1"/>
                    <a:pt x="1"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77" name="Rectangle 367"/>
          <p:cNvSpPr>
            <a:spLocks noChangeArrowheads="1"/>
          </p:cNvSpPr>
          <p:nvPr/>
        </p:nvSpPr>
        <p:spPr bwMode="auto">
          <a:xfrm>
            <a:off x="6853238" y="3538538"/>
            <a:ext cx="37147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dirty="0">
                <a:solidFill>
                  <a:srgbClr val="000000"/>
                </a:solidFill>
              </a:rPr>
              <a:t>PLCC</a:t>
            </a:r>
            <a:endParaRPr lang="en-US" altLang="en-US" sz="2400" dirty="0">
              <a:latin typeface="Times New Roman" panose="02020603050405020304" pitchFamily="18" charset="0"/>
            </a:endParaRPr>
          </a:p>
        </p:txBody>
      </p:sp>
      <p:grpSp>
        <p:nvGrpSpPr>
          <p:cNvPr id="178" name="Group 368"/>
          <p:cNvGrpSpPr>
            <a:grpSpLocks/>
          </p:cNvGrpSpPr>
          <p:nvPr/>
        </p:nvGrpSpPr>
        <p:grpSpPr bwMode="auto">
          <a:xfrm>
            <a:off x="6415088" y="2976563"/>
            <a:ext cx="228600" cy="104775"/>
            <a:chOff x="4041" y="1875"/>
            <a:chExt cx="144" cy="66"/>
          </a:xfrm>
        </p:grpSpPr>
        <p:sp>
          <p:nvSpPr>
            <p:cNvPr id="179" name="Rectangle 369"/>
            <p:cNvSpPr>
              <a:spLocks noChangeArrowheads="1"/>
            </p:cNvSpPr>
            <p:nvPr/>
          </p:nvSpPr>
          <p:spPr bwMode="auto">
            <a:xfrm>
              <a:off x="4041" y="1905"/>
              <a:ext cx="24"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0" name="Rectangle 370"/>
            <p:cNvSpPr>
              <a:spLocks noChangeArrowheads="1"/>
            </p:cNvSpPr>
            <p:nvPr/>
          </p:nvSpPr>
          <p:spPr bwMode="auto">
            <a:xfrm>
              <a:off x="4083" y="1905"/>
              <a:ext cx="6"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1" name="Rectangle 371"/>
            <p:cNvSpPr>
              <a:spLocks noChangeArrowheads="1"/>
            </p:cNvSpPr>
            <p:nvPr/>
          </p:nvSpPr>
          <p:spPr bwMode="auto">
            <a:xfrm>
              <a:off x="4107" y="1905"/>
              <a:ext cx="18" cy="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2" name="Freeform 372"/>
            <p:cNvSpPr>
              <a:spLocks/>
            </p:cNvSpPr>
            <p:nvPr/>
          </p:nvSpPr>
          <p:spPr bwMode="auto">
            <a:xfrm>
              <a:off x="4113" y="1875"/>
              <a:ext cx="72" cy="66"/>
            </a:xfrm>
            <a:custGeom>
              <a:avLst/>
              <a:gdLst>
                <a:gd name="T0" fmla="*/ 0 w 72"/>
                <a:gd name="T1" fmla="*/ 66 h 66"/>
                <a:gd name="T2" fmla="*/ 72 w 72"/>
                <a:gd name="T3" fmla="*/ 36 h 66"/>
                <a:gd name="T4" fmla="*/ 0 w 72"/>
                <a:gd name="T5" fmla="*/ 0 h 66"/>
                <a:gd name="T6" fmla="*/ 0 w 72"/>
                <a:gd name="T7" fmla="*/ 66 h 66"/>
                <a:gd name="T8" fmla="*/ 0 60000 65536"/>
                <a:gd name="T9" fmla="*/ 0 60000 65536"/>
                <a:gd name="T10" fmla="*/ 0 60000 65536"/>
                <a:gd name="T11" fmla="*/ 0 60000 65536"/>
                <a:gd name="T12" fmla="*/ 0 w 72"/>
                <a:gd name="T13" fmla="*/ 0 h 66"/>
                <a:gd name="T14" fmla="*/ 72 w 72"/>
                <a:gd name="T15" fmla="*/ 66 h 66"/>
              </a:gdLst>
              <a:ahLst/>
              <a:cxnLst>
                <a:cxn ang="T8">
                  <a:pos x="T0" y="T1"/>
                </a:cxn>
                <a:cxn ang="T9">
                  <a:pos x="T2" y="T3"/>
                </a:cxn>
                <a:cxn ang="T10">
                  <a:pos x="T4" y="T5"/>
                </a:cxn>
                <a:cxn ang="T11">
                  <a:pos x="T6" y="T7"/>
                </a:cxn>
              </a:cxnLst>
              <a:rect l="T12" t="T13" r="T14" b="T15"/>
              <a:pathLst>
                <a:path w="72" h="66">
                  <a:moveTo>
                    <a:pt x="0" y="66"/>
                  </a:moveTo>
                  <a:lnTo>
                    <a:pt x="72"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83" name="Group 373"/>
          <p:cNvGrpSpPr>
            <a:grpSpLocks/>
          </p:cNvGrpSpPr>
          <p:nvPr/>
        </p:nvGrpSpPr>
        <p:grpSpPr bwMode="auto">
          <a:xfrm>
            <a:off x="6376988" y="3633788"/>
            <a:ext cx="247650" cy="104775"/>
            <a:chOff x="4017" y="2289"/>
            <a:chExt cx="156" cy="66"/>
          </a:xfrm>
        </p:grpSpPr>
        <p:sp>
          <p:nvSpPr>
            <p:cNvPr id="184" name="Line 374"/>
            <p:cNvSpPr>
              <a:spLocks noChangeShapeType="1"/>
            </p:cNvSpPr>
            <p:nvPr/>
          </p:nvSpPr>
          <p:spPr bwMode="auto">
            <a:xfrm>
              <a:off x="4017" y="2319"/>
              <a:ext cx="108"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85" name="Freeform 375"/>
            <p:cNvSpPr>
              <a:spLocks/>
            </p:cNvSpPr>
            <p:nvPr/>
          </p:nvSpPr>
          <p:spPr bwMode="auto">
            <a:xfrm>
              <a:off x="4113" y="2289"/>
              <a:ext cx="60" cy="66"/>
            </a:xfrm>
            <a:custGeom>
              <a:avLst/>
              <a:gdLst>
                <a:gd name="T0" fmla="*/ 0 w 60"/>
                <a:gd name="T1" fmla="*/ 66 h 66"/>
                <a:gd name="T2" fmla="*/ 60 w 60"/>
                <a:gd name="T3" fmla="*/ 30 h 66"/>
                <a:gd name="T4" fmla="*/ 0 w 60"/>
                <a:gd name="T5" fmla="*/ 0 h 66"/>
                <a:gd name="T6" fmla="*/ 0 w 60"/>
                <a:gd name="T7" fmla="*/ 66 h 66"/>
                <a:gd name="T8" fmla="*/ 0 60000 65536"/>
                <a:gd name="T9" fmla="*/ 0 60000 65536"/>
                <a:gd name="T10" fmla="*/ 0 60000 65536"/>
                <a:gd name="T11" fmla="*/ 0 60000 65536"/>
                <a:gd name="T12" fmla="*/ 0 w 60"/>
                <a:gd name="T13" fmla="*/ 0 h 66"/>
                <a:gd name="T14" fmla="*/ 60 w 60"/>
                <a:gd name="T15" fmla="*/ 66 h 66"/>
              </a:gdLst>
              <a:ahLst/>
              <a:cxnLst>
                <a:cxn ang="T8">
                  <a:pos x="T0" y="T1"/>
                </a:cxn>
                <a:cxn ang="T9">
                  <a:pos x="T2" y="T3"/>
                </a:cxn>
                <a:cxn ang="T10">
                  <a:pos x="T4" y="T5"/>
                </a:cxn>
                <a:cxn ang="T11">
                  <a:pos x="T6" y="T7"/>
                </a:cxn>
              </a:cxnLst>
              <a:rect l="T12" t="T13" r="T14" b="T15"/>
              <a:pathLst>
                <a:path w="60" h="66">
                  <a:moveTo>
                    <a:pt x="0" y="66"/>
                  </a:moveTo>
                  <a:lnTo>
                    <a:pt x="60"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86" name="Rectangle 376"/>
          <p:cNvSpPr>
            <a:spLocks noChangeArrowheads="1"/>
          </p:cNvSpPr>
          <p:nvPr/>
        </p:nvSpPr>
        <p:spPr bwMode="auto">
          <a:xfrm>
            <a:off x="6624638" y="2300288"/>
            <a:ext cx="12096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7" name="Rectangle 377"/>
          <p:cNvSpPr>
            <a:spLocks noChangeArrowheads="1"/>
          </p:cNvSpPr>
          <p:nvPr/>
        </p:nvSpPr>
        <p:spPr bwMode="auto">
          <a:xfrm>
            <a:off x="6653213" y="2309813"/>
            <a:ext cx="104775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COMMUNICATION</a:t>
            </a:r>
            <a:endParaRPr lang="en-US" altLang="en-US" sz="2400">
              <a:latin typeface="Times New Roman" panose="02020603050405020304" pitchFamily="18" charset="0"/>
            </a:endParaRPr>
          </a:p>
        </p:txBody>
      </p:sp>
      <p:grpSp>
        <p:nvGrpSpPr>
          <p:cNvPr id="188" name="Group 378"/>
          <p:cNvGrpSpPr>
            <a:grpSpLocks/>
          </p:cNvGrpSpPr>
          <p:nvPr/>
        </p:nvGrpSpPr>
        <p:grpSpPr bwMode="auto">
          <a:xfrm>
            <a:off x="7034213" y="3843338"/>
            <a:ext cx="104775" cy="771525"/>
            <a:chOff x="4431" y="2421"/>
            <a:chExt cx="66" cy="486"/>
          </a:xfrm>
        </p:grpSpPr>
        <p:sp>
          <p:nvSpPr>
            <p:cNvPr id="189" name="Line 379"/>
            <p:cNvSpPr>
              <a:spLocks noChangeShapeType="1"/>
            </p:cNvSpPr>
            <p:nvPr/>
          </p:nvSpPr>
          <p:spPr bwMode="auto">
            <a:xfrm>
              <a:off x="4461" y="2421"/>
              <a:ext cx="1" cy="438"/>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90" name="Freeform 380"/>
            <p:cNvSpPr>
              <a:spLocks/>
            </p:cNvSpPr>
            <p:nvPr/>
          </p:nvSpPr>
          <p:spPr bwMode="auto">
            <a:xfrm>
              <a:off x="4431" y="2847"/>
              <a:ext cx="66" cy="60"/>
            </a:xfrm>
            <a:custGeom>
              <a:avLst/>
              <a:gdLst>
                <a:gd name="T0" fmla="*/ 0 w 66"/>
                <a:gd name="T1" fmla="*/ 0 h 60"/>
                <a:gd name="T2" fmla="*/ 30 w 66"/>
                <a:gd name="T3" fmla="*/ 60 h 60"/>
                <a:gd name="T4" fmla="*/ 66 w 66"/>
                <a:gd name="T5" fmla="*/ 0 h 60"/>
                <a:gd name="T6" fmla="*/ 0 w 66"/>
                <a:gd name="T7" fmla="*/ 0 h 60"/>
                <a:gd name="T8" fmla="*/ 0 60000 65536"/>
                <a:gd name="T9" fmla="*/ 0 60000 65536"/>
                <a:gd name="T10" fmla="*/ 0 60000 65536"/>
                <a:gd name="T11" fmla="*/ 0 60000 65536"/>
                <a:gd name="T12" fmla="*/ 0 w 66"/>
                <a:gd name="T13" fmla="*/ 0 h 60"/>
                <a:gd name="T14" fmla="*/ 66 w 66"/>
                <a:gd name="T15" fmla="*/ 60 h 60"/>
              </a:gdLst>
              <a:ahLst/>
              <a:cxnLst>
                <a:cxn ang="T8">
                  <a:pos x="T0" y="T1"/>
                </a:cxn>
                <a:cxn ang="T9">
                  <a:pos x="T2" y="T3"/>
                </a:cxn>
                <a:cxn ang="T10">
                  <a:pos x="T4" y="T5"/>
                </a:cxn>
                <a:cxn ang="T11">
                  <a:pos x="T6" y="T7"/>
                </a:cxn>
              </a:cxnLst>
              <a:rect l="T12" t="T13" r="T14" b="T15"/>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91" name="Group 381"/>
          <p:cNvGrpSpPr>
            <a:grpSpLocks/>
          </p:cNvGrpSpPr>
          <p:nvPr/>
        </p:nvGrpSpPr>
        <p:grpSpPr bwMode="auto">
          <a:xfrm>
            <a:off x="7348538" y="3271838"/>
            <a:ext cx="104775" cy="1304925"/>
            <a:chOff x="4629" y="2061"/>
            <a:chExt cx="66" cy="822"/>
          </a:xfrm>
        </p:grpSpPr>
        <p:sp>
          <p:nvSpPr>
            <p:cNvPr id="192" name="Line 382"/>
            <p:cNvSpPr>
              <a:spLocks noChangeShapeType="1"/>
            </p:cNvSpPr>
            <p:nvPr/>
          </p:nvSpPr>
          <p:spPr bwMode="auto">
            <a:xfrm>
              <a:off x="4653" y="2061"/>
              <a:ext cx="6" cy="774"/>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93" name="Freeform 383"/>
            <p:cNvSpPr>
              <a:spLocks/>
            </p:cNvSpPr>
            <p:nvPr/>
          </p:nvSpPr>
          <p:spPr bwMode="auto">
            <a:xfrm>
              <a:off x="4629" y="2823"/>
              <a:ext cx="66" cy="60"/>
            </a:xfrm>
            <a:custGeom>
              <a:avLst/>
              <a:gdLst>
                <a:gd name="T0" fmla="*/ 0 w 66"/>
                <a:gd name="T1" fmla="*/ 0 h 60"/>
                <a:gd name="T2" fmla="*/ 36 w 66"/>
                <a:gd name="T3" fmla="*/ 60 h 60"/>
                <a:gd name="T4" fmla="*/ 66 w 66"/>
                <a:gd name="T5" fmla="*/ 0 h 60"/>
                <a:gd name="T6" fmla="*/ 0 w 66"/>
                <a:gd name="T7" fmla="*/ 0 h 60"/>
                <a:gd name="T8" fmla="*/ 0 60000 65536"/>
                <a:gd name="T9" fmla="*/ 0 60000 65536"/>
                <a:gd name="T10" fmla="*/ 0 60000 65536"/>
                <a:gd name="T11" fmla="*/ 0 60000 65536"/>
                <a:gd name="T12" fmla="*/ 0 w 66"/>
                <a:gd name="T13" fmla="*/ 0 h 60"/>
                <a:gd name="T14" fmla="*/ 66 w 66"/>
                <a:gd name="T15" fmla="*/ 60 h 60"/>
              </a:gdLst>
              <a:ahLst/>
              <a:cxnLst>
                <a:cxn ang="T8">
                  <a:pos x="T0" y="T1"/>
                </a:cxn>
                <a:cxn ang="T9">
                  <a:pos x="T2" y="T3"/>
                </a:cxn>
                <a:cxn ang="T10">
                  <a:pos x="T4" y="T5"/>
                </a:cxn>
                <a:cxn ang="T11">
                  <a:pos x="T6" y="T7"/>
                </a:cxn>
              </a:cxnLst>
              <a:rect l="T12" t="T13" r="T14" b="T15"/>
              <a:pathLst>
                <a:path w="66" h="60">
                  <a:moveTo>
                    <a:pt x="0" y="0"/>
                  </a:moveTo>
                  <a:lnTo>
                    <a:pt x="36"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94" name="Rectangle 384"/>
          <p:cNvSpPr>
            <a:spLocks noChangeArrowheads="1"/>
          </p:cNvSpPr>
          <p:nvPr/>
        </p:nvSpPr>
        <p:spPr bwMode="auto">
          <a:xfrm>
            <a:off x="6662738" y="4662488"/>
            <a:ext cx="1514475" cy="1809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5" name="Rectangle 385"/>
          <p:cNvSpPr>
            <a:spLocks noChangeArrowheads="1"/>
          </p:cNvSpPr>
          <p:nvPr/>
        </p:nvSpPr>
        <p:spPr bwMode="auto">
          <a:xfrm>
            <a:off x="6973843" y="4710104"/>
            <a:ext cx="50174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dirty="0" smtClean="0">
                <a:solidFill>
                  <a:srgbClr val="FFFFFF"/>
                </a:solidFill>
              </a:rPr>
              <a:t>Sub SLDC</a:t>
            </a:r>
            <a:endParaRPr lang="en-US" altLang="en-US" sz="2400" dirty="0">
              <a:latin typeface="Times New Roman" panose="02020603050405020304" pitchFamily="18" charset="0"/>
            </a:endParaRPr>
          </a:p>
        </p:txBody>
      </p:sp>
      <p:sp>
        <p:nvSpPr>
          <p:cNvPr id="196" name="Line 386"/>
          <p:cNvSpPr>
            <a:spLocks noChangeShapeType="1"/>
          </p:cNvSpPr>
          <p:nvPr/>
        </p:nvSpPr>
        <p:spPr bwMode="auto">
          <a:xfrm>
            <a:off x="3557588" y="2614613"/>
            <a:ext cx="1587" cy="5334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197" name="Group 387"/>
          <p:cNvGrpSpPr>
            <a:grpSpLocks/>
          </p:cNvGrpSpPr>
          <p:nvPr/>
        </p:nvGrpSpPr>
        <p:grpSpPr bwMode="auto">
          <a:xfrm>
            <a:off x="3557588" y="3100388"/>
            <a:ext cx="381000" cy="104775"/>
            <a:chOff x="2241" y="1953"/>
            <a:chExt cx="240" cy="66"/>
          </a:xfrm>
        </p:grpSpPr>
        <p:sp>
          <p:nvSpPr>
            <p:cNvPr id="198" name="Line 388"/>
            <p:cNvSpPr>
              <a:spLocks noChangeShapeType="1"/>
            </p:cNvSpPr>
            <p:nvPr/>
          </p:nvSpPr>
          <p:spPr bwMode="auto">
            <a:xfrm>
              <a:off x="2241" y="1983"/>
              <a:ext cx="186"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99" name="Freeform 389"/>
            <p:cNvSpPr>
              <a:spLocks/>
            </p:cNvSpPr>
            <p:nvPr/>
          </p:nvSpPr>
          <p:spPr bwMode="auto">
            <a:xfrm>
              <a:off x="2415" y="1953"/>
              <a:ext cx="66" cy="66"/>
            </a:xfrm>
            <a:custGeom>
              <a:avLst/>
              <a:gdLst>
                <a:gd name="T0" fmla="*/ 0 w 66"/>
                <a:gd name="T1" fmla="*/ 66 h 66"/>
                <a:gd name="T2" fmla="*/ 66 w 66"/>
                <a:gd name="T3" fmla="*/ 30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00" name="Line 390"/>
          <p:cNvSpPr>
            <a:spLocks noChangeShapeType="1"/>
          </p:cNvSpPr>
          <p:nvPr/>
        </p:nvSpPr>
        <p:spPr bwMode="auto">
          <a:xfrm>
            <a:off x="3043238" y="2538413"/>
            <a:ext cx="228600"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201" name="Group 391"/>
          <p:cNvGrpSpPr>
            <a:grpSpLocks/>
          </p:cNvGrpSpPr>
          <p:nvPr/>
        </p:nvGrpSpPr>
        <p:grpSpPr bwMode="auto">
          <a:xfrm>
            <a:off x="3252788" y="2662238"/>
            <a:ext cx="685800" cy="104775"/>
            <a:chOff x="2049" y="1677"/>
            <a:chExt cx="432" cy="66"/>
          </a:xfrm>
        </p:grpSpPr>
        <p:sp>
          <p:nvSpPr>
            <p:cNvPr id="202" name="Line 392"/>
            <p:cNvSpPr>
              <a:spLocks noChangeShapeType="1"/>
            </p:cNvSpPr>
            <p:nvPr/>
          </p:nvSpPr>
          <p:spPr bwMode="auto">
            <a:xfrm flipV="1">
              <a:off x="2049" y="1707"/>
              <a:ext cx="384" cy="6"/>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203" name="Freeform 393"/>
            <p:cNvSpPr>
              <a:spLocks/>
            </p:cNvSpPr>
            <p:nvPr/>
          </p:nvSpPr>
          <p:spPr bwMode="auto">
            <a:xfrm>
              <a:off x="2421" y="1677"/>
              <a:ext cx="60" cy="66"/>
            </a:xfrm>
            <a:custGeom>
              <a:avLst/>
              <a:gdLst>
                <a:gd name="T0" fmla="*/ 0 w 60"/>
                <a:gd name="T1" fmla="*/ 66 h 66"/>
                <a:gd name="T2" fmla="*/ 60 w 60"/>
                <a:gd name="T3" fmla="*/ 30 h 66"/>
                <a:gd name="T4" fmla="*/ 0 w 60"/>
                <a:gd name="T5" fmla="*/ 0 h 66"/>
                <a:gd name="T6" fmla="*/ 0 w 60"/>
                <a:gd name="T7" fmla="*/ 66 h 66"/>
                <a:gd name="T8" fmla="*/ 0 60000 65536"/>
                <a:gd name="T9" fmla="*/ 0 60000 65536"/>
                <a:gd name="T10" fmla="*/ 0 60000 65536"/>
                <a:gd name="T11" fmla="*/ 0 60000 65536"/>
                <a:gd name="T12" fmla="*/ 0 w 60"/>
                <a:gd name="T13" fmla="*/ 0 h 66"/>
                <a:gd name="T14" fmla="*/ 60 w 60"/>
                <a:gd name="T15" fmla="*/ 66 h 66"/>
              </a:gdLst>
              <a:ahLst/>
              <a:cxnLst>
                <a:cxn ang="T8">
                  <a:pos x="T0" y="T1"/>
                </a:cxn>
                <a:cxn ang="T9">
                  <a:pos x="T2" y="T3"/>
                </a:cxn>
                <a:cxn ang="T10">
                  <a:pos x="T4" y="T5"/>
                </a:cxn>
                <a:cxn ang="T11">
                  <a:pos x="T6" y="T7"/>
                </a:cxn>
              </a:cxnLst>
              <a:rect l="T12" t="T13" r="T14" b="T15"/>
              <a:pathLst>
                <a:path w="60" h="66">
                  <a:moveTo>
                    <a:pt x="0" y="66"/>
                  </a:moveTo>
                  <a:lnTo>
                    <a:pt x="60"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204" name="Rectangle 394"/>
          <p:cNvSpPr>
            <a:spLocks noChangeArrowheads="1"/>
          </p:cNvSpPr>
          <p:nvPr/>
        </p:nvSpPr>
        <p:spPr bwMode="auto">
          <a:xfrm>
            <a:off x="1338263" y="2995613"/>
            <a:ext cx="2381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5" name="Rectangle 395"/>
          <p:cNvSpPr>
            <a:spLocks noChangeArrowheads="1"/>
          </p:cNvSpPr>
          <p:nvPr/>
        </p:nvSpPr>
        <p:spPr bwMode="auto">
          <a:xfrm>
            <a:off x="1366838" y="3005138"/>
            <a:ext cx="23812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CB</a:t>
            </a:r>
            <a:endParaRPr lang="en-US" altLang="en-US" sz="2400">
              <a:latin typeface="Times New Roman" panose="02020603050405020304" pitchFamily="18" charset="0"/>
            </a:endParaRPr>
          </a:p>
        </p:txBody>
      </p:sp>
      <p:sp>
        <p:nvSpPr>
          <p:cNvPr id="206" name="Rectangle 396"/>
          <p:cNvSpPr>
            <a:spLocks noChangeArrowheads="1"/>
          </p:cNvSpPr>
          <p:nvPr/>
        </p:nvSpPr>
        <p:spPr bwMode="auto">
          <a:xfrm>
            <a:off x="1585913" y="2986088"/>
            <a:ext cx="5238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7" name="Rectangle 397"/>
          <p:cNvSpPr>
            <a:spLocks noChangeArrowheads="1"/>
          </p:cNvSpPr>
          <p:nvPr/>
        </p:nvSpPr>
        <p:spPr bwMode="auto">
          <a:xfrm>
            <a:off x="1614488" y="2995613"/>
            <a:ext cx="504825" cy="17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Isolator</a:t>
            </a:r>
            <a:endParaRPr lang="en-US" altLang="en-US" sz="2400">
              <a:latin typeface="Times New Roman" panose="02020603050405020304" pitchFamily="18" charset="0"/>
            </a:endParaRPr>
          </a:p>
        </p:txBody>
      </p:sp>
      <p:sp>
        <p:nvSpPr>
          <p:cNvPr id="209" name="Rectangle 401"/>
          <p:cNvSpPr>
            <a:spLocks noChangeArrowheads="1"/>
          </p:cNvSpPr>
          <p:nvPr/>
        </p:nvSpPr>
        <p:spPr bwMode="auto">
          <a:xfrm>
            <a:off x="205705" y="2166938"/>
            <a:ext cx="490538"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Clr>
                <a:schemeClr val="tx1"/>
              </a:buClr>
              <a:buSzPct val="75000"/>
              <a:buFont typeface="Wingdings" panose="05000000000000000000" pitchFamily="2" charset="2"/>
              <a:buNone/>
            </a:pPr>
            <a:r>
              <a:rPr lang="en-US" altLang="en-US" sz="2400" dirty="0">
                <a:solidFill>
                  <a:schemeClr val="tx2"/>
                </a:solidFill>
                <a:latin typeface="Times New Roman" panose="02020603050405020304" pitchFamily="18" charset="0"/>
              </a:rPr>
              <a:t>GETCO</a:t>
            </a:r>
            <a:r>
              <a:rPr lang="en-US" altLang="en-US" sz="2400" dirty="0">
                <a:latin typeface="Times New Roman" panose="02020603050405020304" pitchFamily="18" charset="0"/>
              </a:rPr>
              <a:t> </a:t>
            </a:r>
          </a:p>
        </p:txBody>
      </p:sp>
      <p:sp>
        <p:nvSpPr>
          <p:cNvPr id="208" name="Rectangle 367"/>
          <p:cNvSpPr>
            <a:spLocks noChangeArrowheads="1"/>
          </p:cNvSpPr>
          <p:nvPr/>
        </p:nvSpPr>
        <p:spPr bwMode="auto">
          <a:xfrm>
            <a:off x="6781800" y="2886075"/>
            <a:ext cx="11477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dirty="0" smtClean="0">
                <a:solidFill>
                  <a:srgbClr val="000000"/>
                </a:solidFill>
              </a:rPr>
              <a:t>Lease Line / Microwave</a:t>
            </a:r>
            <a:endParaRPr lang="en-US" altLang="en-US" sz="2400" dirty="0">
              <a:latin typeface="Times New Roman" panose="02020603050405020304" pitchFamily="18" charset="0"/>
            </a:endParaRPr>
          </a:p>
        </p:txBody>
      </p:sp>
    </p:spTree>
    <p:extLst>
      <p:ext uri="{BB962C8B-B14F-4D97-AF65-F5344CB8AC3E}">
        <p14:creationId xmlns:p14="http://schemas.microsoft.com/office/powerpoint/2010/main" val="16279352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0" name="Rectangle 3"/>
          <p:cNvSpPr>
            <a:spLocks noChangeArrowheads="1"/>
          </p:cNvSpPr>
          <p:nvPr/>
        </p:nvSpPr>
        <p:spPr bwMode="auto">
          <a:xfrm>
            <a:off x="0" y="1079500"/>
            <a:ext cx="85217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a:solidFill>
                  <a:schemeClr val="tx1"/>
                </a:solidFill>
                <a:latin typeface="Arial" pitchFamily="34" charset="0"/>
              </a:defRPr>
            </a:lvl1pPr>
            <a:lvl2pPr indent="-398463"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lvl="1" algn="just" eaLnBrk="1" hangingPunct="1">
              <a:buFont typeface="Arial" pitchFamily="34" charset="0"/>
              <a:buChar char="•"/>
            </a:pPr>
            <a:r>
              <a:rPr lang="en-US" altLang="en-US" dirty="0" smtClean="0">
                <a:latin typeface="Calibri (Headings)"/>
              </a:rPr>
              <a:t>Communication link </a:t>
            </a:r>
            <a:r>
              <a:rPr lang="en-US" altLang="en-US" dirty="0">
                <a:latin typeface="Calibri (Headings)"/>
              </a:rPr>
              <a:t>between Solar Power Station and </a:t>
            </a:r>
            <a:r>
              <a:rPr lang="en-US" altLang="en-US" dirty="0" smtClean="0">
                <a:latin typeface="Calibri (Headings)"/>
              </a:rPr>
              <a:t>STU </a:t>
            </a:r>
            <a:r>
              <a:rPr lang="en-US" altLang="en-US" dirty="0">
                <a:latin typeface="Calibri (Headings)"/>
              </a:rPr>
              <a:t>EHV Sub-Station, where RTU is installed. </a:t>
            </a: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r>
              <a:rPr lang="en-US" altLang="en-US" dirty="0">
                <a:latin typeface="Calibri (Headings)"/>
              </a:rPr>
              <a:t>Radio Modem is also provide for point to point speech communication between Solar Plant and RTU end of GETCO. </a:t>
            </a: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r>
              <a:rPr lang="en-US" altLang="en-US" dirty="0">
                <a:latin typeface="Calibri (Headings)"/>
              </a:rPr>
              <a:t>The Radio Modem frequency band is 2.412 to 2.464 GHz which is Unlicensed Band.  </a:t>
            </a: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r>
              <a:rPr lang="en-US" altLang="en-US" dirty="0">
                <a:latin typeface="Calibri (Headings)"/>
              </a:rPr>
              <a:t>The total Equipment cost of 1 set  is around </a:t>
            </a:r>
            <a:r>
              <a:rPr lang="en-US" altLang="en-US" dirty="0" err="1">
                <a:latin typeface="Calibri (Headings)"/>
              </a:rPr>
              <a:t>Rs</a:t>
            </a:r>
            <a:r>
              <a:rPr lang="en-US" altLang="en-US" dirty="0">
                <a:latin typeface="Calibri (Headings)"/>
              </a:rPr>
              <a:t>. 3.5 Lacs for Solar  data acquisition system.</a:t>
            </a:r>
          </a:p>
          <a:p>
            <a:pPr lvl="1" algn="just" eaLnBrk="1" hangingPunct="1">
              <a:buFont typeface="Arial" pitchFamily="34" charset="0"/>
              <a:buChar char="•"/>
            </a:pPr>
            <a:endParaRPr lang="en-US" altLang="en-US" dirty="0">
              <a:latin typeface="Calibri (Headings)"/>
            </a:endParaRPr>
          </a:p>
          <a:p>
            <a:pPr lvl="1" algn="just" eaLnBrk="1" hangingPunct="1">
              <a:buFont typeface="Arial" pitchFamily="34" charset="0"/>
              <a:buChar char="•"/>
            </a:pPr>
            <a:r>
              <a:rPr lang="en-US" altLang="en-US" dirty="0">
                <a:latin typeface="Calibri (Headings)"/>
              </a:rPr>
              <a:t>Developers readily agreed to bear cost including maintenance. </a:t>
            </a:r>
          </a:p>
          <a:p>
            <a:pPr algn="just" eaLnBrk="1" hangingPunct="1"/>
            <a:endParaRPr lang="en-US" altLang="en-US" dirty="0">
              <a:latin typeface="Calibri (Headings)"/>
            </a:endParaRPr>
          </a:p>
        </p:txBody>
      </p:sp>
      <p:graphicFrame>
        <p:nvGraphicFramePr>
          <p:cNvPr id="6" name="Table 5"/>
          <p:cNvGraphicFramePr>
            <a:graphicFrameLocks noGrp="1"/>
          </p:cNvGraphicFramePr>
          <p:nvPr>
            <p:extLst/>
          </p:nvPr>
        </p:nvGraphicFramePr>
        <p:xfrm>
          <a:off x="344488" y="1933575"/>
          <a:ext cx="8077200" cy="877888"/>
        </p:xfrm>
        <a:graphic>
          <a:graphicData uri="http://schemas.openxmlformats.org/drawingml/2006/table">
            <a:tbl>
              <a:tblPr/>
              <a:tblGrid>
                <a:gridCol w="3482774">
                  <a:extLst>
                    <a:ext uri="{9D8B030D-6E8A-4147-A177-3AD203B41FA5}">
                      <a16:colId xmlns:a16="http://schemas.microsoft.com/office/drawing/2014/main" val="20000"/>
                    </a:ext>
                  </a:extLst>
                </a:gridCol>
                <a:gridCol w="2484623">
                  <a:extLst>
                    <a:ext uri="{9D8B030D-6E8A-4147-A177-3AD203B41FA5}">
                      <a16:colId xmlns:a16="http://schemas.microsoft.com/office/drawing/2014/main" val="20001"/>
                    </a:ext>
                  </a:extLst>
                </a:gridCol>
                <a:gridCol w="2109803">
                  <a:extLst>
                    <a:ext uri="{9D8B030D-6E8A-4147-A177-3AD203B41FA5}">
                      <a16:colId xmlns:a16="http://schemas.microsoft.com/office/drawing/2014/main" val="20002"/>
                    </a:ext>
                  </a:extLst>
                </a:gridCol>
              </a:tblGrid>
              <a:tr h="457200">
                <a:tc>
                  <a:txBody>
                    <a:bodyPr/>
                    <a:lstStyle/>
                    <a:p>
                      <a:pPr marL="0" marR="0" algn="ctr">
                        <a:lnSpc>
                          <a:spcPct val="115000"/>
                        </a:lnSpc>
                        <a:spcBef>
                          <a:spcPts val="0"/>
                        </a:spcBef>
                        <a:spcAft>
                          <a:spcPts val="0"/>
                        </a:spcAft>
                      </a:pPr>
                      <a:r>
                        <a:rPr lang="en-US" sz="2200" b="0" dirty="0">
                          <a:latin typeface="+mj-lt"/>
                          <a:ea typeface="Times New Roman"/>
                          <a:cs typeface="Times New Roman"/>
                        </a:rPr>
                        <a:t>Type of communication</a:t>
                      </a: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0" dirty="0">
                          <a:latin typeface="+mj-lt"/>
                          <a:ea typeface="Times New Roman"/>
                          <a:cs typeface="Times New Roman"/>
                        </a:rPr>
                        <a:t>Radio Modem</a:t>
                      </a: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0" dirty="0">
                          <a:latin typeface="+mj-lt"/>
                          <a:ea typeface="Times New Roman"/>
                          <a:cs typeface="Times New Roman"/>
                        </a:rPr>
                        <a:t>GSM/GPRS</a:t>
                      </a: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0688">
                <a:tc>
                  <a:txBody>
                    <a:bodyPr/>
                    <a:lstStyle/>
                    <a:p>
                      <a:pPr marL="0" marR="0" algn="ctr">
                        <a:lnSpc>
                          <a:spcPct val="115000"/>
                        </a:lnSpc>
                        <a:spcBef>
                          <a:spcPts val="0"/>
                        </a:spcBef>
                        <a:spcAft>
                          <a:spcPts val="0"/>
                        </a:spcAft>
                      </a:pPr>
                      <a:r>
                        <a:rPr lang="en-US" sz="2200" b="0" dirty="0">
                          <a:latin typeface="+mj-lt"/>
                          <a:ea typeface="Times New Roman"/>
                          <a:cs typeface="Times New Roman"/>
                        </a:rPr>
                        <a:t>Total Nos.</a:t>
                      </a: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0" dirty="0" smtClean="0">
                          <a:solidFill>
                            <a:schemeClr val="tx1"/>
                          </a:solidFill>
                          <a:latin typeface="+mj-lt"/>
                          <a:ea typeface="Times New Roman"/>
                          <a:cs typeface="Times New Roman"/>
                        </a:rPr>
                        <a:t>76</a:t>
                      </a:r>
                      <a:endParaRPr lang="en-US" sz="2200" b="0" dirty="0">
                        <a:solidFill>
                          <a:schemeClr val="tx1"/>
                        </a:solidFill>
                        <a:latin typeface="+mj-lt"/>
                        <a:ea typeface="Times New Roman"/>
                        <a:cs typeface="Times New Roman"/>
                      </a:endParaRP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2200" b="0" dirty="0" smtClean="0">
                          <a:solidFill>
                            <a:schemeClr val="tx1"/>
                          </a:solidFill>
                          <a:latin typeface="+mj-lt"/>
                          <a:ea typeface="Times New Roman"/>
                          <a:cs typeface="Times New Roman"/>
                        </a:rPr>
                        <a:t>3</a:t>
                      </a:r>
                      <a:endParaRPr lang="en-US" sz="2200" b="0" dirty="0">
                        <a:solidFill>
                          <a:schemeClr val="tx1"/>
                        </a:solidFill>
                        <a:latin typeface="+mj-lt"/>
                        <a:ea typeface="Times New Roman"/>
                        <a:cs typeface="Times New Roman"/>
                      </a:endParaRPr>
                    </a:p>
                  </a:txBody>
                  <a:tcPr marL="63290" marR="632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2"/>
          <p:cNvPicPr>
            <a:picLocks noChangeAspect="1"/>
          </p:cNvPicPr>
          <p:nvPr/>
        </p:nvPicPr>
        <p:blipFill>
          <a:blip r:embed="rId4" cstate="print"/>
          <a:srcRect/>
          <a:stretch>
            <a:fillRect/>
          </a:stretch>
        </p:blipFill>
        <p:spPr bwMode="auto">
          <a:xfrm>
            <a:off x="56082" y="1079500"/>
            <a:ext cx="9016512" cy="5715870"/>
          </a:xfrm>
          <a:prstGeom prst="rect">
            <a:avLst/>
          </a:prstGeom>
          <a:noFill/>
          <a:ln w="9525">
            <a:noFill/>
            <a:miter lim="800000"/>
            <a:headEnd/>
            <a:tailEnd/>
          </a:ln>
        </p:spPr>
      </p:pic>
      <p:sp>
        <p:nvSpPr>
          <p:cNvPr id="11"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Solar Generation Integration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993595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770" name="Rectangle 3"/>
          <p:cNvSpPr>
            <a:spLocks noChangeArrowheads="1"/>
          </p:cNvSpPr>
          <p:nvPr/>
        </p:nvSpPr>
        <p:spPr bwMode="auto">
          <a:xfrm>
            <a:off x="0" y="1447800"/>
            <a:ext cx="91440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pitchFamily="34" charset="0"/>
              </a:defRPr>
            </a:lvl1pPr>
            <a:lvl2pPr indent="-398463" eaLnBrk="0" hangingPunct="0">
              <a:defRPr sz="2000">
                <a:solidFill>
                  <a:schemeClr val="tx1"/>
                </a:solidFill>
                <a:latin typeface="Arial" pitchFamily="34" charset="0"/>
              </a:defRPr>
            </a:lvl2pPr>
            <a:lvl3pPr marL="1143000" indent="-228600" eaLnBrk="0" hangingPunct="0">
              <a:defRPr sz="2000">
                <a:solidFill>
                  <a:schemeClr val="tx1"/>
                </a:solidFill>
                <a:latin typeface="Arial" pitchFamily="34" charset="0"/>
              </a:defRPr>
            </a:lvl3pPr>
            <a:lvl4pPr marL="1600200" indent="-228600" eaLnBrk="0" hangingPunct="0">
              <a:defRPr sz="2000">
                <a:solidFill>
                  <a:schemeClr val="tx1"/>
                </a:solidFill>
                <a:latin typeface="Arial" pitchFamily="34" charset="0"/>
              </a:defRPr>
            </a:lvl4pPr>
            <a:lvl5pPr marL="2057400" indent="-228600" eaLnBrk="0" hangingPunct="0">
              <a:defRPr sz="2000">
                <a:solidFill>
                  <a:schemeClr val="tx1"/>
                </a:solidFill>
                <a:latin typeface="Arial" pitchFamily="34" charset="0"/>
              </a:defRPr>
            </a:lvl5pPr>
            <a:lvl6pPr marL="2514600" indent="-228600" eaLnBrk="0" fontAlgn="base" hangingPunct="0">
              <a:spcBef>
                <a:spcPct val="0"/>
              </a:spcBef>
              <a:spcAft>
                <a:spcPct val="0"/>
              </a:spcAft>
              <a:defRPr sz="2000">
                <a:solidFill>
                  <a:schemeClr val="tx1"/>
                </a:solidFill>
                <a:latin typeface="Arial" pitchFamily="34" charset="0"/>
              </a:defRPr>
            </a:lvl6pPr>
            <a:lvl7pPr marL="2971800" indent="-228600" eaLnBrk="0" fontAlgn="base" hangingPunct="0">
              <a:spcBef>
                <a:spcPct val="0"/>
              </a:spcBef>
              <a:spcAft>
                <a:spcPct val="0"/>
              </a:spcAft>
              <a:defRPr sz="2000">
                <a:solidFill>
                  <a:schemeClr val="tx1"/>
                </a:solidFill>
                <a:latin typeface="Arial" pitchFamily="34" charset="0"/>
              </a:defRPr>
            </a:lvl7pPr>
            <a:lvl8pPr marL="3429000" indent="-228600" eaLnBrk="0" fontAlgn="base" hangingPunct="0">
              <a:spcBef>
                <a:spcPct val="0"/>
              </a:spcBef>
              <a:spcAft>
                <a:spcPct val="0"/>
              </a:spcAft>
              <a:defRPr sz="2000">
                <a:solidFill>
                  <a:schemeClr val="tx1"/>
                </a:solidFill>
                <a:latin typeface="Arial" pitchFamily="34" charset="0"/>
              </a:defRPr>
            </a:lvl8pPr>
            <a:lvl9pPr marL="3886200" indent="-228600" eaLnBrk="0" fontAlgn="base" hangingPunct="0">
              <a:spcBef>
                <a:spcPct val="0"/>
              </a:spcBef>
              <a:spcAft>
                <a:spcPct val="0"/>
              </a:spcAft>
              <a:defRPr sz="2000">
                <a:solidFill>
                  <a:schemeClr val="tx1"/>
                </a:solidFill>
                <a:latin typeface="Arial" pitchFamily="34" charset="0"/>
              </a:defRPr>
            </a:lvl9pPr>
          </a:lstStyle>
          <a:p>
            <a:pPr lvl="1" algn="just" eaLnBrk="1" hangingPunct="1">
              <a:buFont typeface="Arial" pitchFamily="34" charset="0"/>
              <a:buChar char="•"/>
            </a:pPr>
            <a:r>
              <a:rPr lang="en-US" altLang="en-US" dirty="0" smtClean="0">
                <a:cs typeface="Arial" panose="020B0604020202020204" pitchFamily="34" charset="0"/>
              </a:rPr>
              <a:t>Communication </a:t>
            </a:r>
            <a:r>
              <a:rPr lang="en-US" altLang="en-US" dirty="0">
                <a:cs typeface="Arial" panose="020B0604020202020204" pitchFamily="34" charset="0"/>
              </a:rPr>
              <a:t>link like Radio </a:t>
            </a:r>
            <a:r>
              <a:rPr lang="en-US" altLang="en-US" dirty="0" smtClean="0">
                <a:cs typeface="Arial" panose="020B0604020202020204" pitchFamily="34" charset="0"/>
              </a:rPr>
              <a:t>/ </a:t>
            </a:r>
            <a:r>
              <a:rPr lang="en-US" altLang="en-US" dirty="0">
                <a:cs typeface="Arial" panose="020B0604020202020204" pitchFamily="34" charset="0"/>
              </a:rPr>
              <a:t>GSM </a:t>
            </a:r>
            <a:r>
              <a:rPr lang="en-US" altLang="en-US" dirty="0" smtClean="0">
                <a:cs typeface="Arial" panose="020B0604020202020204" pitchFamily="34" charset="0"/>
              </a:rPr>
              <a:t>/GPRC -between </a:t>
            </a:r>
            <a:r>
              <a:rPr lang="en-US" altLang="en-US" dirty="0">
                <a:cs typeface="Arial" panose="020B0604020202020204" pitchFamily="34" charset="0"/>
              </a:rPr>
              <a:t>Solar Power Station and GETCO EHV Sub-Station, where RTU is installed. </a:t>
            </a:r>
          </a:p>
          <a:p>
            <a:pPr lvl="1" algn="just" eaLnBrk="1" hangingPunct="1">
              <a:buFont typeface="Arial" pitchFamily="34" charset="0"/>
              <a:buChar char="•"/>
            </a:pPr>
            <a:endParaRPr lang="en-US" altLang="en-US" dirty="0">
              <a:cs typeface="Arial" panose="020B0604020202020204" pitchFamily="34" charset="0"/>
            </a:endParaRPr>
          </a:p>
          <a:p>
            <a:pPr lvl="1" algn="just" eaLnBrk="1" hangingPunct="1">
              <a:buFont typeface="Arial" pitchFamily="34" charset="0"/>
              <a:buChar char="•"/>
            </a:pPr>
            <a:r>
              <a:rPr lang="en-US" altLang="en-US" dirty="0" smtClean="0">
                <a:cs typeface="Arial" panose="020B0604020202020204" pitchFamily="34" charset="0"/>
              </a:rPr>
              <a:t>Radio </a:t>
            </a:r>
            <a:r>
              <a:rPr lang="en-US" altLang="en-US" dirty="0">
                <a:cs typeface="Arial" panose="020B0604020202020204" pitchFamily="34" charset="0"/>
              </a:rPr>
              <a:t>Modem is also </a:t>
            </a:r>
            <a:r>
              <a:rPr lang="en-US" altLang="en-US" dirty="0" smtClean="0">
                <a:cs typeface="Arial" panose="020B0604020202020204" pitchFamily="34" charset="0"/>
              </a:rPr>
              <a:t>provided </a:t>
            </a:r>
            <a:r>
              <a:rPr lang="en-US" altLang="en-US" dirty="0">
                <a:cs typeface="Arial" panose="020B0604020202020204" pitchFamily="34" charset="0"/>
              </a:rPr>
              <a:t>for point to point speech communication between Solar Plant and RTU end of GETCO. </a:t>
            </a:r>
          </a:p>
          <a:p>
            <a:pPr lvl="1" algn="just" eaLnBrk="1" hangingPunct="1">
              <a:buFont typeface="Arial" pitchFamily="34" charset="0"/>
              <a:buChar char="•"/>
            </a:pPr>
            <a:endParaRPr lang="en-US" altLang="en-US" dirty="0">
              <a:cs typeface="Arial" panose="020B0604020202020204" pitchFamily="34" charset="0"/>
            </a:endParaRPr>
          </a:p>
          <a:p>
            <a:pPr lvl="1" algn="just" eaLnBrk="1" hangingPunct="1">
              <a:buFont typeface="Arial" pitchFamily="34" charset="0"/>
              <a:buChar char="•"/>
            </a:pPr>
            <a:r>
              <a:rPr lang="en-US" altLang="en-US" dirty="0">
                <a:cs typeface="Arial" panose="020B0604020202020204" pitchFamily="34" charset="0"/>
              </a:rPr>
              <a:t>The Radio Modem frequency band is 2.412 to 2.464 GHz which is Unlicensed Band.  </a:t>
            </a:r>
          </a:p>
          <a:p>
            <a:pPr lvl="1" algn="just" eaLnBrk="1" hangingPunct="1">
              <a:buFont typeface="Arial" pitchFamily="34" charset="0"/>
              <a:buChar char="•"/>
            </a:pPr>
            <a:endParaRPr lang="en-US" altLang="en-US" dirty="0">
              <a:cs typeface="Arial" panose="020B0604020202020204" pitchFamily="34" charset="0"/>
            </a:endParaRPr>
          </a:p>
          <a:p>
            <a:pPr lvl="1" algn="just" eaLnBrk="1" hangingPunct="1">
              <a:buFont typeface="Arial" pitchFamily="34" charset="0"/>
              <a:buChar char="•"/>
            </a:pPr>
            <a:r>
              <a:rPr lang="en-US" altLang="en-US" dirty="0">
                <a:cs typeface="Arial" panose="020B0604020202020204" pitchFamily="34" charset="0"/>
              </a:rPr>
              <a:t>The total Equipment cost of 1 set  is around </a:t>
            </a:r>
            <a:r>
              <a:rPr lang="en-US" altLang="en-US" dirty="0" err="1" smtClean="0">
                <a:cs typeface="Arial" panose="020B0604020202020204" pitchFamily="34" charset="0"/>
              </a:rPr>
              <a:t>Rs</a:t>
            </a:r>
            <a:r>
              <a:rPr lang="en-US" altLang="en-US" dirty="0" smtClean="0">
                <a:cs typeface="Arial" panose="020B0604020202020204" pitchFamily="34" charset="0"/>
              </a:rPr>
              <a:t> </a:t>
            </a:r>
            <a:r>
              <a:rPr lang="en-US" altLang="en-US" dirty="0">
                <a:cs typeface="Arial" panose="020B0604020202020204" pitchFamily="34" charset="0"/>
              </a:rPr>
              <a:t>3.5 Lacs for Solar  data acquisition system.</a:t>
            </a:r>
          </a:p>
          <a:p>
            <a:pPr lvl="1" algn="just" eaLnBrk="1" hangingPunct="1">
              <a:buFont typeface="Arial" pitchFamily="34" charset="0"/>
              <a:buChar char="•"/>
            </a:pPr>
            <a:endParaRPr lang="en-US" altLang="en-US" dirty="0">
              <a:cs typeface="Arial" panose="020B0604020202020204" pitchFamily="34" charset="0"/>
            </a:endParaRPr>
          </a:p>
          <a:p>
            <a:pPr lvl="1" algn="just" eaLnBrk="1" hangingPunct="1">
              <a:buFont typeface="Arial" pitchFamily="34" charset="0"/>
              <a:buChar char="•"/>
            </a:pPr>
            <a:r>
              <a:rPr lang="en-US" altLang="en-US" dirty="0">
                <a:cs typeface="Arial" panose="020B0604020202020204" pitchFamily="34" charset="0"/>
              </a:rPr>
              <a:t>Developers readily agreed to bear cost including maintenance. </a:t>
            </a:r>
          </a:p>
          <a:p>
            <a:pPr algn="just" eaLnBrk="1" hangingPunct="1"/>
            <a:endParaRPr lang="en-US" altLang="en-US" dirty="0">
              <a:latin typeface="Calibri (Headings)"/>
            </a:endParaRPr>
          </a:p>
        </p:txBody>
      </p:sp>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Solar Generation Data Communication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2576607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untitled1.bmp"/>
          <p:cNvPicPr>
            <a:picLocks noChangeAspect="1"/>
          </p:cNvPicPr>
          <p:nvPr/>
        </p:nvPicPr>
        <p:blipFill>
          <a:blip r:embed="rId2" cstate="print"/>
          <a:stretch>
            <a:fillRect/>
          </a:stretch>
        </p:blipFill>
        <p:spPr>
          <a:xfrm>
            <a:off x="0" y="1066800"/>
            <a:ext cx="9144000" cy="5791201"/>
          </a:xfrm>
          <a:prstGeom prst="rect">
            <a:avLst/>
          </a:prstGeom>
        </p:spPr>
      </p:pic>
      <p:sp>
        <p:nvSpPr>
          <p:cNvPr id="5"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Wind Generation Data Integration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2955896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235" name="Rectangle 3"/>
          <p:cNvSpPr>
            <a:spLocks noChangeArrowheads="1"/>
          </p:cNvSpPr>
          <p:nvPr/>
        </p:nvSpPr>
        <p:spPr bwMode="auto">
          <a:xfrm>
            <a:off x="0" y="1524000"/>
            <a:ext cx="9144000" cy="3170099"/>
          </a:xfrm>
          <a:prstGeom prst="rect">
            <a:avLst/>
          </a:prstGeom>
          <a:noFill/>
          <a:ln w="9525">
            <a:noFill/>
            <a:miter lim="800000"/>
            <a:headEnd/>
            <a:tailEnd/>
          </a:ln>
        </p:spPr>
        <p:txBody>
          <a:bodyPr wrap="square">
            <a:spAutoFit/>
          </a:bodyPr>
          <a:lstStyle/>
          <a:p>
            <a:pPr lvl="1" indent="-398463" algn="just">
              <a:buFont typeface="Arial" pitchFamily="34" charset="0"/>
              <a:buChar char="•"/>
              <a:defRPr/>
            </a:pPr>
            <a:r>
              <a:rPr lang="en-US" sz="2000" dirty="0">
                <a:latin typeface="Arial" panose="020B0604020202020204" pitchFamily="34" charset="0"/>
                <a:cs typeface="Arial" panose="020B0604020202020204" pitchFamily="34" charset="0"/>
              </a:rPr>
              <a:t>Data connectivity is established between Wind Power Station and GETCO End Sub-Station for RTU with mix of available Technologies. i.e. </a:t>
            </a:r>
            <a:r>
              <a:rPr lang="en-US" altLang="en-US" sz="2000" dirty="0">
                <a:latin typeface="Arial" panose="020B0604020202020204" pitchFamily="34" charset="0"/>
                <a:cs typeface="Arial" panose="020B0604020202020204" pitchFamily="34" charset="0"/>
              </a:rPr>
              <a:t>like Radio / GSM /</a:t>
            </a:r>
            <a:r>
              <a:rPr lang="en-US" altLang="en-US" sz="2000" dirty="0" smtClean="0">
                <a:latin typeface="Arial" panose="020B0604020202020204" pitchFamily="34" charset="0"/>
                <a:cs typeface="Arial" panose="020B0604020202020204" pitchFamily="34" charset="0"/>
              </a:rPr>
              <a:t>GPRS </a:t>
            </a:r>
            <a:r>
              <a:rPr lang="en-US" altLang="en-US" sz="2000" dirty="0" smtClean="0">
                <a:latin typeface="Arial" panose="020B0604020202020204" pitchFamily="34" charset="0"/>
                <a:cs typeface="Arial" panose="020B0604020202020204" pitchFamily="34" charset="0"/>
              </a:rPr>
              <a:t>/ PLCC / Lease Line.</a:t>
            </a:r>
          </a:p>
          <a:p>
            <a:pPr lvl="1" indent="-398463" algn="just">
              <a:buFont typeface="Arial" pitchFamily="34" charset="0"/>
              <a:buChar char="•"/>
              <a:defRPr/>
            </a:pPr>
            <a:endParaRPr lang="en-US" sz="2000"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US" sz="2000" dirty="0" smtClean="0">
                <a:latin typeface="Arial" panose="020B0604020202020204" pitchFamily="34" charset="0"/>
                <a:cs typeface="Arial" panose="020B0604020202020204" pitchFamily="34" charset="0"/>
              </a:rPr>
              <a:t>Repeater utilized to fetch the data of long distant. </a:t>
            </a:r>
            <a:endParaRPr lang="en-US" sz="2000" dirty="0">
              <a:latin typeface="Arial" panose="020B0604020202020204" pitchFamily="34" charset="0"/>
              <a:cs typeface="Arial" panose="020B0604020202020204" pitchFamily="34" charset="0"/>
            </a:endParaRPr>
          </a:p>
          <a:p>
            <a:pPr marL="465138" indent="-465138" algn="just">
              <a:buFont typeface="Arial" pitchFamily="34" charset="0"/>
              <a:buChar char="•"/>
              <a:defRPr/>
            </a:pPr>
            <a:endParaRPr lang="en-US" sz="2000" dirty="0">
              <a:latin typeface="Arial" panose="020B0604020202020204" pitchFamily="34" charset="0"/>
              <a:cs typeface="Arial" panose="020B0604020202020204" pitchFamily="34" charset="0"/>
            </a:endParaRPr>
          </a:p>
          <a:p>
            <a:pPr marL="465138" indent="-465138" algn="just">
              <a:buFont typeface="Arial" pitchFamily="34" charset="0"/>
              <a:buChar char="•"/>
              <a:defRPr/>
            </a:pPr>
            <a:r>
              <a:rPr lang="en-US" sz="2000" dirty="0">
                <a:latin typeface="Arial" panose="020B0604020202020204" pitchFamily="34" charset="0"/>
                <a:cs typeface="Arial" panose="020B0604020202020204" pitchFamily="34" charset="0"/>
              </a:rPr>
              <a:t>The total cost of 1 set  is around Rs. 6 </a:t>
            </a:r>
            <a:r>
              <a:rPr lang="en-US" sz="2000" dirty="0" err="1">
                <a:latin typeface="Arial" panose="020B0604020202020204" pitchFamily="34" charset="0"/>
                <a:cs typeface="Arial" panose="020B0604020202020204" pitchFamily="34" charset="0"/>
              </a:rPr>
              <a:t>Lacs</a:t>
            </a:r>
            <a:r>
              <a:rPr lang="en-US" sz="2000" dirty="0">
                <a:latin typeface="Arial" panose="020B0604020202020204" pitchFamily="34" charset="0"/>
                <a:cs typeface="Arial" panose="020B0604020202020204" pitchFamily="34" charset="0"/>
              </a:rPr>
              <a:t> for Wind data acquisition system including RTU and communication equipment. </a:t>
            </a:r>
          </a:p>
          <a:p>
            <a:pPr marL="465138" indent="-465138" algn="just">
              <a:buFont typeface="Arial" pitchFamily="34" charset="0"/>
              <a:buChar char="•"/>
              <a:defRPr/>
            </a:pPr>
            <a:endParaRPr lang="en-US" sz="2000"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US" sz="2000" dirty="0">
                <a:latin typeface="Arial" panose="020B0604020202020204" pitchFamily="34" charset="0"/>
                <a:cs typeface="Arial" panose="020B0604020202020204" pitchFamily="34" charset="0"/>
              </a:rPr>
              <a:t>Developers readily agreed to bear cost including maintenance. </a:t>
            </a:r>
          </a:p>
        </p:txBody>
      </p:sp>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Wind Generation Data Communication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3438259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48325"/>
            <a:ext cx="9144000" cy="120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Wind Generation Data Communication</a:t>
            </a:r>
            <a:endParaRPr lang="en-US" altLang="en-US" sz="3200" b="1" i="1" dirty="0">
              <a:solidFill>
                <a:srgbClr val="0070C0"/>
              </a:solidFill>
              <a:latin typeface="Calibri" pitchFamily="34" charset="0"/>
              <a:ea typeface="+mn-ea"/>
              <a:cs typeface="Arial" pitchFamily="34" charset="0"/>
            </a:endParaRPr>
          </a:p>
        </p:txBody>
      </p:sp>
      <p:sp>
        <p:nvSpPr>
          <p:cNvPr id="10" name="Rectangle 173"/>
          <p:cNvSpPr>
            <a:spLocks noChangeArrowheads="1"/>
          </p:cNvSpPr>
          <p:nvPr/>
        </p:nvSpPr>
        <p:spPr bwMode="auto">
          <a:xfrm>
            <a:off x="600075" y="1731962"/>
            <a:ext cx="8543925" cy="38179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11" name="Group 174"/>
          <p:cNvGrpSpPr>
            <a:grpSpLocks/>
          </p:cNvGrpSpPr>
          <p:nvPr/>
        </p:nvGrpSpPr>
        <p:grpSpPr bwMode="auto">
          <a:xfrm>
            <a:off x="690563" y="2297113"/>
            <a:ext cx="1485900" cy="657225"/>
            <a:chOff x="435" y="1167"/>
            <a:chExt cx="936" cy="414"/>
          </a:xfrm>
        </p:grpSpPr>
        <p:sp>
          <p:nvSpPr>
            <p:cNvPr id="12" name="Freeform 175"/>
            <p:cNvSpPr>
              <a:spLocks/>
            </p:cNvSpPr>
            <p:nvPr/>
          </p:nvSpPr>
          <p:spPr bwMode="auto">
            <a:xfrm>
              <a:off x="483" y="1215"/>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 name="Freeform 176"/>
            <p:cNvSpPr>
              <a:spLocks/>
            </p:cNvSpPr>
            <p:nvPr/>
          </p:nvSpPr>
          <p:spPr bwMode="auto">
            <a:xfrm>
              <a:off x="435" y="1167"/>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solidFill>
              <a:srgbClr val="FFBE7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 name="Freeform 177"/>
            <p:cNvSpPr>
              <a:spLocks/>
            </p:cNvSpPr>
            <p:nvPr/>
          </p:nvSpPr>
          <p:spPr bwMode="auto">
            <a:xfrm>
              <a:off x="435" y="1167"/>
              <a:ext cx="888" cy="366"/>
            </a:xfrm>
            <a:custGeom>
              <a:avLst/>
              <a:gdLst>
                <a:gd name="T0" fmla="*/ 131010042 w 148"/>
                <a:gd name="T1" fmla="*/ 201553966 h 61"/>
                <a:gd name="T2" fmla="*/ 0 w 148"/>
                <a:gd name="T3" fmla="*/ 292253207 h 61"/>
                <a:gd name="T4" fmla="*/ 70543867 w 148"/>
                <a:gd name="T5" fmla="*/ 362797061 h 61"/>
                <a:gd name="T6" fmla="*/ 70543867 w 148"/>
                <a:gd name="T7" fmla="*/ 362797061 h 61"/>
                <a:gd name="T8" fmla="*/ 30233088 w 148"/>
                <a:gd name="T9" fmla="*/ 413185625 h 61"/>
                <a:gd name="T10" fmla="*/ 181398501 w 148"/>
                <a:gd name="T11" fmla="*/ 503884866 h 61"/>
                <a:gd name="T12" fmla="*/ 201553933 w 148"/>
                <a:gd name="T13" fmla="*/ 503884866 h 61"/>
                <a:gd name="T14" fmla="*/ 201553933 w 148"/>
                <a:gd name="T15" fmla="*/ 503884866 h 61"/>
                <a:gd name="T16" fmla="*/ 433340941 w 148"/>
                <a:gd name="T17" fmla="*/ 574428720 h 61"/>
                <a:gd name="T18" fmla="*/ 564350935 w 148"/>
                <a:gd name="T19" fmla="*/ 554273333 h 61"/>
                <a:gd name="T20" fmla="*/ 564350935 w 148"/>
                <a:gd name="T21" fmla="*/ 554273333 h 61"/>
                <a:gd name="T22" fmla="*/ 765904772 w 148"/>
                <a:gd name="T23" fmla="*/ 614739494 h 61"/>
                <a:gd name="T24" fmla="*/ 987614185 w 148"/>
                <a:gd name="T25" fmla="*/ 524040253 h 61"/>
                <a:gd name="T26" fmla="*/ 987614185 w 148"/>
                <a:gd name="T27" fmla="*/ 524040253 h 61"/>
                <a:gd name="T28" fmla="*/ 1088391103 w 148"/>
                <a:gd name="T29" fmla="*/ 544195640 h 61"/>
                <a:gd name="T30" fmla="*/ 1289944940 w 148"/>
                <a:gd name="T31" fmla="*/ 423263318 h 61"/>
                <a:gd name="T32" fmla="*/ 1289944940 w 148"/>
                <a:gd name="T33" fmla="*/ 423263318 h 61"/>
                <a:gd name="T34" fmla="*/ 1491498777 w 148"/>
                <a:gd name="T35" fmla="*/ 302330900 h 61"/>
                <a:gd name="T36" fmla="*/ 1441110318 w 148"/>
                <a:gd name="T37" fmla="*/ 221709353 h 61"/>
                <a:gd name="T38" fmla="*/ 1441110318 w 148"/>
                <a:gd name="T39" fmla="*/ 221709353 h 61"/>
                <a:gd name="T40" fmla="*/ 1461265701 w 148"/>
                <a:gd name="T41" fmla="*/ 181398531 h 61"/>
                <a:gd name="T42" fmla="*/ 1320178016 w 148"/>
                <a:gd name="T43" fmla="*/ 80621572 h 61"/>
                <a:gd name="T44" fmla="*/ 1320178016 w 148"/>
                <a:gd name="T45" fmla="*/ 80621572 h 61"/>
                <a:gd name="T46" fmla="*/ 1158934946 w 148"/>
                <a:gd name="T47" fmla="*/ 0 h 61"/>
                <a:gd name="T48" fmla="*/ 1027924952 w 148"/>
                <a:gd name="T49" fmla="*/ 30233092 h 61"/>
                <a:gd name="T50" fmla="*/ 1027924952 w 148"/>
                <a:gd name="T51" fmla="*/ 30233092 h 61"/>
                <a:gd name="T52" fmla="*/ 906992650 w 148"/>
                <a:gd name="T53" fmla="*/ 0 h 61"/>
                <a:gd name="T54" fmla="*/ 775982464 w 148"/>
                <a:gd name="T55" fmla="*/ 50388491 h 61"/>
                <a:gd name="T56" fmla="*/ 775982464 w 148"/>
                <a:gd name="T57" fmla="*/ 50388491 h 61"/>
                <a:gd name="T58" fmla="*/ 644972470 w 148"/>
                <a:gd name="T59" fmla="*/ 20155393 h 61"/>
                <a:gd name="T60" fmla="*/ 483729401 w 148"/>
                <a:gd name="T61" fmla="*/ 70543878 h 61"/>
                <a:gd name="T62" fmla="*/ 483729401 w 148"/>
                <a:gd name="T63" fmla="*/ 70543878 h 61"/>
                <a:gd name="T64" fmla="*/ 362797002 w 148"/>
                <a:gd name="T65" fmla="*/ 60466185 h 61"/>
                <a:gd name="T66" fmla="*/ 131010042 w 148"/>
                <a:gd name="T67" fmla="*/ 191476224 h 61"/>
                <a:gd name="T68" fmla="*/ 131010042 w 148"/>
                <a:gd name="T69" fmla="*/ 201553966 h 6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61"/>
                <a:gd name="T107" fmla="*/ 148 w 148"/>
                <a:gd name="T108" fmla="*/ 61 h 6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61">
                  <a:moveTo>
                    <a:pt x="13" y="20"/>
                  </a:moveTo>
                  <a:cubicBezTo>
                    <a:pt x="6" y="21"/>
                    <a:pt x="0" y="24"/>
                    <a:pt x="0" y="29"/>
                  </a:cubicBezTo>
                  <a:cubicBezTo>
                    <a:pt x="0" y="32"/>
                    <a:pt x="3" y="34"/>
                    <a:pt x="7" y="36"/>
                  </a:cubicBezTo>
                  <a:cubicBezTo>
                    <a:pt x="5" y="37"/>
                    <a:pt x="3" y="39"/>
                    <a:pt x="3" y="41"/>
                  </a:cubicBezTo>
                  <a:cubicBezTo>
                    <a:pt x="3" y="46"/>
                    <a:pt x="10" y="50"/>
                    <a:pt x="18" y="50"/>
                  </a:cubicBezTo>
                  <a:cubicBezTo>
                    <a:pt x="19" y="50"/>
                    <a:pt x="19" y="50"/>
                    <a:pt x="20" y="50"/>
                  </a:cubicBezTo>
                  <a:cubicBezTo>
                    <a:pt x="25" y="54"/>
                    <a:pt x="33" y="57"/>
                    <a:pt x="43" y="57"/>
                  </a:cubicBezTo>
                  <a:cubicBezTo>
                    <a:pt x="48" y="57"/>
                    <a:pt x="52" y="57"/>
                    <a:pt x="56" y="55"/>
                  </a:cubicBezTo>
                  <a:cubicBezTo>
                    <a:pt x="61" y="59"/>
                    <a:pt x="68" y="61"/>
                    <a:pt x="76" y="61"/>
                  </a:cubicBezTo>
                  <a:cubicBezTo>
                    <a:pt x="86" y="61"/>
                    <a:pt x="95" y="57"/>
                    <a:pt x="98" y="52"/>
                  </a:cubicBezTo>
                  <a:cubicBezTo>
                    <a:pt x="101" y="53"/>
                    <a:pt x="105" y="54"/>
                    <a:pt x="108" y="54"/>
                  </a:cubicBezTo>
                  <a:cubicBezTo>
                    <a:pt x="119" y="54"/>
                    <a:pt x="128" y="49"/>
                    <a:pt x="128" y="42"/>
                  </a:cubicBezTo>
                  <a:cubicBezTo>
                    <a:pt x="139" y="42"/>
                    <a:pt x="148" y="36"/>
                    <a:pt x="148" y="30"/>
                  </a:cubicBezTo>
                  <a:cubicBezTo>
                    <a:pt x="148" y="27"/>
                    <a:pt x="146" y="24"/>
                    <a:pt x="143" y="22"/>
                  </a:cubicBezTo>
                  <a:cubicBezTo>
                    <a:pt x="144" y="20"/>
                    <a:pt x="145" y="19"/>
                    <a:pt x="145" y="18"/>
                  </a:cubicBezTo>
                  <a:cubicBezTo>
                    <a:pt x="145" y="13"/>
                    <a:pt x="139" y="9"/>
                    <a:pt x="131" y="8"/>
                  </a:cubicBezTo>
                  <a:cubicBezTo>
                    <a:pt x="130" y="3"/>
                    <a:pt x="123" y="0"/>
                    <a:pt x="115" y="0"/>
                  </a:cubicBezTo>
                  <a:cubicBezTo>
                    <a:pt x="110" y="0"/>
                    <a:pt x="105" y="1"/>
                    <a:pt x="102" y="3"/>
                  </a:cubicBezTo>
                  <a:cubicBezTo>
                    <a:pt x="99" y="1"/>
                    <a:pt x="95" y="0"/>
                    <a:pt x="90" y="0"/>
                  </a:cubicBezTo>
                  <a:cubicBezTo>
                    <a:pt x="85" y="0"/>
                    <a:pt x="79" y="2"/>
                    <a:pt x="77" y="5"/>
                  </a:cubicBezTo>
                  <a:cubicBezTo>
                    <a:pt x="74" y="3"/>
                    <a:pt x="69" y="2"/>
                    <a:pt x="64" y="2"/>
                  </a:cubicBezTo>
                  <a:cubicBezTo>
                    <a:pt x="57" y="2"/>
                    <a:pt x="51" y="4"/>
                    <a:pt x="48" y="7"/>
                  </a:cubicBezTo>
                  <a:cubicBezTo>
                    <a:pt x="44" y="6"/>
                    <a:pt x="40" y="6"/>
                    <a:pt x="36" y="6"/>
                  </a:cubicBezTo>
                  <a:cubicBezTo>
                    <a:pt x="23" y="6"/>
                    <a:pt x="13" y="11"/>
                    <a:pt x="13" y="19"/>
                  </a:cubicBezTo>
                  <a:cubicBezTo>
                    <a:pt x="13" y="19"/>
                    <a:pt x="13" y="20"/>
                    <a:pt x="13" y="20"/>
                  </a:cubicBez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 name="Freeform 178"/>
            <p:cNvSpPr>
              <a:spLocks/>
            </p:cNvSpPr>
            <p:nvPr/>
          </p:nvSpPr>
          <p:spPr bwMode="auto">
            <a:xfrm>
              <a:off x="477" y="1383"/>
              <a:ext cx="54" cy="6"/>
            </a:xfrm>
            <a:custGeom>
              <a:avLst/>
              <a:gdLst>
                <a:gd name="T0" fmla="*/ 0 w 9"/>
                <a:gd name="T1" fmla="*/ 0 h 1"/>
                <a:gd name="T2" fmla="*/ 80621558 w 9"/>
                <a:gd name="T3" fmla="*/ 10077694 h 1"/>
                <a:gd name="T4" fmla="*/ 90699250 w 9"/>
                <a:gd name="T5" fmla="*/ 10077694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cubicBezTo>
                    <a:pt x="3" y="1"/>
                    <a:pt x="5" y="1"/>
                    <a:pt x="8" y="1"/>
                  </a:cubicBezTo>
                  <a:cubicBezTo>
                    <a:pt x="8" y="1"/>
                    <a:pt x="9" y="1"/>
                    <a:pt x="9" y="1"/>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 name="Freeform 179"/>
            <p:cNvSpPr>
              <a:spLocks/>
            </p:cNvSpPr>
            <p:nvPr/>
          </p:nvSpPr>
          <p:spPr bwMode="auto">
            <a:xfrm>
              <a:off x="555" y="1461"/>
              <a:ext cx="24" cy="6"/>
            </a:xfrm>
            <a:custGeom>
              <a:avLst/>
              <a:gdLst>
                <a:gd name="T0" fmla="*/ 0 w 4"/>
                <a:gd name="T1" fmla="*/ 10077694 h 1"/>
                <a:gd name="T2" fmla="*/ 40310777 w 4"/>
                <a:gd name="T3" fmla="*/ 0 h 1"/>
                <a:gd name="T4" fmla="*/ 0 60000 65536"/>
                <a:gd name="T5" fmla="*/ 0 60000 65536"/>
                <a:gd name="T6" fmla="*/ 0 w 4"/>
                <a:gd name="T7" fmla="*/ 0 h 1"/>
                <a:gd name="T8" fmla="*/ 4 w 4"/>
                <a:gd name="T9" fmla="*/ 1 h 1"/>
              </a:gdLst>
              <a:ahLst/>
              <a:cxnLst>
                <a:cxn ang="T4">
                  <a:pos x="T0" y="T1"/>
                </a:cxn>
                <a:cxn ang="T5">
                  <a:pos x="T2" y="T3"/>
                </a:cxn>
              </a:cxnLst>
              <a:rect l="T6" t="T7" r="T8" b="T9"/>
              <a:pathLst>
                <a:path w="4" h="1">
                  <a:moveTo>
                    <a:pt x="0" y="1"/>
                  </a:moveTo>
                  <a:cubicBezTo>
                    <a:pt x="1" y="1"/>
                    <a:pt x="3" y="1"/>
                    <a:pt x="4"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 name="Freeform 180"/>
            <p:cNvSpPr>
              <a:spLocks/>
            </p:cNvSpPr>
            <p:nvPr/>
          </p:nvSpPr>
          <p:spPr bwMode="auto">
            <a:xfrm>
              <a:off x="759" y="1485"/>
              <a:ext cx="12" cy="12"/>
            </a:xfrm>
            <a:custGeom>
              <a:avLst/>
              <a:gdLst>
                <a:gd name="T0" fmla="*/ 0 w 2"/>
                <a:gd name="T1" fmla="*/ 0 h 2"/>
                <a:gd name="T2" fmla="*/ 20155388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0" y="0"/>
                  </a:moveTo>
                  <a:cubicBezTo>
                    <a:pt x="1" y="1"/>
                    <a:pt x="1" y="1"/>
                    <a:pt x="2"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8" name="Freeform 181"/>
            <p:cNvSpPr>
              <a:spLocks/>
            </p:cNvSpPr>
            <p:nvPr/>
          </p:nvSpPr>
          <p:spPr bwMode="auto">
            <a:xfrm>
              <a:off x="1023" y="1461"/>
              <a:ext cx="6" cy="18"/>
            </a:xfrm>
            <a:custGeom>
              <a:avLst/>
              <a:gdLst>
                <a:gd name="T0" fmla="*/ 0 w 1"/>
                <a:gd name="T1" fmla="*/ 30233090 h 3"/>
                <a:gd name="T2" fmla="*/ 10077694 w 1"/>
                <a:gd name="T3" fmla="*/ 0 h 3"/>
                <a:gd name="T4" fmla="*/ 0 60000 65536"/>
                <a:gd name="T5" fmla="*/ 0 60000 65536"/>
                <a:gd name="T6" fmla="*/ 0 w 1"/>
                <a:gd name="T7" fmla="*/ 0 h 3"/>
                <a:gd name="T8" fmla="*/ 1 w 1"/>
                <a:gd name="T9" fmla="*/ 3 h 3"/>
              </a:gdLst>
              <a:ahLst/>
              <a:cxnLst>
                <a:cxn ang="T4">
                  <a:pos x="T0" y="T1"/>
                </a:cxn>
                <a:cxn ang="T5">
                  <a:pos x="T2" y="T3"/>
                </a:cxn>
              </a:cxnLst>
              <a:rect l="T6" t="T7" r="T8" b="T9"/>
              <a:pathLst>
                <a:path w="1" h="3">
                  <a:moveTo>
                    <a:pt x="0" y="3"/>
                  </a:moveTo>
                  <a:cubicBezTo>
                    <a:pt x="0" y="2"/>
                    <a:pt x="1" y="1"/>
                    <a:pt x="1"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9" name="Freeform 182"/>
            <p:cNvSpPr>
              <a:spLocks/>
            </p:cNvSpPr>
            <p:nvPr/>
          </p:nvSpPr>
          <p:spPr bwMode="auto">
            <a:xfrm>
              <a:off x="1137" y="1359"/>
              <a:ext cx="66" cy="60"/>
            </a:xfrm>
            <a:custGeom>
              <a:avLst/>
              <a:gdLst>
                <a:gd name="T0" fmla="*/ 110854666 w 11"/>
                <a:gd name="T1" fmla="*/ 100776970 h 10"/>
                <a:gd name="T2" fmla="*/ 110854666 w 11"/>
                <a:gd name="T3" fmla="*/ 100776970 h 10"/>
                <a:gd name="T4" fmla="*/ 0 w 11"/>
                <a:gd name="T5" fmla="*/ 0 h 10"/>
                <a:gd name="T6" fmla="*/ 0 60000 65536"/>
                <a:gd name="T7" fmla="*/ 0 60000 65536"/>
                <a:gd name="T8" fmla="*/ 0 60000 65536"/>
                <a:gd name="T9" fmla="*/ 0 w 11"/>
                <a:gd name="T10" fmla="*/ 0 h 10"/>
                <a:gd name="T11" fmla="*/ 11 w 11"/>
                <a:gd name="T12" fmla="*/ 10 h 10"/>
              </a:gdLst>
              <a:ahLst/>
              <a:cxnLst>
                <a:cxn ang="T6">
                  <a:pos x="T0" y="T1"/>
                </a:cxn>
                <a:cxn ang="T7">
                  <a:pos x="T2" y="T3"/>
                </a:cxn>
                <a:cxn ang="T8">
                  <a:pos x="T4" y="T5"/>
                </a:cxn>
              </a:cxnLst>
              <a:rect l="T9" t="T10" r="T11" b="T12"/>
              <a:pathLst>
                <a:path w="11" h="10">
                  <a:moveTo>
                    <a:pt x="11" y="10"/>
                  </a:moveTo>
                  <a:cubicBezTo>
                    <a:pt x="11" y="10"/>
                    <a:pt x="11" y="10"/>
                    <a:pt x="11" y="10"/>
                  </a:cubicBezTo>
                  <a:cubicBezTo>
                    <a:pt x="11" y="6"/>
                    <a:pt x="7" y="2"/>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0" name="Freeform 183"/>
            <p:cNvSpPr>
              <a:spLocks/>
            </p:cNvSpPr>
            <p:nvPr/>
          </p:nvSpPr>
          <p:spPr bwMode="auto">
            <a:xfrm>
              <a:off x="1263" y="1299"/>
              <a:ext cx="30" cy="18"/>
            </a:xfrm>
            <a:custGeom>
              <a:avLst/>
              <a:gdLst>
                <a:gd name="T0" fmla="*/ 0 w 5"/>
                <a:gd name="T1" fmla="*/ 30233090 h 3"/>
                <a:gd name="T2" fmla="*/ 50388485 w 5"/>
                <a:gd name="T3" fmla="*/ 0 h 3"/>
                <a:gd name="T4" fmla="*/ 0 60000 65536"/>
                <a:gd name="T5" fmla="*/ 0 60000 65536"/>
                <a:gd name="T6" fmla="*/ 0 w 5"/>
                <a:gd name="T7" fmla="*/ 0 h 3"/>
                <a:gd name="T8" fmla="*/ 5 w 5"/>
                <a:gd name="T9" fmla="*/ 3 h 3"/>
              </a:gdLst>
              <a:ahLst/>
              <a:cxnLst>
                <a:cxn ang="T4">
                  <a:pos x="T0" y="T1"/>
                </a:cxn>
                <a:cxn ang="T5">
                  <a:pos x="T2" y="T3"/>
                </a:cxn>
              </a:cxnLst>
              <a:rect l="T6" t="T7" r="T8" b="T9"/>
              <a:pathLst>
                <a:path w="5" h="3">
                  <a:moveTo>
                    <a:pt x="0" y="3"/>
                  </a:moveTo>
                  <a:cubicBezTo>
                    <a:pt x="2" y="2"/>
                    <a:pt x="4" y="1"/>
                    <a:pt x="5"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1" name="Freeform 184"/>
            <p:cNvSpPr>
              <a:spLocks/>
            </p:cNvSpPr>
            <p:nvPr/>
          </p:nvSpPr>
          <p:spPr bwMode="auto">
            <a:xfrm>
              <a:off x="1221" y="1215"/>
              <a:ext cx="1" cy="6"/>
            </a:xfrm>
            <a:custGeom>
              <a:avLst/>
              <a:gdLst>
                <a:gd name="T0" fmla="*/ 0 w 1"/>
                <a:gd name="T1" fmla="*/ 10077694 h 1"/>
                <a:gd name="T2" fmla="*/ 0 w 1"/>
                <a:gd name="T3" fmla="*/ 10077694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0" y="1"/>
                    <a:pt x="0" y="1"/>
                  </a:cubicBezTo>
                  <a:cubicBezTo>
                    <a:pt x="0" y="1"/>
                    <a:pt x="0" y="0"/>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2" name="Freeform 185"/>
            <p:cNvSpPr>
              <a:spLocks/>
            </p:cNvSpPr>
            <p:nvPr/>
          </p:nvSpPr>
          <p:spPr bwMode="auto">
            <a:xfrm>
              <a:off x="1035" y="1185"/>
              <a:ext cx="12" cy="18"/>
            </a:xfrm>
            <a:custGeom>
              <a:avLst/>
              <a:gdLst>
                <a:gd name="T0" fmla="*/ 20155388 w 2"/>
                <a:gd name="T1" fmla="*/ 0 h 3"/>
                <a:gd name="T2" fmla="*/ 0 w 2"/>
                <a:gd name="T3" fmla="*/ 30233090 h 3"/>
                <a:gd name="T4" fmla="*/ 0 60000 65536"/>
                <a:gd name="T5" fmla="*/ 0 60000 65536"/>
                <a:gd name="T6" fmla="*/ 0 w 2"/>
                <a:gd name="T7" fmla="*/ 0 h 3"/>
                <a:gd name="T8" fmla="*/ 2 w 2"/>
                <a:gd name="T9" fmla="*/ 3 h 3"/>
              </a:gdLst>
              <a:ahLst/>
              <a:cxnLst>
                <a:cxn ang="T4">
                  <a:pos x="T0" y="T1"/>
                </a:cxn>
                <a:cxn ang="T5">
                  <a:pos x="T2" y="T3"/>
                </a:cxn>
              </a:cxnLst>
              <a:rect l="T6" t="T7" r="T8" b="T9"/>
              <a:pathLst>
                <a:path w="2" h="3">
                  <a:moveTo>
                    <a:pt x="2" y="0"/>
                  </a:moveTo>
                  <a:cubicBezTo>
                    <a:pt x="1" y="1"/>
                    <a:pt x="0" y="2"/>
                    <a:pt x="0" y="3"/>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3" name="Freeform 186"/>
            <p:cNvSpPr>
              <a:spLocks/>
            </p:cNvSpPr>
            <p:nvPr/>
          </p:nvSpPr>
          <p:spPr bwMode="auto">
            <a:xfrm>
              <a:off x="891" y="1197"/>
              <a:ext cx="6" cy="12"/>
            </a:xfrm>
            <a:custGeom>
              <a:avLst/>
              <a:gdLst>
                <a:gd name="T0" fmla="*/ 10077694 w 1"/>
                <a:gd name="T1" fmla="*/ 0 h 2"/>
                <a:gd name="T2" fmla="*/ 0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0"/>
                  </a:moveTo>
                  <a:cubicBezTo>
                    <a:pt x="0"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4" name="Freeform 187"/>
            <p:cNvSpPr>
              <a:spLocks/>
            </p:cNvSpPr>
            <p:nvPr/>
          </p:nvSpPr>
          <p:spPr bwMode="auto">
            <a:xfrm>
              <a:off x="723" y="1209"/>
              <a:ext cx="24" cy="12"/>
            </a:xfrm>
            <a:custGeom>
              <a:avLst/>
              <a:gdLst>
                <a:gd name="T0" fmla="*/ 40310777 w 4"/>
                <a:gd name="T1" fmla="*/ 20155388 h 2"/>
                <a:gd name="T2" fmla="*/ 0 w 4"/>
                <a:gd name="T3" fmla="*/ 0 h 2"/>
                <a:gd name="T4" fmla="*/ 0 60000 65536"/>
                <a:gd name="T5" fmla="*/ 0 60000 65536"/>
                <a:gd name="T6" fmla="*/ 0 w 4"/>
                <a:gd name="T7" fmla="*/ 0 h 2"/>
                <a:gd name="T8" fmla="*/ 4 w 4"/>
                <a:gd name="T9" fmla="*/ 2 h 2"/>
              </a:gdLst>
              <a:ahLst/>
              <a:cxnLst>
                <a:cxn ang="T4">
                  <a:pos x="T0" y="T1"/>
                </a:cxn>
                <a:cxn ang="T5">
                  <a:pos x="T2" y="T3"/>
                </a:cxn>
              </a:cxnLst>
              <a:rect l="T6" t="T7" r="T8" b="T9"/>
              <a:pathLst>
                <a:path w="4" h="2">
                  <a:moveTo>
                    <a:pt x="4" y="2"/>
                  </a:moveTo>
                  <a:cubicBezTo>
                    <a:pt x="3" y="2"/>
                    <a:pt x="2"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25" name="Freeform 188"/>
            <p:cNvSpPr>
              <a:spLocks/>
            </p:cNvSpPr>
            <p:nvPr/>
          </p:nvSpPr>
          <p:spPr bwMode="auto">
            <a:xfrm>
              <a:off x="513" y="1287"/>
              <a:ext cx="6" cy="12"/>
            </a:xfrm>
            <a:custGeom>
              <a:avLst/>
              <a:gdLst>
                <a:gd name="T0" fmla="*/ 0 w 1"/>
                <a:gd name="T1" fmla="*/ 0 h 2"/>
                <a:gd name="T2" fmla="*/ 10077694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1"/>
                    <a:pt x="1" y="2"/>
                    <a:pt x="1"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28" name="Group 191"/>
          <p:cNvGrpSpPr>
            <a:grpSpLocks/>
          </p:cNvGrpSpPr>
          <p:nvPr/>
        </p:nvGrpSpPr>
        <p:grpSpPr bwMode="auto">
          <a:xfrm>
            <a:off x="681038" y="3087688"/>
            <a:ext cx="1485900" cy="561975"/>
            <a:chOff x="429" y="1665"/>
            <a:chExt cx="936" cy="354"/>
          </a:xfrm>
        </p:grpSpPr>
        <p:sp>
          <p:nvSpPr>
            <p:cNvPr id="29" name="Freeform 192"/>
            <p:cNvSpPr>
              <a:spLocks/>
            </p:cNvSpPr>
            <p:nvPr/>
          </p:nvSpPr>
          <p:spPr bwMode="auto">
            <a:xfrm>
              <a:off x="477" y="1713"/>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0" name="Freeform 193"/>
            <p:cNvSpPr>
              <a:spLocks/>
            </p:cNvSpPr>
            <p:nvPr/>
          </p:nvSpPr>
          <p:spPr bwMode="auto">
            <a:xfrm>
              <a:off x="429" y="1665"/>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solidFill>
              <a:srgbClr val="FFBE7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1" name="Freeform 194"/>
            <p:cNvSpPr>
              <a:spLocks/>
            </p:cNvSpPr>
            <p:nvPr/>
          </p:nvSpPr>
          <p:spPr bwMode="auto">
            <a:xfrm>
              <a:off x="429" y="1665"/>
              <a:ext cx="888" cy="306"/>
            </a:xfrm>
            <a:custGeom>
              <a:avLst/>
              <a:gdLst>
                <a:gd name="T0" fmla="*/ 131010042 w 148"/>
                <a:gd name="T1" fmla="*/ 171320829 h 51"/>
                <a:gd name="T2" fmla="*/ 0 w 148"/>
                <a:gd name="T3" fmla="*/ 241864728 h 51"/>
                <a:gd name="T4" fmla="*/ 70543867 w 148"/>
                <a:gd name="T5" fmla="*/ 302330886 h 51"/>
                <a:gd name="T6" fmla="*/ 70543867 w 148"/>
                <a:gd name="T7" fmla="*/ 302330886 h 51"/>
                <a:gd name="T8" fmla="*/ 30233088 w 148"/>
                <a:gd name="T9" fmla="*/ 352719350 h 51"/>
                <a:gd name="T10" fmla="*/ 181398501 w 148"/>
                <a:gd name="T11" fmla="*/ 423263297 h 51"/>
                <a:gd name="T12" fmla="*/ 201553933 w 148"/>
                <a:gd name="T13" fmla="*/ 423263297 h 51"/>
                <a:gd name="T14" fmla="*/ 201553933 w 148"/>
                <a:gd name="T15" fmla="*/ 423263297 h 51"/>
                <a:gd name="T16" fmla="*/ 433340941 w 148"/>
                <a:gd name="T17" fmla="*/ 483729455 h 51"/>
                <a:gd name="T18" fmla="*/ 564350935 w 148"/>
                <a:gd name="T19" fmla="*/ 463574069 h 51"/>
                <a:gd name="T20" fmla="*/ 564350935 w 148"/>
                <a:gd name="T21" fmla="*/ 463574069 h 51"/>
                <a:gd name="T22" fmla="*/ 765904772 w 148"/>
                <a:gd name="T23" fmla="*/ 513962534 h 51"/>
                <a:gd name="T24" fmla="*/ 987614185 w 148"/>
                <a:gd name="T25" fmla="*/ 433340990 h 51"/>
                <a:gd name="T26" fmla="*/ 987614185 w 148"/>
                <a:gd name="T27" fmla="*/ 433340990 h 51"/>
                <a:gd name="T28" fmla="*/ 1088391103 w 148"/>
                <a:gd name="T29" fmla="*/ 453496376 h 51"/>
                <a:gd name="T30" fmla="*/ 1289944940 w 148"/>
                <a:gd name="T31" fmla="*/ 362797043 h 51"/>
                <a:gd name="T32" fmla="*/ 1289944940 w 148"/>
                <a:gd name="T33" fmla="*/ 352719350 h 51"/>
                <a:gd name="T34" fmla="*/ 1491498777 w 148"/>
                <a:gd name="T35" fmla="*/ 251942421 h 51"/>
                <a:gd name="T36" fmla="*/ 1441110318 w 148"/>
                <a:gd name="T37" fmla="*/ 181398522 h 51"/>
                <a:gd name="T38" fmla="*/ 1441110318 w 148"/>
                <a:gd name="T39" fmla="*/ 181398522 h 51"/>
                <a:gd name="T40" fmla="*/ 1461265701 w 148"/>
                <a:gd name="T41" fmla="*/ 151165443 h 51"/>
                <a:gd name="T42" fmla="*/ 1320178016 w 148"/>
                <a:gd name="T43" fmla="*/ 60466182 h 51"/>
                <a:gd name="T44" fmla="*/ 1320178016 w 148"/>
                <a:gd name="T45" fmla="*/ 60466182 h 51"/>
                <a:gd name="T46" fmla="*/ 1158934946 w 148"/>
                <a:gd name="T47" fmla="*/ 0 h 51"/>
                <a:gd name="T48" fmla="*/ 1027924952 w 148"/>
                <a:gd name="T49" fmla="*/ 30233091 h 51"/>
                <a:gd name="T50" fmla="*/ 1027924952 w 148"/>
                <a:gd name="T51" fmla="*/ 30233091 h 51"/>
                <a:gd name="T52" fmla="*/ 906992650 w 148"/>
                <a:gd name="T53" fmla="*/ 0 h 51"/>
                <a:gd name="T54" fmla="*/ 775982464 w 148"/>
                <a:gd name="T55" fmla="*/ 40310784 h 51"/>
                <a:gd name="T56" fmla="*/ 775982464 w 148"/>
                <a:gd name="T57" fmla="*/ 40310784 h 51"/>
                <a:gd name="T58" fmla="*/ 644972470 w 148"/>
                <a:gd name="T59" fmla="*/ 20155392 h 51"/>
                <a:gd name="T60" fmla="*/ 483729401 w 148"/>
                <a:gd name="T61" fmla="*/ 60466182 h 51"/>
                <a:gd name="T62" fmla="*/ 483729401 w 148"/>
                <a:gd name="T63" fmla="*/ 60466182 h 51"/>
                <a:gd name="T64" fmla="*/ 362797002 w 148"/>
                <a:gd name="T65" fmla="*/ 50388489 h 51"/>
                <a:gd name="T66" fmla="*/ 131010042 w 148"/>
                <a:gd name="T67" fmla="*/ 161243136 h 51"/>
                <a:gd name="T68" fmla="*/ 131010042 w 148"/>
                <a:gd name="T69" fmla="*/ 171320829 h 5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51"/>
                <a:gd name="T107" fmla="*/ 148 w 148"/>
                <a:gd name="T108" fmla="*/ 51 h 5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51">
                  <a:moveTo>
                    <a:pt x="13" y="17"/>
                  </a:moveTo>
                  <a:cubicBezTo>
                    <a:pt x="6" y="17"/>
                    <a:pt x="0" y="20"/>
                    <a:pt x="0" y="24"/>
                  </a:cubicBezTo>
                  <a:cubicBezTo>
                    <a:pt x="0" y="26"/>
                    <a:pt x="3" y="29"/>
                    <a:pt x="7" y="30"/>
                  </a:cubicBezTo>
                  <a:cubicBezTo>
                    <a:pt x="5" y="31"/>
                    <a:pt x="3" y="33"/>
                    <a:pt x="3" y="35"/>
                  </a:cubicBezTo>
                  <a:cubicBezTo>
                    <a:pt x="3" y="39"/>
                    <a:pt x="10" y="42"/>
                    <a:pt x="18" y="42"/>
                  </a:cubicBezTo>
                  <a:cubicBezTo>
                    <a:pt x="19" y="42"/>
                    <a:pt x="19" y="42"/>
                    <a:pt x="20" y="42"/>
                  </a:cubicBezTo>
                  <a:cubicBezTo>
                    <a:pt x="25" y="46"/>
                    <a:pt x="33" y="48"/>
                    <a:pt x="43" y="48"/>
                  </a:cubicBezTo>
                  <a:cubicBezTo>
                    <a:pt x="48" y="48"/>
                    <a:pt x="52" y="47"/>
                    <a:pt x="56" y="46"/>
                  </a:cubicBezTo>
                  <a:cubicBezTo>
                    <a:pt x="61" y="49"/>
                    <a:pt x="68" y="51"/>
                    <a:pt x="76" y="51"/>
                  </a:cubicBezTo>
                  <a:cubicBezTo>
                    <a:pt x="86" y="51"/>
                    <a:pt x="95" y="48"/>
                    <a:pt x="98" y="43"/>
                  </a:cubicBezTo>
                  <a:cubicBezTo>
                    <a:pt x="101" y="44"/>
                    <a:pt x="105" y="45"/>
                    <a:pt x="108" y="45"/>
                  </a:cubicBezTo>
                  <a:cubicBezTo>
                    <a:pt x="119" y="45"/>
                    <a:pt x="128" y="41"/>
                    <a:pt x="128" y="36"/>
                  </a:cubicBezTo>
                  <a:lnTo>
                    <a:pt x="128" y="35"/>
                  </a:lnTo>
                  <a:cubicBezTo>
                    <a:pt x="139" y="35"/>
                    <a:pt x="148" y="30"/>
                    <a:pt x="148" y="25"/>
                  </a:cubicBezTo>
                  <a:cubicBezTo>
                    <a:pt x="148" y="22"/>
                    <a:pt x="146" y="20"/>
                    <a:pt x="143" y="18"/>
                  </a:cubicBezTo>
                  <a:cubicBezTo>
                    <a:pt x="144" y="17"/>
                    <a:pt x="145" y="16"/>
                    <a:pt x="145" y="15"/>
                  </a:cubicBezTo>
                  <a:cubicBezTo>
                    <a:pt x="145" y="11"/>
                    <a:pt x="139" y="7"/>
                    <a:pt x="131" y="6"/>
                  </a:cubicBezTo>
                  <a:cubicBezTo>
                    <a:pt x="130" y="3"/>
                    <a:pt x="123" y="0"/>
                    <a:pt x="115" y="0"/>
                  </a:cubicBezTo>
                  <a:cubicBezTo>
                    <a:pt x="110" y="0"/>
                    <a:pt x="105" y="1"/>
                    <a:pt x="102" y="3"/>
                  </a:cubicBezTo>
                  <a:cubicBezTo>
                    <a:pt x="99" y="1"/>
                    <a:pt x="95" y="0"/>
                    <a:pt x="90" y="0"/>
                  </a:cubicBezTo>
                  <a:cubicBezTo>
                    <a:pt x="85" y="0"/>
                    <a:pt x="79" y="2"/>
                    <a:pt x="77" y="4"/>
                  </a:cubicBezTo>
                  <a:cubicBezTo>
                    <a:pt x="74" y="2"/>
                    <a:pt x="69" y="2"/>
                    <a:pt x="64" y="2"/>
                  </a:cubicBezTo>
                  <a:cubicBezTo>
                    <a:pt x="57" y="2"/>
                    <a:pt x="51" y="3"/>
                    <a:pt x="48" y="6"/>
                  </a:cubicBezTo>
                  <a:cubicBezTo>
                    <a:pt x="44" y="5"/>
                    <a:pt x="40" y="5"/>
                    <a:pt x="36" y="5"/>
                  </a:cubicBezTo>
                  <a:cubicBezTo>
                    <a:pt x="23" y="5"/>
                    <a:pt x="13" y="10"/>
                    <a:pt x="13" y="16"/>
                  </a:cubicBezTo>
                  <a:cubicBezTo>
                    <a:pt x="13" y="16"/>
                    <a:pt x="13" y="16"/>
                    <a:pt x="13" y="17"/>
                  </a:cubicBez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2" name="Freeform 195"/>
            <p:cNvSpPr>
              <a:spLocks/>
            </p:cNvSpPr>
            <p:nvPr/>
          </p:nvSpPr>
          <p:spPr bwMode="auto">
            <a:xfrm>
              <a:off x="471" y="1845"/>
              <a:ext cx="54" cy="6"/>
            </a:xfrm>
            <a:custGeom>
              <a:avLst/>
              <a:gdLst>
                <a:gd name="T0" fmla="*/ 0 w 9"/>
                <a:gd name="T1" fmla="*/ 0 h 1"/>
                <a:gd name="T2" fmla="*/ 80621558 w 9"/>
                <a:gd name="T3" fmla="*/ 10077694 h 1"/>
                <a:gd name="T4" fmla="*/ 90699250 w 9"/>
                <a:gd name="T5" fmla="*/ 10077694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cubicBezTo>
                    <a:pt x="3" y="1"/>
                    <a:pt x="5" y="1"/>
                    <a:pt x="8" y="1"/>
                  </a:cubicBezTo>
                  <a:cubicBezTo>
                    <a:pt x="8" y="1"/>
                    <a:pt x="9" y="1"/>
                    <a:pt x="9" y="1"/>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3" name="Freeform 196"/>
            <p:cNvSpPr>
              <a:spLocks/>
            </p:cNvSpPr>
            <p:nvPr/>
          </p:nvSpPr>
          <p:spPr bwMode="auto">
            <a:xfrm>
              <a:off x="549" y="1911"/>
              <a:ext cx="24" cy="6"/>
            </a:xfrm>
            <a:custGeom>
              <a:avLst/>
              <a:gdLst>
                <a:gd name="T0" fmla="*/ 0 w 4"/>
                <a:gd name="T1" fmla="*/ 10077694 h 1"/>
                <a:gd name="T2" fmla="*/ 40310777 w 4"/>
                <a:gd name="T3" fmla="*/ 0 h 1"/>
                <a:gd name="T4" fmla="*/ 0 60000 65536"/>
                <a:gd name="T5" fmla="*/ 0 60000 65536"/>
                <a:gd name="T6" fmla="*/ 0 w 4"/>
                <a:gd name="T7" fmla="*/ 0 h 1"/>
                <a:gd name="T8" fmla="*/ 4 w 4"/>
                <a:gd name="T9" fmla="*/ 1 h 1"/>
              </a:gdLst>
              <a:ahLst/>
              <a:cxnLst>
                <a:cxn ang="T4">
                  <a:pos x="T0" y="T1"/>
                </a:cxn>
                <a:cxn ang="T5">
                  <a:pos x="T2" y="T3"/>
                </a:cxn>
              </a:cxnLst>
              <a:rect l="T6" t="T7" r="T8" b="T9"/>
              <a:pathLst>
                <a:path w="4" h="1">
                  <a:moveTo>
                    <a:pt x="0" y="1"/>
                  </a:moveTo>
                  <a:cubicBezTo>
                    <a:pt x="1" y="1"/>
                    <a:pt x="3" y="0"/>
                    <a:pt x="4"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4" name="Freeform 197"/>
            <p:cNvSpPr>
              <a:spLocks/>
            </p:cNvSpPr>
            <p:nvPr/>
          </p:nvSpPr>
          <p:spPr bwMode="auto">
            <a:xfrm>
              <a:off x="753" y="1929"/>
              <a:ext cx="12" cy="12"/>
            </a:xfrm>
            <a:custGeom>
              <a:avLst/>
              <a:gdLst>
                <a:gd name="T0" fmla="*/ 0 w 2"/>
                <a:gd name="T1" fmla="*/ 0 h 2"/>
                <a:gd name="T2" fmla="*/ 20155388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0" y="0"/>
                  </a:moveTo>
                  <a:cubicBezTo>
                    <a:pt x="1" y="1"/>
                    <a:pt x="1" y="2"/>
                    <a:pt x="2"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5" name="Freeform 198"/>
            <p:cNvSpPr>
              <a:spLocks/>
            </p:cNvSpPr>
            <p:nvPr/>
          </p:nvSpPr>
          <p:spPr bwMode="auto">
            <a:xfrm>
              <a:off x="1017" y="1911"/>
              <a:ext cx="6" cy="12"/>
            </a:xfrm>
            <a:custGeom>
              <a:avLst/>
              <a:gdLst>
                <a:gd name="T0" fmla="*/ 0 w 1"/>
                <a:gd name="T1" fmla="*/ 20155388 h 2"/>
                <a:gd name="T2" fmla="*/ 10077694 w 1"/>
                <a:gd name="T3" fmla="*/ 0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2"/>
                  </a:moveTo>
                  <a:cubicBezTo>
                    <a:pt x="0" y="2"/>
                    <a:pt x="1" y="1"/>
                    <a:pt x="1"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6" name="Freeform 199"/>
            <p:cNvSpPr>
              <a:spLocks/>
            </p:cNvSpPr>
            <p:nvPr/>
          </p:nvSpPr>
          <p:spPr bwMode="auto">
            <a:xfrm>
              <a:off x="1131" y="1827"/>
              <a:ext cx="66" cy="54"/>
            </a:xfrm>
            <a:custGeom>
              <a:avLst/>
              <a:gdLst>
                <a:gd name="T0" fmla="*/ 110854666 w 11"/>
                <a:gd name="T1" fmla="*/ 90699250 h 9"/>
                <a:gd name="T2" fmla="*/ 110854666 w 11"/>
                <a:gd name="T3" fmla="*/ 80621558 h 9"/>
                <a:gd name="T4" fmla="*/ 0 w 11"/>
                <a:gd name="T5" fmla="*/ 0 h 9"/>
                <a:gd name="T6" fmla="*/ 0 60000 65536"/>
                <a:gd name="T7" fmla="*/ 0 60000 65536"/>
                <a:gd name="T8" fmla="*/ 0 60000 65536"/>
                <a:gd name="T9" fmla="*/ 0 w 11"/>
                <a:gd name="T10" fmla="*/ 0 h 9"/>
                <a:gd name="T11" fmla="*/ 11 w 11"/>
                <a:gd name="T12" fmla="*/ 9 h 9"/>
              </a:gdLst>
              <a:ahLst/>
              <a:cxnLst>
                <a:cxn ang="T6">
                  <a:pos x="T0" y="T1"/>
                </a:cxn>
                <a:cxn ang="T7">
                  <a:pos x="T2" y="T3"/>
                </a:cxn>
                <a:cxn ang="T8">
                  <a:pos x="T4" y="T5"/>
                </a:cxn>
              </a:cxnLst>
              <a:rect l="T9" t="T10" r="T11" b="T12"/>
              <a:pathLst>
                <a:path w="11" h="9">
                  <a:moveTo>
                    <a:pt x="11" y="9"/>
                  </a:moveTo>
                  <a:cubicBezTo>
                    <a:pt x="11" y="8"/>
                    <a:pt x="11" y="8"/>
                    <a:pt x="11" y="8"/>
                  </a:cubicBezTo>
                  <a:cubicBezTo>
                    <a:pt x="11" y="5"/>
                    <a:pt x="7" y="2"/>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7" name="Freeform 200"/>
            <p:cNvSpPr>
              <a:spLocks/>
            </p:cNvSpPr>
            <p:nvPr/>
          </p:nvSpPr>
          <p:spPr bwMode="auto">
            <a:xfrm>
              <a:off x="1257" y="1773"/>
              <a:ext cx="30" cy="18"/>
            </a:xfrm>
            <a:custGeom>
              <a:avLst/>
              <a:gdLst>
                <a:gd name="T0" fmla="*/ 0 w 5"/>
                <a:gd name="T1" fmla="*/ 30233090 h 3"/>
                <a:gd name="T2" fmla="*/ 50388485 w 5"/>
                <a:gd name="T3" fmla="*/ 0 h 3"/>
                <a:gd name="T4" fmla="*/ 0 60000 65536"/>
                <a:gd name="T5" fmla="*/ 0 60000 65536"/>
                <a:gd name="T6" fmla="*/ 0 w 5"/>
                <a:gd name="T7" fmla="*/ 0 h 3"/>
                <a:gd name="T8" fmla="*/ 5 w 5"/>
                <a:gd name="T9" fmla="*/ 3 h 3"/>
              </a:gdLst>
              <a:ahLst/>
              <a:cxnLst>
                <a:cxn ang="T4">
                  <a:pos x="T0" y="T1"/>
                </a:cxn>
                <a:cxn ang="T5">
                  <a:pos x="T2" y="T3"/>
                </a:cxn>
              </a:cxnLst>
              <a:rect l="T6" t="T7" r="T8" b="T9"/>
              <a:pathLst>
                <a:path w="5" h="3">
                  <a:moveTo>
                    <a:pt x="0" y="3"/>
                  </a:moveTo>
                  <a:cubicBezTo>
                    <a:pt x="2" y="2"/>
                    <a:pt x="4" y="1"/>
                    <a:pt x="5"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8" name="Freeform 201"/>
            <p:cNvSpPr>
              <a:spLocks/>
            </p:cNvSpPr>
            <p:nvPr/>
          </p:nvSpPr>
          <p:spPr bwMode="auto">
            <a:xfrm>
              <a:off x="1215" y="1701"/>
              <a:ext cx="1" cy="12"/>
            </a:xfrm>
            <a:custGeom>
              <a:avLst/>
              <a:gdLst>
                <a:gd name="T0" fmla="*/ 0 w 1"/>
                <a:gd name="T1" fmla="*/ 20155388 h 2"/>
                <a:gd name="T2" fmla="*/ 0 w 1"/>
                <a:gd name="T3" fmla="*/ 20155388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cubicBezTo>
                    <a:pt x="0" y="2"/>
                    <a:pt x="0" y="2"/>
                    <a:pt x="0" y="2"/>
                  </a:cubicBezTo>
                  <a:cubicBezTo>
                    <a:pt x="0" y="1"/>
                    <a:pt x="0"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39" name="Freeform 202"/>
            <p:cNvSpPr>
              <a:spLocks/>
            </p:cNvSpPr>
            <p:nvPr/>
          </p:nvSpPr>
          <p:spPr bwMode="auto">
            <a:xfrm>
              <a:off x="1029" y="1683"/>
              <a:ext cx="12" cy="12"/>
            </a:xfrm>
            <a:custGeom>
              <a:avLst/>
              <a:gdLst>
                <a:gd name="T0" fmla="*/ 20155388 w 2"/>
                <a:gd name="T1" fmla="*/ 0 h 2"/>
                <a:gd name="T2" fmla="*/ 0 w 2"/>
                <a:gd name="T3" fmla="*/ 20155388 h 2"/>
                <a:gd name="T4" fmla="*/ 0 60000 65536"/>
                <a:gd name="T5" fmla="*/ 0 60000 65536"/>
                <a:gd name="T6" fmla="*/ 0 w 2"/>
                <a:gd name="T7" fmla="*/ 0 h 2"/>
                <a:gd name="T8" fmla="*/ 2 w 2"/>
                <a:gd name="T9" fmla="*/ 2 h 2"/>
              </a:gdLst>
              <a:ahLst/>
              <a:cxnLst>
                <a:cxn ang="T4">
                  <a:pos x="T0" y="T1"/>
                </a:cxn>
                <a:cxn ang="T5">
                  <a:pos x="T2" y="T3"/>
                </a:cxn>
              </a:cxnLst>
              <a:rect l="T6" t="T7" r="T8" b="T9"/>
              <a:pathLst>
                <a:path w="2" h="2">
                  <a:moveTo>
                    <a:pt x="2" y="0"/>
                  </a:moveTo>
                  <a:cubicBezTo>
                    <a:pt x="1"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0" name="Freeform 203"/>
            <p:cNvSpPr>
              <a:spLocks/>
            </p:cNvSpPr>
            <p:nvPr/>
          </p:nvSpPr>
          <p:spPr bwMode="auto">
            <a:xfrm>
              <a:off x="885" y="1689"/>
              <a:ext cx="6" cy="12"/>
            </a:xfrm>
            <a:custGeom>
              <a:avLst/>
              <a:gdLst>
                <a:gd name="T0" fmla="*/ 10077694 w 1"/>
                <a:gd name="T1" fmla="*/ 0 h 2"/>
                <a:gd name="T2" fmla="*/ 0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0"/>
                  </a:moveTo>
                  <a:cubicBezTo>
                    <a:pt x="0"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 name="Freeform 204"/>
            <p:cNvSpPr>
              <a:spLocks/>
            </p:cNvSpPr>
            <p:nvPr/>
          </p:nvSpPr>
          <p:spPr bwMode="auto">
            <a:xfrm>
              <a:off x="717" y="1701"/>
              <a:ext cx="24" cy="12"/>
            </a:xfrm>
            <a:custGeom>
              <a:avLst/>
              <a:gdLst>
                <a:gd name="T0" fmla="*/ 40310777 w 4"/>
                <a:gd name="T1" fmla="*/ 20155388 h 2"/>
                <a:gd name="T2" fmla="*/ 0 w 4"/>
                <a:gd name="T3" fmla="*/ 0 h 2"/>
                <a:gd name="T4" fmla="*/ 0 60000 65536"/>
                <a:gd name="T5" fmla="*/ 0 60000 65536"/>
                <a:gd name="T6" fmla="*/ 0 w 4"/>
                <a:gd name="T7" fmla="*/ 0 h 2"/>
                <a:gd name="T8" fmla="*/ 4 w 4"/>
                <a:gd name="T9" fmla="*/ 2 h 2"/>
              </a:gdLst>
              <a:ahLst/>
              <a:cxnLst>
                <a:cxn ang="T4">
                  <a:pos x="T0" y="T1"/>
                </a:cxn>
                <a:cxn ang="T5">
                  <a:pos x="T2" y="T3"/>
                </a:cxn>
              </a:cxnLst>
              <a:rect l="T6" t="T7" r="T8" b="T9"/>
              <a:pathLst>
                <a:path w="4" h="2">
                  <a:moveTo>
                    <a:pt x="4" y="2"/>
                  </a:moveTo>
                  <a:cubicBezTo>
                    <a:pt x="3" y="1"/>
                    <a:pt x="2"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2" name="Freeform 205"/>
            <p:cNvSpPr>
              <a:spLocks/>
            </p:cNvSpPr>
            <p:nvPr/>
          </p:nvSpPr>
          <p:spPr bwMode="auto">
            <a:xfrm>
              <a:off x="507" y="1767"/>
              <a:ext cx="6" cy="12"/>
            </a:xfrm>
            <a:custGeom>
              <a:avLst/>
              <a:gdLst>
                <a:gd name="T0" fmla="*/ 0 w 1"/>
                <a:gd name="T1" fmla="*/ 0 h 2"/>
                <a:gd name="T2" fmla="*/ 10077694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1"/>
                    <a:pt x="1" y="1"/>
                    <a:pt x="1"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43" name="Rectangle 206"/>
          <p:cNvSpPr>
            <a:spLocks noChangeArrowheads="1"/>
          </p:cNvSpPr>
          <p:nvPr/>
        </p:nvSpPr>
        <p:spPr bwMode="auto">
          <a:xfrm>
            <a:off x="957263" y="3211513"/>
            <a:ext cx="2762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PLCC</a:t>
            </a:r>
            <a:endParaRPr lang="en-US" altLang="en-US" sz="2400">
              <a:latin typeface="Times New Roman" panose="02020603050405020304" pitchFamily="18" charset="0"/>
            </a:endParaRPr>
          </a:p>
        </p:txBody>
      </p:sp>
      <p:grpSp>
        <p:nvGrpSpPr>
          <p:cNvPr id="44" name="Group 207"/>
          <p:cNvGrpSpPr>
            <a:grpSpLocks/>
          </p:cNvGrpSpPr>
          <p:nvPr/>
        </p:nvGrpSpPr>
        <p:grpSpPr bwMode="auto">
          <a:xfrm>
            <a:off x="1157288" y="3563938"/>
            <a:ext cx="104775" cy="571500"/>
            <a:chOff x="729" y="1965"/>
            <a:chExt cx="66" cy="360"/>
          </a:xfrm>
        </p:grpSpPr>
        <p:sp>
          <p:nvSpPr>
            <p:cNvPr id="45" name="Line 208"/>
            <p:cNvSpPr>
              <a:spLocks noChangeShapeType="1"/>
            </p:cNvSpPr>
            <p:nvPr/>
          </p:nvSpPr>
          <p:spPr bwMode="auto">
            <a:xfrm>
              <a:off x="759" y="1965"/>
              <a:ext cx="1" cy="312"/>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6" name="Freeform 209"/>
            <p:cNvSpPr>
              <a:spLocks/>
            </p:cNvSpPr>
            <p:nvPr/>
          </p:nvSpPr>
          <p:spPr bwMode="auto">
            <a:xfrm>
              <a:off x="729" y="2265"/>
              <a:ext cx="66" cy="60"/>
            </a:xfrm>
            <a:custGeom>
              <a:avLst/>
              <a:gdLst>
                <a:gd name="T0" fmla="*/ 0 w 66"/>
                <a:gd name="T1" fmla="*/ 0 h 60"/>
                <a:gd name="T2" fmla="*/ 36 w 66"/>
                <a:gd name="T3" fmla="*/ 60 h 60"/>
                <a:gd name="T4" fmla="*/ 66 w 66"/>
                <a:gd name="T5" fmla="*/ 0 h 60"/>
                <a:gd name="T6" fmla="*/ 0 w 66"/>
                <a:gd name="T7" fmla="*/ 0 h 60"/>
                <a:gd name="T8" fmla="*/ 0 60000 65536"/>
                <a:gd name="T9" fmla="*/ 0 60000 65536"/>
                <a:gd name="T10" fmla="*/ 0 60000 65536"/>
                <a:gd name="T11" fmla="*/ 0 60000 65536"/>
                <a:gd name="T12" fmla="*/ 0 w 66"/>
                <a:gd name="T13" fmla="*/ 0 h 60"/>
                <a:gd name="T14" fmla="*/ 66 w 66"/>
                <a:gd name="T15" fmla="*/ 60 h 60"/>
              </a:gdLst>
              <a:ahLst/>
              <a:cxnLst>
                <a:cxn ang="T8">
                  <a:pos x="T0" y="T1"/>
                </a:cxn>
                <a:cxn ang="T9">
                  <a:pos x="T2" y="T3"/>
                </a:cxn>
                <a:cxn ang="T10">
                  <a:pos x="T4" y="T5"/>
                </a:cxn>
                <a:cxn ang="T11">
                  <a:pos x="T6" y="T7"/>
                </a:cxn>
              </a:cxnLst>
              <a:rect l="T12" t="T13" r="T14" b="T15"/>
              <a:pathLst>
                <a:path w="66" h="60">
                  <a:moveTo>
                    <a:pt x="0" y="0"/>
                  </a:moveTo>
                  <a:lnTo>
                    <a:pt x="36"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47" name="Group 210"/>
          <p:cNvGrpSpPr>
            <a:grpSpLocks/>
          </p:cNvGrpSpPr>
          <p:nvPr/>
        </p:nvGrpSpPr>
        <p:grpSpPr bwMode="auto">
          <a:xfrm>
            <a:off x="1814513" y="2792413"/>
            <a:ext cx="104775" cy="1304925"/>
            <a:chOff x="1143" y="1479"/>
            <a:chExt cx="66" cy="822"/>
          </a:xfrm>
        </p:grpSpPr>
        <p:sp>
          <p:nvSpPr>
            <p:cNvPr id="48" name="Line 211"/>
            <p:cNvSpPr>
              <a:spLocks noChangeShapeType="1"/>
            </p:cNvSpPr>
            <p:nvPr/>
          </p:nvSpPr>
          <p:spPr bwMode="auto">
            <a:xfrm>
              <a:off x="1167" y="1479"/>
              <a:ext cx="6" cy="774"/>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49" name="Freeform 212"/>
            <p:cNvSpPr>
              <a:spLocks/>
            </p:cNvSpPr>
            <p:nvPr/>
          </p:nvSpPr>
          <p:spPr bwMode="auto">
            <a:xfrm>
              <a:off x="1143" y="2241"/>
              <a:ext cx="66" cy="60"/>
            </a:xfrm>
            <a:custGeom>
              <a:avLst/>
              <a:gdLst>
                <a:gd name="T0" fmla="*/ 0 w 66"/>
                <a:gd name="T1" fmla="*/ 0 h 60"/>
                <a:gd name="T2" fmla="*/ 30 w 66"/>
                <a:gd name="T3" fmla="*/ 60 h 60"/>
                <a:gd name="T4" fmla="*/ 66 w 66"/>
                <a:gd name="T5" fmla="*/ 0 h 60"/>
                <a:gd name="T6" fmla="*/ 0 w 66"/>
                <a:gd name="T7" fmla="*/ 0 h 60"/>
                <a:gd name="T8" fmla="*/ 0 60000 65536"/>
                <a:gd name="T9" fmla="*/ 0 60000 65536"/>
                <a:gd name="T10" fmla="*/ 0 60000 65536"/>
                <a:gd name="T11" fmla="*/ 0 60000 65536"/>
                <a:gd name="T12" fmla="*/ 0 w 66"/>
                <a:gd name="T13" fmla="*/ 0 h 60"/>
                <a:gd name="T14" fmla="*/ 66 w 66"/>
                <a:gd name="T15" fmla="*/ 60 h 60"/>
              </a:gdLst>
              <a:ahLst/>
              <a:cxnLst>
                <a:cxn ang="T8">
                  <a:pos x="T0" y="T1"/>
                </a:cxn>
                <a:cxn ang="T9">
                  <a:pos x="T2" y="T3"/>
                </a:cxn>
                <a:cxn ang="T10">
                  <a:pos x="T4" y="T5"/>
                </a:cxn>
                <a:cxn ang="T11">
                  <a:pos x="T6" y="T7"/>
                </a:cxn>
              </a:cxnLst>
              <a:rect l="T12" t="T13" r="T14" b="T15"/>
              <a:pathLst>
                <a:path w="66" h="60">
                  <a:moveTo>
                    <a:pt x="0" y="0"/>
                  </a:moveTo>
                  <a:lnTo>
                    <a:pt x="30" y="60"/>
                  </a:lnTo>
                  <a:lnTo>
                    <a:pt x="66" y="0"/>
                  </a:ln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50" name="Rectangle 213"/>
          <p:cNvSpPr>
            <a:spLocks noChangeArrowheads="1"/>
          </p:cNvSpPr>
          <p:nvPr/>
        </p:nvSpPr>
        <p:spPr bwMode="auto">
          <a:xfrm>
            <a:off x="1643063" y="4078288"/>
            <a:ext cx="581025" cy="1809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 name="Rectangle 214"/>
          <p:cNvSpPr>
            <a:spLocks noChangeArrowheads="1"/>
          </p:cNvSpPr>
          <p:nvPr/>
        </p:nvSpPr>
        <p:spPr bwMode="auto">
          <a:xfrm>
            <a:off x="1671638" y="4087813"/>
            <a:ext cx="2254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MUX</a:t>
            </a:r>
            <a:endParaRPr lang="en-US" altLang="en-US" sz="2400">
              <a:latin typeface="Times New Roman" panose="02020603050405020304" pitchFamily="18" charset="0"/>
            </a:endParaRPr>
          </a:p>
        </p:txBody>
      </p:sp>
      <p:sp>
        <p:nvSpPr>
          <p:cNvPr id="52" name="Rectangle 215"/>
          <p:cNvSpPr>
            <a:spLocks noChangeArrowheads="1"/>
          </p:cNvSpPr>
          <p:nvPr/>
        </p:nvSpPr>
        <p:spPr bwMode="auto">
          <a:xfrm>
            <a:off x="862013" y="4154488"/>
            <a:ext cx="581025" cy="180975"/>
          </a:xfrm>
          <a:prstGeom prst="rect">
            <a:avLst/>
          </a:prstGeom>
          <a:solidFill>
            <a:srgbClr val="00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3" name="Rectangle 216"/>
          <p:cNvSpPr>
            <a:spLocks noChangeArrowheads="1"/>
          </p:cNvSpPr>
          <p:nvPr/>
        </p:nvSpPr>
        <p:spPr bwMode="auto">
          <a:xfrm>
            <a:off x="890588" y="4164013"/>
            <a:ext cx="3889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MODEM</a:t>
            </a:r>
            <a:endParaRPr lang="en-US" altLang="en-US" sz="2400">
              <a:latin typeface="Times New Roman" panose="02020603050405020304" pitchFamily="18" charset="0"/>
            </a:endParaRPr>
          </a:p>
        </p:txBody>
      </p:sp>
      <p:sp>
        <p:nvSpPr>
          <p:cNvPr id="54" name="Line 217"/>
          <p:cNvSpPr>
            <a:spLocks noChangeShapeType="1"/>
          </p:cNvSpPr>
          <p:nvPr/>
        </p:nvSpPr>
        <p:spPr bwMode="auto">
          <a:xfrm>
            <a:off x="1862138" y="4249738"/>
            <a:ext cx="1587" cy="2857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55" name="Rectangle 218">
            <a:hlinkClick r:id="rId4" action="ppaction://hlinksldjump"/>
          </p:cNvPr>
          <p:cNvSpPr>
            <a:spLocks noChangeArrowheads="1"/>
          </p:cNvSpPr>
          <p:nvPr/>
        </p:nvSpPr>
        <p:spPr bwMode="auto">
          <a:xfrm>
            <a:off x="2719388" y="2306638"/>
            <a:ext cx="1090612" cy="2676525"/>
          </a:xfrm>
          <a:prstGeom prst="rect">
            <a:avLst/>
          </a:prstGeom>
          <a:solidFill>
            <a:srgbClr val="808000"/>
          </a:solidFill>
          <a:ln w="9525">
            <a:solidFill>
              <a:srgbClr val="808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6" name="Rectangle 219"/>
          <p:cNvSpPr>
            <a:spLocks noChangeArrowheads="1"/>
          </p:cNvSpPr>
          <p:nvPr/>
        </p:nvSpPr>
        <p:spPr bwMode="auto">
          <a:xfrm>
            <a:off x="2909888" y="3321050"/>
            <a:ext cx="676275" cy="476250"/>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7" name="Rectangle 220"/>
          <p:cNvSpPr>
            <a:spLocks noChangeArrowheads="1"/>
          </p:cNvSpPr>
          <p:nvPr/>
        </p:nvSpPr>
        <p:spPr bwMode="auto">
          <a:xfrm>
            <a:off x="2947988" y="3397250"/>
            <a:ext cx="63341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Operating </a:t>
            </a:r>
            <a:endParaRPr lang="en-US" altLang="en-US" sz="2400">
              <a:latin typeface="Times New Roman" panose="02020603050405020304" pitchFamily="18" charset="0"/>
            </a:endParaRPr>
          </a:p>
        </p:txBody>
      </p:sp>
      <p:sp>
        <p:nvSpPr>
          <p:cNvPr id="58" name="Rectangle 221"/>
          <p:cNvSpPr>
            <a:spLocks noChangeArrowheads="1"/>
          </p:cNvSpPr>
          <p:nvPr/>
        </p:nvSpPr>
        <p:spPr bwMode="auto">
          <a:xfrm>
            <a:off x="3033713" y="3559175"/>
            <a:ext cx="4492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System</a:t>
            </a:r>
            <a:endParaRPr lang="en-US" altLang="en-US" sz="2400">
              <a:latin typeface="Times New Roman" panose="02020603050405020304" pitchFamily="18" charset="0"/>
            </a:endParaRPr>
          </a:p>
        </p:txBody>
      </p:sp>
      <p:sp>
        <p:nvSpPr>
          <p:cNvPr id="59" name="Rectangle 224"/>
          <p:cNvSpPr>
            <a:spLocks noChangeArrowheads="1"/>
          </p:cNvSpPr>
          <p:nvPr/>
        </p:nvSpPr>
        <p:spPr bwMode="auto">
          <a:xfrm>
            <a:off x="2819400" y="4259263"/>
            <a:ext cx="914400" cy="604837"/>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0" name="Rectangle 225"/>
          <p:cNvSpPr>
            <a:spLocks noChangeArrowheads="1"/>
          </p:cNvSpPr>
          <p:nvPr/>
        </p:nvSpPr>
        <p:spPr bwMode="auto">
          <a:xfrm>
            <a:off x="2895600" y="4330700"/>
            <a:ext cx="838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Data Concentrator</a:t>
            </a:r>
            <a:endParaRPr lang="en-US" altLang="en-US" sz="2400">
              <a:latin typeface="Times New Roman" panose="02020603050405020304" pitchFamily="18" charset="0"/>
            </a:endParaRPr>
          </a:p>
        </p:txBody>
      </p:sp>
      <p:sp>
        <p:nvSpPr>
          <p:cNvPr id="61" name="Line 226"/>
          <p:cNvSpPr>
            <a:spLocks noChangeShapeType="1"/>
          </p:cNvSpPr>
          <p:nvPr/>
        </p:nvSpPr>
        <p:spPr bwMode="auto">
          <a:xfrm>
            <a:off x="1204913" y="4316413"/>
            <a:ext cx="1587" cy="3714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62" name="Group 227"/>
          <p:cNvGrpSpPr>
            <a:grpSpLocks/>
          </p:cNvGrpSpPr>
          <p:nvPr/>
        </p:nvGrpSpPr>
        <p:grpSpPr bwMode="auto">
          <a:xfrm>
            <a:off x="1204913" y="4649788"/>
            <a:ext cx="1647825" cy="104775"/>
            <a:chOff x="759" y="2649"/>
            <a:chExt cx="1038" cy="66"/>
          </a:xfrm>
        </p:grpSpPr>
        <p:sp>
          <p:nvSpPr>
            <p:cNvPr id="63" name="Line 228"/>
            <p:cNvSpPr>
              <a:spLocks noChangeShapeType="1"/>
            </p:cNvSpPr>
            <p:nvPr/>
          </p:nvSpPr>
          <p:spPr bwMode="auto">
            <a:xfrm>
              <a:off x="759" y="2679"/>
              <a:ext cx="984"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64" name="Freeform 229"/>
            <p:cNvSpPr>
              <a:spLocks/>
            </p:cNvSpPr>
            <p:nvPr/>
          </p:nvSpPr>
          <p:spPr bwMode="auto">
            <a:xfrm>
              <a:off x="1731" y="2649"/>
              <a:ext cx="66" cy="66"/>
            </a:xfrm>
            <a:custGeom>
              <a:avLst/>
              <a:gdLst>
                <a:gd name="T0" fmla="*/ 0 w 66"/>
                <a:gd name="T1" fmla="*/ 66 h 66"/>
                <a:gd name="T2" fmla="*/ 66 w 66"/>
                <a:gd name="T3" fmla="*/ 36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6"/>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65" name="Group 230"/>
          <p:cNvGrpSpPr>
            <a:grpSpLocks/>
          </p:cNvGrpSpPr>
          <p:nvPr/>
        </p:nvGrpSpPr>
        <p:grpSpPr bwMode="auto">
          <a:xfrm>
            <a:off x="1862138" y="4468813"/>
            <a:ext cx="990600" cy="104775"/>
            <a:chOff x="1173" y="2535"/>
            <a:chExt cx="624" cy="66"/>
          </a:xfrm>
        </p:grpSpPr>
        <p:sp>
          <p:nvSpPr>
            <p:cNvPr id="66" name="Line 231"/>
            <p:cNvSpPr>
              <a:spLocks noChangeShapeType="1"/>
            </p:cNvSpPr>
            <p:nvPr/>
          </p:nvSpPr>
          <p:spPr bwMode="auto">
            <a:xfrm>
              <a:off x="1173" y="2565"/>
              <a:ext cx="570" cy="1"/>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67" name="Freeform 232"/>
            <p:cNvSpPr>
              <a:spLocks/>
            </p:cNvSpPr>
            <p:nvPr/>
          </p:nvSpPr>
          <p:spPr bwMode="auto">
            <a:xfrm>
              <a:off x="1731" y="2535"/>
              <a:ext cx="66" cy="66"/>
            </a:xfrm>
            <a:custGeom>
              <a:avLst/>
              <a:gdLst>
                <a:gd name="T0" fmla="*/ 0 w 66"/>
                <a:gd name="T1" fmla="*/ 66 h 66"/>
                <a:gd name="T2" fmla="*/ 66 w 66"/>
                <a:gd name="T3" fmla="*/ 30 h 66"/>
                <a:gd name="T4" fmla="*/ 0 w 66"/>
                <a:gd name="T5" fmla="*/ 0 h 66"/>
                <a:gd name="T6" fmla="*/ 0 w 66"/>
                <a:gd name="T7" fmla="*/ 66 h 66"/>
                <a:gd name="T8" fmla="*/ 0 60000 65536"/>
                <a:gd name="T9" fmla="*/ 0 60000 65536"/>
                <a:gd name="T10" fmla="*/ 0 60000 65536"/>
                <a:gd name="T11" fmla="*/ 0 60000 65536"/>
                <a:gd name="T12" fmla="*/ 0 w 66"/>
                <a:gd name="T13" fmla="*/ 0 h 66"/>
                <a:gd name="T14" fmla="*/ 66 w 66"/>
                <a:gd name="T15" fmla="*/ 66 h 66"/>
              </a:gdLst>
              <a:ahLst/>
              <a:cxnLst>
                <a:cxn ang="T8">
                  <a:pos x="T0" y="T1"/>
                </a:cxn>
                <a:cxn ang="T9">
                  <a:pos x="T2" y="T3"/>
                </a:cxn>
                <a:cxn ang="T10">
                  <a:pos x="T4" y="T5"/>
                </a:cxn>
                <a:cxn ang="T11">
                  <a:pos x="T6" y="T7"/>
                </a:cxn>
              </a:cxnLst>
              <a:rect l="T12" t="T13" r="T14" b="T15"/>
              <a:pathLst>
                <a:path w="66" h="66">
                  <a:moveTo>
                    <a:pt x="0" y="66"/>
                  </a:moveTo>
                  <a:lnTo>
                    <a:pt x="66" y="30"/>
                  </a:lnTo>
                  <a:lnTo>
                    <a:pt x="0" y="0"/>
                  </a:lnTo>
                  <a:lnTo>
                    <a:pt x="0" y="6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68" name="Rectangle 233"/>
          <p:cNvSpPr>
            <a:spLocks noChangeArrowheads="1"/>
          </p:cNvSpPr>
          <p:nvPr/>
        </p:nvSpPr>
        <p:spPr bwMode="auto">
          <a:xfrm>
            <a:off x="2876550" y="2420938"/>
            <a:ext cx="704850" cy="581025"/>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9" name="Rectangle 234"/>
          <p:cNvSpPr>
            <a:spLocks noChangeArrowheads="1"/>
          </p:cNvSpPr>
          <p:nvPr/>
        </p:nvSpPr>
        <p:spPr bwMode="auto">
          <a:xfrm>
            <a:off x="2881313" y="2430463"/>
            <a:ext cx="635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Front End </a:t>
            </a:r>
            <a:endParaRPr lang="en-US" altLang="en-US" sz="2400">
              <a:latin typeface="Times New Roman" panose="02020603050405020304" pitchFamily="18" charset="0"/>
            </a:endParaRPr>
          </a:p>
        </p:txBody>
      </p:sp>
      <p:sp>
        <p:nvSpPr>
          <p:cNvPr id="70" name="Rectangle 235"/>
          <p:cNvSpPr>
            <a:spLocks noChangeArrowheads="1"/>
          </p:cNvSpPr>
          <p:nvPr/>
        </p:nvSpPr>
        <p:spPr bwMode="auto">
          <a:xfrm>
            <a:off x="2881313" y="2592388"/>
            <a:ext cx="6524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Processor </a:t>
            </a:r>
            <a:endParaRPr lang="en-US" altLang="en-US" sz="2400">
              <a:latin typeface="Times New Roman" panose="02020603050405020304" pitchFamily="18" charset="0"/>
            </a:endParaRPr>
          </a:p>
        </p:txBody>
      </p:sp>
      <p:sp>
        <p:nvSpPr>
          <p:cNvPr id="71" name="Rectangle 236"/>
          <p:cNvSpPr>
            <a:spLocks noChangeArrowheads="1"/>
          </p:cNvSpPr>
          <p:nvPr/>
        </p:nvSpPr>
        <p:spPr bwMode="auto">
          <a:xfrm>
            <a:off x="2881313" y="2754313"/>
            <a:ext cx="6683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(FEP 1 &amp; 2)</a:t>
            </a:r>
            <a:endParaRPr lang="en-US" altLang="en-US" sz="2400">
              <a:latin typeface="Times New Roman" panose="02020603050405020304" pitchFamily="18" charset="0"/>
            </a:endParaRPr>
          </a:p>
        </p:txBody>
      </p:sp>
      <p:sp>
        <p:nvSpPr>
          <p:cNvPr id="72" name="Rectangle 237"/>
          <p:cNvSpPr>
            <a:spLocks noChangeArrowheads="1"/>
          </p:cNvSpPr>
          <p:nvPr/>
        </p:nvSpPr>
        <p:spPr bwMode="auto">
          <a:xfrm>
            <a:off x="3810000" y="2349500"/>
            <a:ext cx="304800" cy="2262188"/>
          </a:xfrm>
          <a:prstGeom prst="rect">
            <a:avLst/>
          </a:prstGeom>
          <a:solidFill>
            <a:srgbClr val="339933"/>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73" name="Rectangle 238"/>
          <p:cNvSpPr>
            <a:spLocks noChangeArrowheads="1"/>
          </p:cNvSpPr>
          <p:nvPr/>
        </p:nvSpPr>
        <p:spPr bwMode="auto">
          <a:xfrm>
            <a:off x="3971925" y="2354263"/>
            <a:ext cx="73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R</a:t>
            </a:r>
            <a:endParaRPr lang="en-US" altLang="en-US" sz="2400">
              <a:latin typeface="Times New Roman" panose="02020603050405020304" pitchFamily="18" charset="0"/>
            </a:endParaRPr>
          </a:p>
        </p:txBody>
      </p:sp>
      <p:sp>
        <p:nvSpPr>
          <p:cNvPr id="74" name="Rectangle 239"/>
          <p:cNvSpPr>
            <a:spLocks noChangeArrowheads="1"/>
          </p:cNvSpPr>
          <p:nvPr/>
        </p:nvSpPr>
        <p:spPr bwMode="auto">
          <a:xfrm>
            <a:off x="3976688" y="2497138"/>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J</a:t>
            </a:r>
            <a:endParaRPr lang="en-US" altLang="en-US" sz="2400">
              <a:latin typeface="Times New Roman" panose="02020603050405020304" pitchFamily="18" charset="0"/>
            </a:endParaRPr>
          </a:p>
        </p:txBody>
      </p:sp>
      <p:sp>
        <p:nvSpPr>
          <p:cNvPr id="75" name="Rectangle 240"/>
          <p:cNvSpPr>
            <a:spLocks noChangeArrowheads="1"/>
          </p:cNvSpPr>
          <p:nvPr/>
        </p:nvSpPr>
        <p:spPr bwMode="auto">
          <a:xfrm>
            <a:off x="3757613" y="2640013"/>
            <a:ext cx="285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 </a:t>
            </a:r>
            <a:endParaRPr lang="en-US" altLang="en-US" sz="2400">
              <a:latin typeface="Times New Roman" panose="02020603050405020304" pitchFamily="18" charset="0"/>
            </a:endParaRPr>
          </a:p>
        </p:txBody>
      </p:sp>
      <p:sp>
        <p:nvSpPr>
          <p:cNvPr id="76" name="Rectangle 241"/>
          <p:cNvSpPr>
            <a:spLocks noChangeArrowheads="1"/>
          </p:cNvSpPr>
          <p:nvPr/>
        </p:nvSpPr>
        <p:spPr bwMode="auto">
          <a:xfrm>
            <a:off x="3976688" y="2782888"/>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4</a:t>
            </a:r>
            <a:endParaRPr lang="en-US" altLang="en-US" sz="2400">
              <a:latin typeface="Times New Roman" panose="02020603050405020304" pitchFamily="18" charset="0"/>
            </a:endParaRPr>
          </a:p>
        </p:txBody>
      </p:sp>
      <p:sp>
        <p:nvSpPr>
          <p:cNvPr id="77" name="Rectangle 242"/>
          <p:cNvSpPr>
            <a:spLocks noChangeArrowheads="1"/>
          </p:cNvSpPr>
          <p:nvPr/>
        </p:nvSpPr>
        <p:spPr bwMode="auto">
          <a:xfrm>
            <a:off x="3971925" y="29257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5</a:t>
            </a:r>
            <a:endParaRPr lang="en-US" altLang="en-US" sz="2400">
              <a:latin typeface="Times New Roman" panose="02020603050405020304" pitchFamily="18" charset="0"/>
            </a:endParaRPr>
          </a:p>
        </p:txBody>
      </p:sp>
      <p:sp>
        <p:nvSpPr>
          <p:cNvPr id="78" name="Rectangle 243"/>
          <p:cNvSpPr>
            <a:spLocks noChangeArrowheads="1"/>
          </p:cNvSpPr>
          <p:nvPr/>
        </p:nvSpPr>
        <p:spPr bwMode="auto">
          <a:xfrm>
            <a:off x="3757613" y="3068638"/>
            <a:ext cx="285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 </a:t>
            </a:r>
            <a:endParaRPr lang="en-US" altLang="en-US" sz="2400">
              <a:latin typeface="Times New Roman" panose="02020603050405020304" pitchFamily="18" charset="0"/>
            </a:endParaRPr>
          </a:p>
        </p:txBody>
      </p:sp>
      <p:sp>
        <p:nvSpPr>
          <p:cNvPr id="79" name="Rectangle 244"/>
          <p:cNvSpPr>
            <a:spLocks noChangeArrowheads="1"/>
          </p:cNvSpPr>
          <p:nvPr/>
        </p:nvSpPr>
        <p:spPr bwMode="auto">
          <a:xfrm>
            <a:off x="3976688" y="3211513"/>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L</a:t>
            </a:r>
            <a:endParaRPr lang="en-US" altLang="en-US" sz="2400">
              <a:latin typeface="Times New Roman" panose="02020603050405020304" pitchFamily="18" charset="0"/>
            </a:endParaRPr>
          </a:p>
        </p:txBody>
      </p:sp>
      <p:sp>
        <p:nvSpPr>
          <p:cNvPr id="80" name="Rectangle 245"/>
          <p:cNvSpPr>
            <a:spLocks noChangeArrowheads="1"/>
          </p:cNvSpPr>
          <p:nvPr/>
        </p:nvSpPr>
        <p:spPr bwMode="auto">
          <a:xfrm>
            <a:off x="3962400" y="3354388"/>
            <a:ext cx="73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A</a:t>
            </a:r>
            <a:endParaRPr lang="en-US" altLang="en-US" sz="2400">
              <a:latin typeface="Times New Roman" panose="02020603050405020304" pitchFamily="18" charset="0"/>
            </a:endParaRPr>
          </a:p>
        </p:txBody>
      </p:sp>
      <p:sp>
        <p:nvSpPr>
          <p:cNvPr id="81" name="Rectangle 246"/>
          <p:cNvSpPr>
            <a:spLocks noChangeArrowheads="1"/>
          </p:cNvSpPr>
          <p:nvPr/>
        </p:nvSpPr>
        <p:spPr bwMode="auto">
          <a:xfrm>
            <a:off x="3965575" y="3497263"/>
            <a:ext cx="73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82" name="Rectangle 247"/>
          <p:cNvSpPr>
            <a:spLocks noChangeArrowheads="1"/>
          </p:cNvSpPr>
          <p:nvPr/>
        </p:nvSpPr>
        <p:spPr bwMode="auto">
          <a:xfrm>
            <a:off x="3995738" y="3640138"/>
            <a:ext cx="285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 </a:t>
            </a:r>
            <a:endParaRPr lang="en-US" altLang="en-US" sz="2400">
              <a:latin typeface="Times New Roman" panose="02020603050405020304" pitchFamily="18" charset="0"/>
            </a:endParaRPr>
          </a:p>
        </p:txBody>
      </p:sp>
      <p:sp>
        <p:nvSpPr>
          <p:cNvPr id="83" name="Rectangle 248"/>
          <p:cNvSpPr>
            <a:spLocks noChangeArrowheads="1"/>
          </p:cNvSpPr>
          <p:nvPr/>
        </p:nvSpPr>
        <p:spPr bwMode="auto">
          <a:xfrm>
            <a:off x="3871913" y="2354263"/>
            <a:ext cx="730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a:t>
            </a:r>
            <a:endParaRPr lang="en-US" altLang="en-US" sz="2400">
              <a:latin typeface="Times New Roman" panose="02020603050405020304" pitchFamily="18" charset="0"/>
            </a:endParaRPr>
          </a:p>
        </p:txBody>
      </p:sp>
      <p:sp>
        <p:nvSpPr>
          <p:cNvPr id="84" name="Rectangle 249"/>
          <p:cNvSpPr>
            <a:spLocks noChangeArrowheads="1"/>
          </p:cNvSpPr>
          <p:nvPr/>
        </p:nvSpPr>
        <p:spPr bwMode="auto">
          <a:xfrm>
            <a:off x="3881438" y="2497138"/>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a:t>
            </a:r>
            <a:endParaRPr lang="en-US" altLang="en-US" sz="2400">
              <a:latin typeface="Times New Roman" panose="02020603050405020304" pitchFamily="18" charset="0"/>
            </a:endParaRPr>
          </a:p>
        </p:txBody>
      </p:sp>
      <p:sp>
        <p:nvSpPr>
          <p:cNvPr id="85" name="Rectangle 250"/>
          <p:cNvSpPr>
            <a:spLocks noChangeArrowheads="1"/>
          </p:cNvSpPr>
          <p:nvPr/>
        </p:nvSpPr>
        <p:spPr bwMode="auto">
          <a:xfrm>
            <a:off x="3881438" y="2640013"/>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86" name="Rectangle 251"/>
          <p:cNvSpPr>
            <a:spLocks noChangeArrowheads="1"/>
          </p:cNvSpPr>
          <p:nvPr/>
        </p:nvSpPr>
        <p:spPr bwMode="auto">
          <a:xfrm>
            <a:off x="3881438" y="2782888"/>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87" name="Rectangle 252"/>
          <p:cNvSpPr>
            <a:spLocks noChangeArrowheads="1"/>
          </p:cNvSpPr>
          <p:nvPr/>
        </p:nvSpPr>
        <p:spPr bwMode="auto">
          <a:xfrm>
            <a:off x="3881438" y="2925763"/>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e</a:t>
            </a:r>
            <a:endParaRPr lang="en-US" altLang="en-US" sz="2400">
              <a:latin typeface="Times New Roman" panose="02020603050405020304" pitchFamily="18" charset="0"/>
            </a:endParaRPr>
          </a:p>
        </p:txBody>
      </p:sp>
      <p:sp>
        <p:nvSpPr>
          <p:cNvPr id="88" name="Rectangle 253"/>
          <p:cNvSpPr>
            <a:spLocks noChangeArrowheads="1"/>
          </p:cNvSpPr>
          <p:nvPr/>
        </p:nvSpPr>
        <p:spPr bwMode="auto">
          <a:xfrm>
            <a:off x="3881438" y="3068638"/>
            <a:ext cx="571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a:t>
            </a:r>
            <a:endParaRPr lang="en-US" altLang="en-US" sz="2400">
              <a:latin typeface="Times New Roman" panose="02020603050405020304" pitchFamily="18" charset="0"/>
            </a:endParaRPr>
          </a:p>
        </p:txBody>
      </p:sp>
      <p:sp>
        <p:nvSpPr>
          <p:cNvPr id="89" name="Rectangle 254"/>
          <p:cNvSpPr>
            <a:spLocks noChangeArrowheads="1"/>
          </p:cNvSpPr>
          <p:nvPr/>
        </p:nvSpPr>
        <p:spPr bwMode="auto">
          <a:xfrm>
            <a:off x="3890963" y="3211513"/>
            <a:ext cx="333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t</a:t>
            </a:r>
            <a:endParaRPr lang="en-US" altLang="en-US" sz="2400">
              <a:latin typeface="Times New Roman" panose="02020603050405020304" pitchFamily="18" charset="0"/>
            </a:endParaRPr>
          </a:p>
        </p:txBody>
      </p:sp>
      <p:sp>
        <p:nvSpPr>
          <p:cNvPr id="90" name="Rectangle 255"/>
          <p:cNvSpPr>
            <a:spLocks noChangeArrowheads="1"/>
          </p:cNvSpPr>
          <p:nvPr/>
        </p:nvSpPr>
        <p:spPr bwMode="auto">
          <a:xfrm>
            <a:off x="3900488" y="3354388"/>
            <a:ext cx="285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i</a:t>
            </a:r>
            <a:endParaRPr lang="en-US" altLang="en-US" sz="2400">
              <a:latin typeface="Times New Roman" panose="02020603050405020304" pitchFamily="18" charset="0"/>
            </a:endParaRPr>
          </a:p>
        </p:txBody>
      </p:sp>
      <p:sp>
        <p:nvSpPr>
          <p:cNvPr id="91" name="Rectangle 256"/>
          <p:cNvSpPr>
            <a:spLocks noChangeArrowheads="1"/>
          </p:cNvSpPr>
          <p:nvPr/>
        </p:nvSpPr>
        <p:spPr bwMode="auto">
          <a:xfrm>
            <a:off x="3881438" y="3497263"/>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a:t>
            </a:r>
            <a:endParaRPr lang="en-US" altLang="en-US" sz="2400">
              <a:latin typeface="Times New Roman" panose="02020603050405020304" pitchFamily="18" charset="0"/>
            </a:endParaRPr>
          </a:p>
        </p:txBody>
      </p:sp>
      <p:sp>
        <p:nvSpPr>
          <p:cNvPr id="92" name="Rectangle 257"/>
          <p:cNvSpPr>
            <a:spLocks noChangeArrowheads="1"/>
          </p:cNvSpPr>
          <p:nvPr/>
        </p:nvSpPr>
        <p:spPr bwMode="auto">
          <a:xfrm>
            <a:off x="3881438" y="3640138"/>
            <a:ext cx="61912"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n</a:t>
            </a:r>
            <a:endParaRPr lang="en-US" altLang="en-US" sz="2400">
              <a:latin typeface="Times New Roman" panose="02020603050405020304" pitchFamily="18" charset="0"/>
            </a:endParaRPr>
          </a:p>
        </p:txBody>
      </p:sp>
      <p:sp>
        <p:nvSpPr>
          <p:cNvPr id="93" name="Line 258"/>
          <p:cNvSpPr>
            <a:spLocks noChangeShapeType="1"/>
          </p:cNvSpPr>
          <p:nvPr/>
        </p:nvSpPr>
        <p:spPr bwMode="auto">
          <a:xfrm flipV="1">
            <a:off x="4114800" y="2698750"/>
            <a:ext cx="2690813" cy="317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94" name="Rectangle 259"/>
          <p:cNvSpPr>
            <a:spLocks noChangeArrowheads="1"/>
          </p:cNvSpPr>
          <p:nvPr/>
        </p:nvSpPr>
        <p:spPr bwMode="auto">
          <a:xfrm>
            <a:off x="6796088" y="2573338"/>
            <a:ext cx="1295400" cy="2571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5" name="Rectangle 260">
            <a:hlinkClick r:id="rId5" action="ppaction://hlinksldjump"/>
          </p:cNvPr>
          <p:cNvSpPr>
            <a:spLocks noChangeArrowheads="1"/>
          </p:cNvSpPr>
          <p:nvPr/>
        </p:nvSpPr>
        <p:spPr bwMode="auto">
          <a:xfrm>
            <a:off x="6910388" y="2620963"/>
            <a:ext cx="1096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dirty="0">
                <a:solidFill>
                  <a:srgbClr val="FFFFFF"/>
                </a:solidFill>
              </a:rPr>
              <a:t> 10/100MBPS HUB</a:t>
            </a:r>
            <a:endParaRPr lang="en-US" altLang="en-US" sz="2400" dirty="0">
              <a:latin typeface="Times New Roman" panose="02020603050405020304" pitchFamily="18" charset="0"/>
            </a:endParaRPr>
          </a:p>
        </p:txBody>
      </p:sp>
      <p:grpSp>
        <p:nvGrpSpPr>
          <p:cNvPr id="96" name="Group 261"/>
          <p:cNvGrpSpPr>
            <a:grpSpLocks/>
          </p:cNvGrpSpPr>
          <p:nvPr/>
        </p:nvGrpSpPr>
        <p:grpSpPr bwMode="auto">
          <a:xfrm>
            <a:off x="5110163" y="3154363"/>
            <a:ext cx="552450" cy="1181100"/>
            <a:chOff x="3219" y="1707"/>
            <a:chExt cx="348" cy="744"/>
          </a:xfrm>
        </p:grpSpPr>
        <p:sp>
          <p:nvSpPr>
            <p:cNvPr id="97" name="Freeform 262"/>
            <p:cNvSpPr>
              <a:spLocks/>
            </p:cNvSpPr>
            <p:nvPr/>
          </p:nvSpPr>
          <p:spPr bwMode="auto">
            <a:xfrm>
              <a:off x="3219" y="1707"/>
              <a:ext cx="348" cy="744"/>
            </a:xfrm>
            <a:custGeom>
              <a:avLst/>
              <a:gdLst>
                <a:gd name="T0" fmla="*/ 584506406 w 58"/>
                <a:gd name="T1" fmla="*/ 624817190 h 124"/>
                <a:gd name="T2" fmla="*/ 584506406 w 58"/>
                <a:gd name="T3" fmla="*/ 0 h 124"/>
                <a:gd name="T4" fmla="*/ 292253203 w 58"/>
                <a:gd name="T5" fmla="*/ 0 h 124"/>
                <a:gd name="T6" fmla="*/ 0 w 58"/>
                <a:gd name="T7" fmla="*/ 0 h 124"/>
                <a:gd name="T8" fmla="*/ 0 w 58"/>
                <a:gd name="T9" fmla="*/ 624817190 h 124"/>
                <a:gd name="T10" fmla="*/ 0 w 58"/>
                <a:gd name="T11" fmla="*/ 1138779752 h 124"/>
                <a:gd name="T12" fmla="*/ 30233092 w 58"/>
                <a:gd name="T13" fmla="*/ 1138779752 h 124"/>
                <a:gd name="T14" fmla="*/ 30233092 w 58"/>
                <a:gd name="T15" fmla="*/ 1249634380 h 124"/>
                <a:gd name="T16" fmla="*/ 292253203 w 58"/>
                <a:gd name="T17" fmla="*/ 1249634380 h 124"/>
                <a:gd name="T18" fmla="*/ 554273326 w 58"/>
                <a:gd name="T19" fmla="*/ 1249634380 h 124"/>
                <a:gd name="T20" fmla="*/ 554273326 w 58"/>
                <a:gd name="T21" fmla="*/ 1138779752 h 124"/>
                <a:gd name="T22" fmla="*/ 584506406 w 58"/>
                <a:gd name="T23" fmla="*/ 1138779752 h 124"/>
                <a:gd name="T24" fmla="*/ 584506406 w 58"/>
                <a:gd name="T25" fmla="*/ 624817190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
                <a:gd name="T40" fmla="*/ 0 h 124"/>
                <a:gd name="T41" fmla="*/ 58 w 58"/>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 h="124">
                  <a:moveTo>
                    <a:pt x="58" y="62"/>
                  </a:moveTo>
                  <a:lnTo>
                    <a:pt x="58" y="0"/>
                  </a:lnTo>
                  <a:lnTo>
                    <a:pt x="29" y="0"/>
                  </a:lnTo>
                  <a:lnTo>
                    <a:pt x="0" y="0"/>
                  </a:lnTo>
                  <a:lnTo>
                    <a:pt x="0" y="62"/>
                  </a:lnTo>
                  <a:lnTo>
                    <a:pt x="0" y="113"/>
                  </a:lnTo>
                  <a:lnTo>
                    <a:pt x="3" y="113"/>
                  </a:lnTo>
                  <a:lnTo>
                    <a:pt x="3" y="124"/>
                  </a:lnTo>
                  <a:lnTo>
                    <a:pt x="29" y="124"/>
                  </a:lnTo>
                  <a:lnTo>
                    <a:pt x="55" y="124"/>
                  </a:lnTo>
                  <a:lnTo>
                    <a:pt x="55" y="113"/>
                  </a:lnTo>
                  <a:lnTo>
                    <a:pt x="58" y="113"/>
                  </a:lnTo>
                  <a:lnTo>
                    <a:pt x="58" y="62"/>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8" name="Freeform 263"/>
            <p:cNvSpPr>
              <a:spLocks noEditPoints="1"/>
            </p:cNvSpPr>
            <p:nvPr/>
          </p:nvSpPr>
          <p:spPr bwMode="auto">
            <a:xfrm>
              <a:off x="3237" y="1761"/>
              <a:ext cx="312" cy="690"/>
            </a:xfrm>
            <a:custGeom>
              <a:avLst/>
              <a:gdLst>
                <a:gd name="T0" fmla="*/ 524040230 w 52"/>
                <a:gd name="T1" fmla="*/ 1048080490 h 115"/>
                <a:gd name="T2" fmla="*/ 100776978 w 52"/>
                <a:gd name="T3" fmla="*/ 50388491 h 115"/>
                <a:gd name="T4" fmla="*/ 30233091 w 52"/>
                <a:gd name="T5" fmla="*/ 110854675 h 115"/>
                <a:gd name="T6" fmla="*/ 10077696 w 52"/>
                <a:gd name="T7" fmla="*/ 161243141 h 115"/>
                <a:gd name="T8" fmla="*/ 10077696 w 52"/>
                <a:gd name="T9" fmla="*/ 161243141 h 115"/>
                <a:gd name="T10" fmla="*/ 131010058 w 52"/>
                <a:gd name="T11" fmla="*/ 221709349 h 115"/>
                <a:gd name="T12" fmla="*/ 100776978 w 52"/>
                <a:gd name="T13" fmla="*/ 282175509 h 115"/>
                <a:gd name="T14" fmla="*/ 30233091 w 52"/>
                <a:gd name="T15" fmla="*/ 342641669 h 115"/>
                <a:gd name="T16" fmla="*/ 10077696 w 52"/>
                <a:gd name="T17" fmla="*/ 403107925 h 115"/>
                <a:gd name="T18" fmla="*/ 10077696 w 52"/>
                <a:gd name="T19" fmla="*/ 403107925 h 115"/>
                <a:gd name="T20" fmla="*/ 131010058 w 52"/>
                <a:gd name="T21" fmla="*/ 463574085 h 115"/>
                <a:gd name="T22" fmla="*/ 100776978 w 52"/>
                <a:gd name="T23" fmla="*/ 524040245 h 115"/>
                <a:gd name="T24" fmla="*/ 30233091 w 52"/>
                <a:gd name="T25" fmla="*/ 574428712 h 115"/>
                <a:gd name="T26" fmla="*/ 10077696 w 52"/>
                <a:gd name="T27" fmla="*/ 634894872 h 115"/>
                <a:gd name="T28" fmla="*/ 10077696 w 52"/>
                <a:gd name="T29" fmla="*/ 634894872 h 115"/>
                <a:gd name="T30" fmla="*/ 131010058 w 52"/>
                <a:gd name="T31" fmla="*/ 695361031 h 115"/>
                <a:gd name="T32" fmla="*/ 100776978 w 52"/>
                <a:gd name="T33" fmla="*/ 755827191 h 115"/>
                <a:gd name="T34" fmla="*/ 30233091 w 52"/>
                <a:gd name="T35" fmla="*/ 816293543 h 115"/>
                <a:gd name="T36" fmla="*/ 10077696 w 52"/>
                <a:gd name="T37" fmla="*/ 876759703 h 115"/>
                <a:gd name="T38" fmla="*/ 10077696 w 52"/>
                <a:gd name="T39" fmla="*/ 876759703 h 115"/>
                <a:gd name="T40" fmla="*/ 131010058 w 52"/>
                <a:gd name="T41" fmla="*/ 937225863 h 115"/>
                <a:gd name="T42" fmla="*/ 20155392 w 52"/>
                <a:gd name="T43" fmla="*/ 1138779730 h 115"/>
                <a:gd name="T44" fmla="*/ 40310784 w 52"/>
                <a:gd name="T45" fmla="*/ 1068235877 h 115"/>
                <a:gd name="T46" fmla="*/ 60466182 w 52"/>
                <a:gd name="T47" fmla="*/ 1048080490 h 115"/>
                <a:gd name="T48" fmla="*/ 60466182 w 52"/>
                <a:gd name="T49" fmla="*/ 1048080490 h 115"/>
                <a:gd name="T50" fmla="*/ 90699261 w 52"/>
                <a:gd name="T51" fmla="*/ 1158935116 h 115"/>
                <a:gd name="T52" fmla="*/ 110854671 w 52"/>
                <a:gd name="T53" fmla="*/ 1138779730 h 115"/>
                <a:gd name="T54" fmla="*/ 131010058 w 52"/>
                <a:gd name="T55" fmla="*/ 1068235877 h 115"/>
                <a:gd name="T56" fmla="*/ 151165444 w 52"/>
                <a:gd name="T57" fmla="*/ 1048080490 h 115"/>
                <a:gd name="T58" fmla="*/ 151165444 w 52"/>
                <a:gd name="T59" fmla="*/ 1048080490 h 115"/>
                <a:gd name="T60" fmla="*/ 181398523 w 52"/>
                <a:gd name="T61" fmla="*/ 1158935116 h 115"/>
                <a:gd name="T62" fmla="*/ 201553957 w 52"/>
                <a:gd name="T63" fmla="*/ 1138779730 h 115"/>
                <a:gd name="T64" fmla="*/ 221709343 w 52"/>
                <a:gd name="T65" fmla="*/ 1068235877 h 115"/>
                <a:gd name="T66" fmla="*/ 241864729 w 52"/>
                <a:gd name="T67" fmla="*/ 1048080490 h 115"/>
                <a:gd name="T68" fmla="*/ 241864729 w 52"/>
                <a:gd name="T69" fmla="*/ 1048080490 h 115"/>
                <a:gd name="T70" fmla="*/ 262020115 w 52"/>
                <a:gd name="T71" fmla="*/ 1158935116 h 115"/>
                <a:gd name="T72" fmla="*/ 292253194 w 52"/>
                <a:gd name="T73" fmla="*/ 1138779730 h 115"/>
                <a:gd name="T74" fmla="*/ 302330887 w 52"/>
                <a:gd name="T75" fmla="*/ 1068235877 h 115"/>
                <a:gd name="T76" fmla="*/ 332563966 w 52"/>
                <a:gd name="T77" fmla="*/ 1048080490 h 115"/>
                <a:gd name="T78" fmla="*/ 332563966 w 52"/>
                <a:gd name="T79" fmla="*/ 1048080490 h 115"/>
                <a:gd name="T80" fmla="*/ 352719352 w 52"/>
                <a:gd name="T81" fmla="*/ 1158935116 h 115"/>
                <a:gd name="T82" fmla="*/ 372874739 w 52"/>
                <a:gd name="T83" fmla="*/ 1138779730 h 115"/>
                <a:gd name="T84" fmla="*/ 393030125 w 52"/>
                <a:gd name="T85" fmla="*/ 1068235877 h 115"/>
                <a:gd name="T86" fmla="*/ 423263300 w 52"/>
                <a:gd name="T87" fmla="*/ 1048080490 h 115"/>
                <a:gd name="T88" fmla="*/ 423263300 w 52"/>
                <a:gd name="T89" fmla="*/ 1048080490 h 115"/>
                <a:gd name="T90" fmla="*/ 443418686 w 52"/>
                <a:gd name="T91" fmla="*/ 1158935116 h 115"/>
                <a:gd name="T92" fmla="*/ 463574072 w 52"/>
                <a:gd name="T93" fmla="*/ 1138779730 h 115"/>
                <a:gd name="T94" fmla="*/ 483729458 w 52"/>
                <a:gd name="T95" fmla="*/ 1068235877 h 115"/>
                <a:gd name="T96" fmla="*/ 513962537 w 52"/>
                <a:gd name="T97" fmla="*/ 1048080490 h 115"/>
                <a:gd name="T98" fmla="*/ 513962537 w 52"/>
                <a:gd name="T99" fmla="*/ 1048080490 h 115"/>
                <a:gd name="T100" fmla="*/ 10077696 w 52"/>
                <a:gd name="T101" fmla="*/ 977536637 h 115"/>
                <a:gd name="T102" fmla="*/ 181398523 w 52"/>
                <a:gd name="T103" fmla="*/ 393030136 h 115"/>
                <a:gd name="T104" fmla="*/ 191476216 w 52"/>
                <a:gd name="T105" fmla="*/ 483729472 h 115"/>
                <a:gd name="T106" fmla="*/ 211631650 w 52"/>
                <a:gd name="T107" fmla="*/ 0 h 115"/>
                <a:gd name="T108" fmla="*/ 211631650 w 52"/>
                <a:gd name="T109" fmla="*/ 0 h 115"/>
                <a:gd name="T110" fmla="*/ 342641659 w 52"/>
                <a:gd name="T111" fmla="*/ 221709349 h 115"/>
                <a:gd name="T112" fmla="*/ 524040230 w 52"/>
                <a:gd name="T113" fmla="*/ 534117938 h 1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
                <a:gd name="T172" fmla="*/ 0 h 115"/>
                <a:gd name="T173" fmla="*/ 52 w 52"/>
                <a:gd name="T174" fmla="*/ 115 h 1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 h="115">
                  <a:moveTo>
                    <a:pt x="0" y="104"/>
                  </a:moveTo>
                  <a:lnTo>
                    <a:pt x="9" y="104"/>
                  </a:lnTo>
                  <a:lnTo>
                    <a:pt x="41" y="104"/>
                  </a:lnTo>
                  <a:lnTo>
                    <a:pt x="52" y="104"/>
                  </a:lnTo>
                  <a:lnTo>
                    <a:pt x="0" y="104"/>
                  </a:lnTo>
                  <a:moveTo>
                    <a:pt x="1" y="5"/>
                  </a:moveTo>
                  <a:lnTo>
                    <a:pt x="3" y="5"/>
                  </a:lnTo>
                  <a:lnTo>
                    <a:pt x="10" y="5"/>
                  </a:lnTo>
                  <a:lnTo>
                    <a:pt x="13" y="5"/>
                  </a:lnTo>
                  <a:lnTo>
                    <a:pt x="1" y="5"/>
                  </a:lnTo>
                  <a:lnTo>
                    <a:pt x="1" y="11"/>
                  </a:lnTo>
                  <a:lnTo>
                    <a:pt x="3" y="11"/>
                  </a:lnTo>
                  <a:lnTo>
                    <a:pt x="10" y="11"/>
                  </a:lnTo>
                  <a:lnTo>
                    <a:pt x="13" y="11"/>
                  </a:lnTo>
                  <a:lnTo>
                    <a:pt x="1" y="11"/>
                  </a:lnTo>
                  <a:lnTo>
                    <a:pt x="1" y="16"/>
                  </a:lnTo>
                  <a:lnTo>
                    <a:pt x="3" y="16"/>
                  </a:lnTo>
                  <a:lnTo>
                    <a:pt x="10" y="16"/>
                  </a:lnTo>
                  <a:lnTo>
                    <a:pt x="13" y="16"/>
                  </a:lnTo>
                  <a:lnTo>
                    <a:pt x="1" y="16"/>
                  </a:lnTo>
                  <a:lnTo>
                    <a:pt x="1" y="22"/>
                  </a:lnTo>
                  <a:lnTo>
                    <a:pt x="3" y="22"/>
                  </a:lnTo>
                  <a:lnTo>
                    <a:pt x="10" y="22"/>
                  </a:lnTo>
                  <a:lnTo>
                    <a:pt x="13" y="22"/>
                  </a:lnTo>
                  <a:lnTo>
                    <a:pt x="1" y="22"/>
                  </a:lnTo>
                  <a:lnTo>
                    <a:pt x="1" y="28"/>
                  </a:lnTo>
                  <a:lnTo>
                    <a:pt x="3" y="28"/>
                  </a:lnTo>
                  <a:lnTo>
                    <a:pt x="10" y="28"/>
                  </a:lnTo>
                  <a:lnTo>
                    <a:pt x="13" y="28"/>
                  </a:lnTo>
                  <a:lnTo>
                    <a:pt x="1" y="28"/>
                  </a:lnTo>
                  <a:lnTo>
                    <a:pt x="1" y="34"/>
                  </a:lnTo>
                  <a:lnTo>
                    <a:pt x="3" y="34"/>
                  </a:lnTo>
                  <a:lnTo>
                    <a:pt x="10" y="34"/>
                  </a:lnTo>
                  <a:lnTo>
                    <a:pt x="13" y="34"/>
                  </a:lnTo>
                  <a:lnTo>
                    <a:pt x="1" y="34"/>
                  </a:lnTo>
                  <a:lnTo>
                    <a:pt x="1" y="40"/>
                  </a:lnTo>
                  <a:lnTo>
                    <a:pt x="3" y="40"/>
                  </a:lnTo>
                  <a:lnTo>
                    <a:pt x="10" y="40"/>
                  </a:lnTo>
                  <a:lnTo>
                    <a:pt x="13" y="40"/>
                  </a:lnTo>
                  <a:lnTo>
                    <a:pt x="1" y="40"/>
                  </a:lnTo>
                  <a:lnTo>
                    <a:pt x="1" y="46"/>
                  </a:lnTo>
                  <a:lnTo>
                    <a:pt x="3" y="46"/>
                  </a:lnTo>
                  <a:lnTo>
                    <a:pt x="10" y="46"/>
                  </a:lnTo>
                  <a:lnTo>
                    <a:pt x="13" y="46"/>
                  </a:lnTo>
                  <a:lnTo>
                    <a:pt x="1" y="46"/>
                  </a:lnTo>
                  <a:lnTo>
                    <a:pt x="1" y="52"/>
                  </a:lnTo>
                  <a:lnTo>
                    <a:pt x="3" y="52"/>
                  </a:lnTo>
                  <a:lnTo>
                    <a:pt x="10" y="52"/>
                  </a:lnTo>
                  <a:lnTo>
                    <a:pt x="13" y="52"/>
                  </a:lnTo>
                  <a:lnTo>
                    <a:pt x="1" y="52"/>
                  </a:lnTo>
                  <a:lnTo>
                    <a:pt x="1" y="57"/>
                  </a:lnTo>
                  <a:lnTo>
                    <a:pt x="3" y="57"/>
                  </a:lnTo>
                  <a:lnTo>
                    <a:pt x="10" y="57"/>
                  </a:lnTo>
                  <a:lnTo>
                    <a:pt x="13" y="57"/>
                  </a:lnTo>
                  <a:lnTo>
                    <a:pt x="1" y="57"/>
                  </a:lnTo>
                  <a:lnTo>
                    <a:pt x="1" y="63"/>
                  </a:lnTo>
                  <a:lnTo>
                    <a:pt x="3" y="63"/>
                  </a:lnTo>
                  <a:lnTo>
                    <a:pt x="10" y="63"/>
                  </a:lnTo>
                  <a:lnTo>
                    <a:pt x="13" y="63"/>
                  </a:lnTo>
                  <a:lnTo>
                    <a:pt x="1" y="63"/>
                  </a:lnTo>
                  <a:lnTo>
                    <a:pt x="1" y="69"/>
                  </a:lnTo>
                  <a:lnTo>
                    <a:pt x="3" y="69"/>
                  </a:lnTo>
                  <a:lnTo>
                    <a:pt x="10" y="69"/>
                  </a:lnTo>
                  <a:lnTo>
                    <a:pt x="13" y="69"/>
                  </a:lnTo>
                  <a:lnTo>
                    <a:pt x="1" y="69"/>
                  </a:lnTo>
                  <a:lnTo>
                    <a:pt x="1" y="75"/>
                  </a:lnTo>
                  <a:lnTo>
                    <a:pt x="3" y="75"/>
                  </a:lnTo>
                  <a:lnTo>
                    <a:pt x="10" y="75"/>
                  </a:lnTo>
                  <a:lnTo>
                    <a:pt x="13" y="75"/>
                  </a:lnTo>
                  <a:lnTo>
                    <a:pt x="1" y="75"/>
                  </a:lnTo>
                  <a:lnTo>
                    <a:pt x="1" y="81"/>
                  </a:lnTo>
                  <a:lnTo>
                    <a:pt x="3" y="81"/>
                  </a:lnTo>
                  <a:lnTo>
                    <a:pt x="10" y="81"/>
                  </a:lnTo>
                  <a:lnTo>
                    <a:pt x="13" y="81"/>
                  </a:lnTo>
                  <a:lnTo>
                    <a:pt x="1" y="81"/>
                  </a:lnTo>
                  <a:lnTo>
                    <a:pt x="1" y="87"/>
                  </a:lnTo>
                  <a:lnTo>
                    <a:pt x="3" y="87"/>
                  </a:lnTo>
                  <a:lnTo>
                    <a:pt x="10" y="87"/>
                  </a:lnTo>
                  <a:lnTo>
                    <a:pt x="13" y="87"/>
                  </a:lnTo>
                  <a:lnTo>
                    <a:pt x="1" y="87"/>
                  </a:lnTo>
                  <a:lnTo>
                    <a:pt x="1" y="93"/>
                  </a:lnTo>
                  <a:lnTo>
                    <a:pt x="3" y="93"/>
                  </a:lnTo>
                  <a:lnTo>
                    <a:pt x="10" y="93"/>
                  </a:lnTo>
                  <a:lnTo>
                    <a:pt x="13" y="93"/>
                  </a:lnTo>
                  <a:lnTo>
                    <a:pt x="1" y="93"/>
                  </a:lnTo>
                  <a:moveTo>
                    <a:pt x="2" y="104"/>
                  </a:moveTo>
                  <a:lnTo>
                    <a:pt x="2" y="106"/>
                  </a:lnTo>
                  <a:lnTo>
                    <a:pt x="2" y="113"/>
                  </a:lnTo>
                  <a:lnTo>
                    <a:pt x="2" y="115"/>
                  </a:lnTo>
                  <a:lnTo>
                    <a:pt x="2" y="104"/>
                  </a:lnTo>
                  <a:lnTo>
                    <a:pt x="4" y="104"/>
                  </a:lnTo>
                  <a:lnTo>
                    <a:pt x="4" y="106"/>
                  </a:lnTo>
                  <a:lnTo>
                    <a:pt x="4" y="113"/>
                  </a:lnTo>
                  <a:lnTo>
                    <a:pt x="4" y="115"/>
                  </a:lnTo>
                  <a:lnTo>
                    <a:pt x="4" y="104"/>
                  </a:lnTo>
                  <a:lnTo>
                    <a:pt x="6" y="104"/>
                  </a:lnTo>
                  <a:lnTo>
                    <a:pt x="6" y="106"/>
                  </a:lnTo>
                  <a:lnTo>
                    <a:pt x="6" y="113"/>
                  </a:lnTo>
                  <a:lnTo>
                    <a:pt x="6" y="115"/>
                  </a:lnTo>
                  <a:lnTo>
                    <a:pt x="6" y="104"/>
                  </a:lnTo>
                  <a:lnTo>
                    <a:pt x="9" y="104"/>
                  </a:lnTo>
                  <a:lnTo>
                    <a:pt x="9" y="106"/>
                  </a:lnTo>
                  <a:lnTo>
                    <a:pt x="9" y="113"/>
                  </a:lnTo>
                  <a:lnTo>
                    <a:pt x="9" y="115"/>
                  </a:lnTo>
                  <a:lnTo>
                    <a:pt x="9" y="104"/>
                  </a:lnTo>
                  <a:lnTo>
                    <a:pt x="11" y="104"/>
                  </a:lnTo>
                  <a:lnTo>
                    <a:pt x="11" y="106"/>
                  </a:lnTo>
                  <a:lnTo>
                    <a:pt x="11" y="113"/>
                  </a:lnTo>
                  <a:lnTo>
                    <a:pt x="11" y="115"/>
                  </a:lnTo>
                  <a:lnTo>
                    <a:pt x="11" y="104"/>
                  </a:lnTo>
                  <a:lnTo>
                    <a:pt x="13" y="104"/>
                  </a:lnTo>
                  <a:lnTo>
                    <a:pt x="13" y="106"/>
                  </a:lnTo>
                  <a:lnTo>
                    <a:pt x="13" y="113"/>
                  </a:lnTo>
                  <a:lnTo>
                    <a:pt x="13" y="115"/>
                  </a:lnTo>
                  <a:lnTo>
                    <a:pt x="13" y="104"/>
                  </a:lnTo>
                  <a:lnTo>
                    <a:pt x="15" y="104"/>
                  </a:lnTo>
                  <a:lnTo>
                    <a:pt x="15" y="106"/>
                  </a:lnTo>
                  <a:lnTo>
                    <a:pt x="15" y="113"/>
                  </a:lnTo>
                  <a:lnTo>
                    <a:pt x="15" y="115"/>
                  </a:lnTo>
                  <a:lnTo>
                    <a:pt x="15" y="104"/>
                  </a:lnTo>
                  <a:lnTo>
                    <a:pt x="18" y="104"/>
                  </a:lnTo>
                  <a:lnTo>
                    <a:pt x="18" y="106"/>
                  </a:lnTo>
                  <a:lnTo>
                    <a:pt x="18" y="113"/>
                  </a:lnTo>
                  <a:lnTo>
                    <a:pt x="18" y="115"/>
                  </a:lnTo>
                  <a:lnTo>
                    <a:pt x="18" y="104"/>
                  </a:lnTo>
                  <a:lnTo>
                    <a:pt x="20" y="104"/>
                  </a:lnTo>
                  <a:lnTo>
                    <a:pt x="20" y="106"/>
                  </a:lnTo>
                  <a:lnTo>
                    <a:pt x="20" y="113"/>
                  </a:lnTo>
                  <a:lnTo>
                    <a:pt x="20" y="115"/>
                  </a:lnTo>
                  <a:lnTo>
                    <a:pt x="20" y="104"/>
                  </a:lnTo>
                  <a:lnTo>
                    <a:pt x="22" y="104"/>
                  </a:lnTo>
                  <a:lnTo>
                    <a:pt x="22" y="106"/>
                  </a:lnTo>
                  <a:lnTo>
                    <a:pt x="22" y="113"/>
                  </a:lnTo>
                  <a:lnTo>
                    <a:pt x="22" y="115"/>
                  </a:lnTo>
                  <a:lnTo>
                    <a:pt x="22" y="104"/>
                  </a:lnTo>
                  <a:lnTo>
                    <a:pt x="24" y="104"/>
                  </a:lnTo>
                  <a:lnTo>
                    <a:pt x="24" y="106"/>
                  </a:lnTo>
                  <a:lnTo>
                    <a:pt x="24" y="113"/>
                  </a:lnTo>
                  <a:lnTo>
                    <a:pt x="24" y="115"/>
                  </a:lnTo>
                  <a:lnTo>
                    <a:pt x="24" y="104"/>
                  </a:lnTo>
                  <a:lnTo>
                    <a:pt x="26" y="104"/>
                  </a:lnTo>
                  <a:lnTo>
                    <a:pt x="26" y="106"/>
                  </a:lnTo>
                  <a:lnTo>
                    <a:pt x="26" y="113"/>
                  </a:lnTo>
                  <a:lnTo>
                    <a:pt x="26" y="115"/>
                  </a:lnTo>
                  <a:lnTo>
                    <a:pt x="26" y="104"/>
                  </a:lnTo>
                  <a:lnTo>
                    <a:pt x="29" y="104"/>
                  </a:lnTo>
                  <a:lnTo>
                    <a:pt x="29" y="106"/>
                  </a:lnTo>
                  <a:lnTo>
                    <a:pt x="29" y="113"/>
                  </a:lnTo>
                  <a:lnTo>
                    <a:pt x="29" y="115"/>
                  </a:lnTo>
                  <a:lnTo>
                    <a:pt x="29" y="104"/>
                  </a:lnTo>
                  <a:lnTo>
                    <a:pt x="30" y="104"/>
                  </a:lnTo>
                  <a:lnTo>
                    <a:pt x="30" y="106"/>
                  </a:lnTo>
                  <a:lnTo>
                    <a:pt x="30" y="113"/>
                  </a:lnTo>
                  <a:lnTo>
                    <a:pt x="30" y="115"/>
                  </a:lnTo>
                  <a:lnTo>
                    <a:pt x="30" y="104"/>
                  </a:lnTo>
                  <a:lnTo>
                    <a:pt x="33" y="104"/>
                  </a:lnTo>
                  <a:lnTo>
                    <a:pt x="33" y="106"/>
                  </a:lnTo>
                  <a:lnTo>
                    <a:pt x="33" y="113"/>
                  </a:lnTo>
                  <a:lnTo>
                    <a:pt x="33" y="115"/>
                  </a:lnTo>
                  <a:lnTo>
                    <a:pt x="33" y="104"/>
                  </a:lnTo>
                  <a:lnTo>
                    <a:pt x="35" y="104"/>
                  </a:lnTo>
                  <a:lnTo>
                    <a:pt x="35" y="106"/>
                  </a:lnTo>
                  <a:lnTo>
                    <a:pt x="35" y="113"/>
                  </a:lnTo>
                  <a:lnTo>
                    <a:pt x="35" y="115"/>
                  </a:lnTo>
                  <a:lnTo>
                    <a:pt x="35" y="104"/>
                  </a:lnTo>
                  <a:lnTo>
                    <a:pt x="37" y="104"/>
                  </a:lnTo>
                  <a:lnTo>
                    <a:pt x="37" y="106"/>
                  </a:lnTo>
                  <a:lnTo>
                    <a:pt x="37" y="113"/>
                  </a:lnTo>
                  <a:lnTo>
                    <a:pt x="37" y="115"/>
                  </a:lnTo>
                  <a:lnTo>
                    <a:pt x="37" y="104"/>
                  </a:lnTo>
                  <a:lnTo>
                    <a:pt x="39" y="104"/>
                  </a:lnTo>
                  <a:lnTo>
                    <a:pt x="39" y="106"/>
                  </a:lnTo>
                  <a:lnTo>
                    <a:pt x="39" y="113"/>
                  </a:lnTo>
                  <a:lnTo>
                    <a:pt x="39" y="115"/>
                  </a:lnTo>
                  <a:lnTo>
                    <a:pt x="39" y="104"/>
                  </a:lnTo>
                  <a:lnTo>
                    <a:pt x="42" y="104"/>
                  </a:lnTo>
                  <a:lnTo>
                    <a:pt x="42" y="106"/>
                  </a:lnTo>
                  <a:lnTo>
                    <a:pt x="42" y="113"/>
                  </a:lnTo>
                  <a:lnTo>
                    <a:pt x="42" y="115"/>
                  </a:lnTo>
                  <a:lnTo>
                    <a:pt x="42" y="104"/>
                  </a:lnTo>
                  <a:lnTo>
                    <a:pt x="44" y="104"/>
                  </a:lnTo>
                  <a:lnTo>
                    <a:pt x="44" y="106"/>
                  </a:lnTo>
                  <a:lnTo>
                    <a:pt x="44" y="113"/>
                  </a:lnTo>
                  <a:lnTo>
                    <a:pt x="44" y="115"/>
                  </a:lnTo>
                  <a:lnTo>
                    <a:pt x="44" y="104"/>
                  </a:lnTo>
                  <a:lnTo>
                    <a:pt x="46" y="104"/>
                  </a:lnTo>
                  <a:lnTo>
                    <a:pt x="46" y="106"/>
                  </a:lnTo>
                  <a:lnTo>
                    <a:pt x="46" y="113"/>
                  </a:lnTo>
                  <a:lnTo>
                    <a:pt x="46" y="115"/>
                  </a:lnTo>
                  <a:lnTo>
                    <a:pt x="46" y="104"/>
                  </a:lnTo>
                  <a:lnTo>
                    <a:pt x="48" y="104"/>
                  </a:lnTo>
                  <a:lnTo>
                    <a:pt x="48" y="106"/>
                  </a:lnTo>
                  <a:lnTo>
                    <a:pt x="48" y="113"/>
                  </a:lnTo>
                  <a:lnTo>
                    <a:pt x="48" y="115"/>
                  </a:lnTo>
                  <a:lnTo>
                    <a:pt x="48" y="104"/>
                  </a:lnTo>
                  <a:lnTo>
                    <a:pt x="51" y="104"/>
                  </a:lnTo>
                  <a:lnTo>
                    <a:pt x="51" y="106"/>
                  </a:lnTo>
                  <a:lnTo>
                    <a:pt x="51" y="113"/>
                  </a:lnTo>
                  <a:lnTo>
                    <a:pt x="51" y="115"/>
                  </a:lnTo>
                  <a:lnTo>
                    <a:pt x="51" y="104"/>
                  </a:lnTo>
                  <a:moveTo>
                    <a:pt x="1" y="0"/>
                  </a:moveTo>
                  <a:lnTo>
                    <a:pt x="13" y="0"/>
                  </a:lnTo>
                  <a:lnTo>
                    <a:pt x="13" y="97"/>
                  </a:lnTo>
                  <a:lnTo>
                    <a:pt x="1" y="97"/>
                  </a:lnTo>
                  <a:lnTo>
                    <a:pt x="1" y="0"/>
                  </a:lnTo>
                  <a:moveTo>
                    <a:pt x="17" y="0"/>
                  </a:moveTo>
                  <a:lnTo>
                    <a:pt x="18" y="0"/>
                  </a:lnTo>
                  <a:lnTo>
                    <a:pt x="18" y="39"/>
                  </a:lnTo>
                  <a:lnTo>
                    <a:pt x="17" y="39"/>
                  </a:lnTo>
                  <a:lnTo>
                    <a:pt x="17" y="0"/>
                  </a:lnTo>
                  <a:moveTo>
                    <a:pt x="16" y="48"/>
                  </a:moveTo>
                  <a:lnTo>
                    <a:pt x="19" y="48"/>
                  </a:lnTo>
                  <a:lnTo>
                    <a:pt x="19" y="53"/>
                  </a:lnTo>
                  <a:lnTo>
                    <a:pt x="16" y="53"/>
                  </a:lnTo>
                  <a:lnTo>
                    <a:pt x="16" y="48"/>
                  </a:lnTo>
                  <a:moveTo>
                    <a:pt x="21" y="0"/>
                  </a:moveTo>
                  <a:lnTo>
                    <a:pt x="30" y="0"/>
                  </a:lnTo>
                  <a:lnTo>
                    <a:pt x="30" y="22"/>
                  </a:lnTo>
                  <a:lnTo>
                    <a:pt x="21" y="22"/>
                  </a:lnTo>
                  <a:lnTo>
                    <a:pt x="21" y="0"/>
                  </a:lnTo>
                  <a:moveTo>
                    <a:pt x="34" y="0"/>
                  </a:moveTo>
                  <a:lnTo>
                    <a:pt x="51" y="0"/>
                  </a:lnTo>
                  <a:lnTo>
                    <a:pt x="51" y="22"/>
                  </a:lnTo>
                  <a:lnTo>
                    <a:pt x="34" y="22"/>
                  </a:lnTo>
                  <a:lnTo>
                    <a:pt x="34" y="0"/>
                  </a:lnTo>
                  <a:moveTo>
                    <a:pt x="47" y="28"/>
                  </a:moveTo>
                  <a:lnTo>
                    <a:pt x="52" y="28"/>
                  </a:lnTo>
                  <a:lnTo>
                    <a:pt x="52" y="53"/>
                  </a:lnTo>
                  <a:lnTo>
                    <a:pt x="47" y="53"/>
                  </a:lnTo>
                  <a:lnTo>
                    <a:pt x="47" y="28"/>
                  </a:lnTo>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99" name="Freeform 264"/>
            <p:cNvSpPr>
              <a:spLocks/>
            </p:cNvSpPr>
            <p:nvPr/>
          </p:nvSpPr>
          <p:spPr bwMode="auto">
            <a:xfrm>
              <a:off x="3219" y="1707"/>
              <a:ext cx="348" cy="744"/>
            </a:xfrm>
            <a:custGeom>
              <a:avLst/>
              <a:gdLst>
                <a:gd name="T0" fmla="*/ 584506406 w 58"/>
                <a:gd name="T1" fmla="*/ 624817190 h 124"/>
                <a:gd name="T2" fmla="*/ 584506406 w 58"/>
                <a:gd name="T3" fmla="*/ 0 h 124"/>
                <a:gd name="T4" fmla="*/ 292253203 w 58"/>
                <a:gd name="T5" fmla="*/ 0 h 124"/>
                <a:gd name="T6" fmla="*/ 0 w 58"/>
                <a:gd name="T7" fmla="*/ 0 h 124"/>
                <a:gd name="T8" fmla="*/ 0 w 58"/>
                <a:gd name="T9" fmla="*/ 624817190 h 124"/>
                <a:gd name="T10" fmla="*/ 0 w 58"/>
                <a:gd name="T11" fmla="*/ 1138779752 h 124"/>
                <a:gd name="T12" fmla="*/ 30233092 w 58"/>
                <a:gd name="T13" fmla="*/ 1138779752 h 124"/>
                <a:gd name="T14" fmla="*/ 30233092 w 58"/>
                <a:gd name="T15" fmla="*/ 1249634380 h 124"/>
                <a:gd name="T16" fmla="*/ 292253203 w 58"/>
                <a:gd name="T17" fmla="*/ 1249634380 h 124"/>
                <a:gd name="T18" fmla="*/ 554273326 w 58"/>
                <a:gd name="T19" fmla="*/ 1249634380 h 124"/>
                <a:gd name="T20" fmla="*/ 554273326 w 58"/>
                <a:gd name="T21" fmla="*/ 1138779752 h 124"/>
                <a:gd name="T22" fmla="*/ 584506406 w 58"/>
                <a:gd name="T23" fmla="*/ 1138779752 h 124"/>
                <a:gd name="T24" fmla="*/ 584506406 w 58"/>
                <a:gd name="T25" fmla="*/ 624817190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
                <a:gd name="T40" fmla="*/ 0 h 124"/>
                <a:gd name="T41" fmla="*/ 58 w 58"/>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 h="124">
                  <a:moveTo>
                    <a:pt x="58" y="62"/>
                  </a:moveTo>
                  <a:lnTo>
                    <a:pt x="58" y="0"/>
                  </a:lnTo>
                  <a:lnTo>
                    <a:pt x="29" y="0"/>
                  </a:lnTo>
                  <a:lnTo>
                    <a:pt x="0" y="0"/>
                  </a:lnTo>
                  <a:lnTo>
                    <a:pt x="0" y="62"/>
                  </a:lnTo>
                  <a:lnTo>
                    <a:pt x="0" y="113"/>
                  </a:lnTo>
                  <a:lnTo>
                    <a:pt x="3" y="113"/>
                  </a:lnTo>
                  <a:lnTo>
                    <a:pt x="3" y="124"/>
                  </a:lnTo>
                  <a:lnTo>
                    <a:pt x="29" y="124"/>
                  </a:lnTo>
                  <a:lnTo>
                    <a:pt x="55" y="124"/>
                  </a:lnTo>
                  <a:lnTo>
                    <a:pt x="55" y="113"/>
                  </a:lnTo>
                  <a:lnTo>
                    <a:pt x="58" y="113"/>
                  </a:lnTo>
                  <a:lnTo>
                    <a:pt x="58" y="62"/>
                  </a:ln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0" name="Freeform 265"/>
            <p:cNvSpPr>
              <a:spLocks noEditPoints="1"/>
            </p:cNvSpPr>
            <p:nvPr/>
          </p:nvSpPr>
          <p:spPr bwMode="auto">
            <a:xfrm>
              <a:off x="3237" y="1761"/>
              <a:ext cx="312" cy="690"/>
            </a:xfrm>
            <a:custGeom>
              <a:avLst/>
              <a:gdLst>
                <a:gd name="T0" fmla="*/ 524040230 w 52"/>
                <a:gd name="T1" fmla="*/ 1048080490 h 115"/>
                <a:gd name="T2" fmla="*/ 100776978 w 52"/>
                <a:gd name="T3" fmla="*/ 50388491 h 115"/>
                <a:gd name="T4" fmla="*/ 30233091 w 52"/>
                <a:gd name="T5" fmla="*/ 110854675 h 115"/>
                <a:gd name="T6" fmla="*/ 10077696 w 52"/>
                <a:gd name="T7" fmla="*/ 161243141 h 115"/>
                <a:gd name="T8" fmla="*/ 10077696 w 52"/>
                <a:gd name="T9" fmla="*/ 161243141 h 115"/>
                <a:gd name="T10" fmla="*/ 131010058 w 52"/>
                <a:gd name="T11" fmla="*/ 221709349 h 115"/>
                <a:gd name="T12" fmla="*/ 100776978 w 52"/>
                <a:gd name="T13" fmla="*/ 282175509 h 115"/>
                <a:gd name="T14" fmla="*/ 30233091 w 52"/>
                <a:gd name="T15" fmla="*/ 342641669 h 115"/>
                <a:gd name="T16" fmla="*/ 10077696 w 52"/>
                <a:gd name="T17" fmla="*/ 403107925 h 115"/>
                <a:gd name="T18" fmla="*/ 10077696 w 52"/>
                <a:gd name="T19" fmla="*/ 403107925 h 115"/>
                <a:gd name="T20" fmla="*/ 131010058 w 52"/>
                <a:gd name="T21" fmla="*/ 463574085 h 115"/>
                <a:gd name="T22" fmla="*/ 100776978 w 52"/>
                <a:gd name="T23" fmla="*/ 524040245 h 115"/>
                <a:gd name="T24" fmla="*/ 30233091 w 52"/>
                <a:gd name="T25" fmla="*/ 574428712 h 115"/>
                <a:gd name="T26" fmla="*/ 10077696 w 52"/>
                <a:gd name="T27" fmla="*/ 634894872 h 115"/>
                <a:gd name="T28" fmla="*/ 10077696 w 52"/>
                <a:gd name="T29" fmla="*/ 634894872 h 115"/>
                <a:gd name="T30" fmla="*/ 131010058 w 52"/>
                <a:gd name="T31" fmla="*/ 695361031 h 115"/>
                <a:gd name="T32" fmla="*/ 100776978 w 52"/>
                <a:gd name="T33" fmla="*/ 755827191 h 115"/>
                <a:gd name="T34" fmla="*/ 30233091 w 52"/>
                <a:gd name="T35" fmla="*/ 816293543 h 115"/>
                <a:gd name="T36" fmla="*/ 10077696 w 52"/>
                <a:gd name="T37" fmla="*/ 876759703 h 115"/>
                <a:gd name="T38" fmla="*/ 10077696 w 52"/>
                <a:gd name="T39" fmla="*/ 876759703 h 115"/>
                <a:gd name="T40" fmla="*/ 131010058 w 52"/>
                <a:gd name="T41" fmla="*/ 937225863 h 115"/>
                <a:gd name="T42" fmla="*/ 20155392 w 52"/>
                <a:gd name="T43" fmla="*/ 1138779730 h 115"/>
                <a:gd name="T44" fmla="*/ 40310784 w 52"/>
                <a:gd name="T45" fmla="*/ 1068235877 h 115"/>
                <a:gd name="T46" fmla="*/ 60466182 w 52"/>
                <a:gd name="T47" fmla="*/ 1048080490 h 115"/>
                <a:gd name="T48" fmla="*/ 60466182 w 52"/>
                <a:gd name="T49" fmla="*/ 1048080490 h 115"/>
                <a:gd name="T50" fmla="*/ 90699261 w 52"/>
                <a:gd name="T51" fmla="*/ 1158935116 h 115"/>
                <a:gd name="T52" fmla="*/ 110854671 w 52"/>
                <a:gd name="T53" fmla="*/ 1138779730 h 115"/>
                <a:gd name="T54" fmla="*/ 131010058 w 52"/>
                <a:gd name="T55" fmla="*/ 1068235877 h 115"/>
                <a:gd name="T56" fmla="*/ 151165444 w 52"/>
                <a:gd name="T57" fmla="*/ 1048080490 h 115"/>
                <a:gd name="T58" fmla="*/ 151165444 w 52"/>
                <a:gd name="T59" fmla="*/ 1048080490 h 115"/>
                <a:gd name="T60" fmla="*/ 181398523 w 52"/>
                <a:gd name="T61" fmla="*/ 1158935116 h 115"/>
                <a:gd name="T62" fmla="*/ 201553957 w 52"/>
                <a:gd name="T63" fmla="*/ 1138779730 h 115"/>
                <a:gd name="T64" fmla="*/ 221709343 w 52"/>
                <a:gd name="T65" fmla="*/ 1068235877 h 115"/>
                <a:gd name="T66" fmla="*/ 241864729 w 52"/>
                <a:gd name="T67" fmla="*/ 1048080490 h 115"/>
                <a:gd name="T68" fmla="*/ 241864729 w 52"/>
                <a:gd name="T69" fmla="*/ 1048080490 h 115"/>
                <a:gd name="T70" fmla="*/ 262020115 w 52"/>
                <a:gd name="T71" fmla="*/ 1158935116 h 115"/>
                <a:gd name="T72" fmla="*/ 292253194 w 52"/>
                <a:gd name="T73" fmla="*/ 1138779730 h 115"/>
                <a:gd name="T74" fmla="*/ 302330887 w 52"/>
                <a:gd name="T75" fmla="*/ 1068235877 h 115"/>
                <a:gd name="T76" fmla="*/ 332563966 w 52"/>
                <a:gd name="T77" fmla="*/ 1048080490 h 115"/>
                <a:gd name="T78" fmla="*/ 332563966 w 52"/>
                <a:gd name="T79" fmla="*/ 1048080490 h 115"/>
                <a:gd name="T80" fmla="*/ 352719352 w 52"/>
                <a:gd name="T81" fmla="*/ 1158935116 h 115"/>
                <a:gd name="T82" fmla="*/ 372874739 w 52"/>
                <a:gd name="T83" fmla="*/ 1138779730 h 115"/>
                <a:gd name="T84" fmla="*/ 393030125 w 52"/>
                <a:gd name="T85" fmla="*/ 1068235877 h 115"/>
                <a:gd name="T86" fmla="*/ 423263300 w 52"/>
                <a:gd name="T87" fmla="*/ 1048080490 h 115"/>
                <a:gd name="T88" fmla="*/ 423263300 w 52"/>
                <a:gd name="T89" fmla="*/ 1048080490 h 115"/>
                <a:gd name="T90" fmla="*/ 443418686 w 52"/>
                <a:gd name="T91" fmla="*/ 1158935116 h 115"/>
                <a:gd name="T92" fmla="*/ 463574072 w 52"/>
                <a:gd name="T93" fmla="*/ 1138779730 h 115"/>
                <a:gd name="T94" fmla="*/ 483729458 w 52"/>
                <a:gd name="T95" fmla="*/ 1068235877 h 115"/>
                <a:gd name="T96" fmla="*/ 513962537 w 52"/>
                <a:gd name="T97" fmla="*/ 1048080490 h 115"/>
                <a:gd name="T98" fmla="*/ 513962537 w 52"/>
                <a:gd name="T99" fmla="*/ 1048080490 h 115"/>
                <a:gd name="T100" fmla="*/ 10077696 w 52"/>
                <a:gd name="T101" fmla="*/ 977536637 h 115"/>
                <a:gd name="T102" fmla="*/ 181398523 w 52"/>
                <a:gd name="T103" fmla="*/ 393030136 h 115"/>
                <a:gd name="T104" fmla="*/ 191476216 w 52"/>
                <a:gd name="T105" fmla="*/ 483729472 h 115"/>
                <a:gd name="T106" fmla="*/ 211631650 w 52"/>
                <a:gd name="T107" fmla="*/ 0 h 115"/>
                <a:gd name="T108" fmla="*/ 211631650 w 52"/>
                <a:gd name="T109" fmla="*/ 0 h 115"/>
                <a:gd name="T110" fmla="*/ 342641659 w 52"/>
                <a:gd name="T111" fmla="*/ 221709349 h 115"/>
                <a:gd name="T112" fmla="*/ 524040230 w 52"/>
                <a:gd name="T113" fmla="*/ 534117938 h 1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
                <a:gd name="T172" fmla="*/ 0 h 115"/>
                <a:gd name="T173" fmla="*/ 52 w 52"/>
                <a:gd name="T174" fmla="*/ 115 h 1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 h="115">
                  <a:moveTo>
                    <a:pt x="0" y="104"/>
                  </a:moveTo>
                  <a:lnTo>
                    <a:pt x="9" y="104"/>
                  </a:lnTo>
                  <a:lnTo>
                    <a:pt x="41" y="104"/>
                  </a:lnTo>
                  <a:lnTo>
                    <a:pt x="52" y="104"/>
                  </a:lnTo>
                  <a:lnTo>
                    <a:pt x="0" y="104"/>
                  </a:lnTo>
                  <a:moveTo>
                    <a:pt x="1" y="5"/>
                  </a:moveTo>
                  <a:lnTo>
                    <a:pt x="3" y="5"/>
                  </a:lnTo>
                  <a:lnTo>
                    <a:pt x="10" y="5"/>
                  </a:lnTo>
                  <a:lnTo>
                    <a:pt x="13" y="5"/>
                  </a:lnTo>
                  <a:lnTo>
                    <a:pt x="1" y="5"/>
                  </a:lnTo>
                  <a:lnTo>
                    <a:pt x="1" y="11"/>
                  </a:lnTo>
                  <a:lnTo>
                    <a:pt x="3" y="11"/>
                  </a:lnTo>
                  <a:lnTo>
                    <a:pt x="10" y="11"/>
                  </a:lnTo>
                  <a:lnTo>
                    <a:pt x="13" y="11"/>
                  </a:lnTo>
                  <a:lnTo>
                    <a:pt x="1" y="11"/>
                  </a:lnTo>
                  <a:lnTo>
                    <a:pt x="1" y="16"/>
                  </a:lnTo>
                  <a:lnTo>
                    <a:pt x="3" y="16"/>
                  </a:lnTo>
                  <a:lnTo>
                    <a:pt x="10" y="16"/>
                  </a:lnTo>
                  <a:lnTo>
                    <a:pt x="13" y="16"/>
                  </a:lnTo>
                  <a:lnTo>
                    <a:pt x="1" y="16"/>
                  </a:lnTo>
                  <a:lnTo>
                    <a:pt x="1" y="22"/>
                  </a:lnTo>
                  <a:lnTo>
                    <a:pt x="3" y="22"/>
                  </a:lnTo>
                  <a:lnTo>
                    <a:pt x="10" y="22"/>
                  </a:lnTo>
                  <a:lnTo>
                    <a:pt x="13" y="22"/>
                  </a:lnTo>
                  <a:lnTo>
                    <a:pt x="1" y="22"/>
                  </a:lnTo>
                  <a:lnTo>
                    <a:pt x="1" y="28"/>
                  </a:lnTo>
                  <a:lnTo>
                    <a:pt x="3" y="28"/>
                  </a:lnTo>
                  <a:lnTo>
                    <a:pt x="10" y="28"/>
                  </a:lnTo>
                  <a:lnTo>
                    <a:pt x="13" y="28"/>
                  </a:lnTo>
                  <a:lnTo>
                    <a:pt x="1" y="28"/>
                  </a:lnTo>
                  <a:lnTo>
                    <a:pt x="1" y="34"/>
                  </a:lnTo>
                  <a:lnTo>
                    <a:pt x="3" y="34"/>
                  </a:lnTo>
                  <a:lnTo>
                    <a:pt x="10" y="34"/>
                  </a:lnTo>
                  <a:lnTo>
                    <a:pt x="13" y="34"/>
                  </a:lnTo>
                  <a:lnTo>
                    <a:pt x="1" y="34"/>
                  </a:lnTo>
                  <a:lnTo>
                    <a:pt x="1" y="40"/>
                  </a:lnTo>
                  <a:lnTo>
                    <a:pt x="3" y="40"/>
                  </a:lnTo>
                  <a:lnTo>
                    <a:pt x="10" y="40"/>
                  </a:lnTo>
                  <a:lnTo>
                    <a:pt x="13" y="40"/>
                  </a:lnTo>
                  <a:lnTo>
                    <a:pt x="1" y="40"/>
                  </a:lnTo>
                  <a:lnTo>
                    <a:pt x="1" y="46"/>
                  </a:lnTo>
                  <a:lnTo>
                    <a:pt x="3" y="46"/>
                  </a:lnTo>
                  <a:lnTo>
                    <a:pt x="10" y="46"/>
                  </a:lnTo>
                  <a:lnTo>
                    <a:pt x="13" y="46"/>
                  </a:lnTo>
                  <a:lnTo>
                    <a:pt x="1" y="46"/>
                  </a:lnTo>
                  <a:lnTo>
                    <a:pt x="1" y="52"/>
                  </a:lnTo>
                  <a:lnTo>
                    <a:pt x="3" y="52"/>
                  </a:lnTo>
                  <a:lnTo>
                    <a:pt x="10" y="52"/>
                  </a:lnTo>
                  <a:lnTo>
                    <a:pt x="13" y="52"/>
                  </a:lnTo>
                  <a:lnTo>
                    <a:pt x="1" y="52"/>
                  </a:lnTo>
                  <a:lnTo>
                    <a:pt x="1" y="57"/>
                  </a:lnTo>
                  <a:lnTo>
                    <a:pt x="3" y="57"/>
                  </a:lnTo>
                  <a:lnTo>
                    <a:pt x="10" y="57"/>
                  </a:lnTo>
                  <a:lnTo>
                    <a:pt x="13" y="57"/>
                  </a:lnTo>
                  <a:lnTo>
                    <a:pt x="1" y="57"/>
                  </a:lnTo>
                  <a:lnTo>
                    <a:pt x="1" y="63"/>
                  </a:lnTo>
                  <a:lnTo>
                    <a:pt x="3" y="63"/>
                  </a:lnTo>
                  <a:lnTo>
                    <a:pt x="10" y="63"/>
                  </a:lnTo>
                  <a:lnTo>
                    <a:pt x="13" y="63"/>
                  </a:lnTo>
                  <a:lnTo>
                    <a:pt x="1" y="63"/>
                  </a:lnTo>
                  <a:lnTo>
                    <a:pt x="1" y="69"/>
                  </a:lnTo>
                  <a:lnTo>
                    <a:pt x="3" y="69"/>
                  </a:lnTo>
                  <a:lnTo>
                    <a:pt x="10" y="69"/>
                  </a:lnTo>
                  <a:lnTo>
                    <a:pt x="13" y="69"/>
                  </a:lnTo>
                  <a:lnTo>
                    <a:pt x="1" y="69"/>
                  </a:lnTo>
                  <a:lnTo>
                    <a:pt x="1" y="75"/>
                  </a:lnTo>
                  <a:lnTo>
                    <a:pt x="3" y="75"/>
                  </a:lnTo>
                  <a:lnTo>
                    <a:pt x="10" y="75"/>
                  </a:lnTo>
                  <a:lnTo>
                    <a:pt x="13" y="75"/>
                  </a:lnTo>
                  <a:lnTo>
                    <a:pt x="1" y="75"/>
                  </a:lnTo>
                  <a:lnTo>
                    <a:pt x="1" y="81"/>
                  </a:lnTo>
                  <a:lnTo>
                    <a:pt x="3" y="81"/>
                  </a:lnTo>
                  <a:lnTo>
                    <a:pt x="10" y="81"/>
                  </a:lnTo>
                  <a:lnTo>
                    <a:pt x="13" y="81"/>
                  </a:lnTo>
                  <a:lnTo>
                    <a:pt x="1" y="81"/>
                  </a:lnTo>
                  <a:lnTo>
                    <a:pt x="1" y="87"/>
                  </a:lnTo>
                  <a:lnTo>
                    <a:pt x="3" y="87"/>
                  </a:lnTo>
                  <a:lnTo>
                    <a:pt x="10" y="87"/>
                  </a:lnTo>
                  <a:lnTo>
                    <a:pt x="13" y="87"/>
                  </a:lnTo>
                  <a:lnTo>
                    <a:pt x="1" y="87"/>
                  </a:lnTo>
                  <a:lnTo>
                    <a:pt x="1" y="93"/>
                  </a:lnTo>
                  <a:lnTo>
                    <a:pt x="3" y="93"/>
                  </a:lnTo>
                  <a:lnTo>
                    <a:pt x="10" y="93"/>
                  </a:lnTo>
                  <a:lnTo>
                    <a:pt x="13" y="93"/>
                  </a:lnTo>
                  <a:lnTo>
                    <a:pt x="1" y="93"/>
                  </a:lnTo>
                  <a:moveTo>
                    <a:pt x="2" y="104"/>
                  </a:moveTo>
                  <a:lnTo>
                    <a:pt x="2" y="106"/>
                  </a:lnTo>
                  <a:lnTo>
                    <a:pt x="2" y="113"/>
                  </a:lnTo>
                  <a:lnTo>
                    <a:pt x="2" y="115"/>
                  </a:lnTo>
                  <a:lnTo>
                    <a:pt x="2" y="104"/>
                  </a:lnTo>
                  <a:lnTo>
                    <a:pt x="4" y="104"/>
                  </a:lnTo>
                  <a:lnTo>
                    <a:pt x="4" y="106"/>
                  </a:lnTo>
                  <a:lnTo>
                    <a:pt x="4" y="113"/>
                  </a:lnTo>
                  <a:lnTo>
                    <a:pt x="4" y="115"/>
                  </a:lnTo>
                  <a:lnTo>
                    <a:pt x="4" y="104"/>
                  </a:lnTo>
                  <a:lnTo>
                    <a:pt x="6" y="104"/>
                  </a:lnTo>
                  <a:lnTo>
                    <a:pt x="6" y="106"/>
                  </a:lnTo>
                  <a:lnTo>
                    <a:pt x="6" y="113"/>
                  </a:lnTo>
                  <a:lnTo>
                    <a:pt x="6" y="115"/>
                  </a:lnTo>
                  <a:lnTo>
                    <a:pt x="6" y="104"/>
                  </a:lnTo>
                  <a:lnTo>
                    <a:pt x="9" y="104"/>
                  </a:lnTo>
                  <a:lnTo>
                    <a:pt x="9" y="106"/>
                  </a:lnTo>
                  <a:lnTo>
                    <a:pt x="9" y="113"/>
                  </a:lnTo>
                  <a:lnTo>
                    <a:pt x="9" y="115"/>
                  </a:lnTo>
                  <a:lnTo>
                    <a:pt x="9" y="104"/>
                  </a:lnTo>
                  <a:lnTo>
                    <a:pt x="11" y="104"/>
                  </a:lnTo>
                  <a:lnTo>
                    <a:pt x="11" y="106"/>
                  </a:lnTo>
                  <a:lnTo>
                    <a:pt x="11" y="113"/>
                  </a:lnTo>
                  <a:lnTo>
                    <a:pt x="11" y="115"/>
                  </a:lnTo>
                  <a:lnTo>
                    <a:pt x="11" y="104"/>
                  </a:lnTo>
                  <a:lnTo>
                    <a:pt x="13" y="104"/>
                  </a:lnTo>
                  <a:lnTo>
                    <a:pt x="13" y="106"/>
                  </a:lnTo>
                  <a:lnTo>
                    <a:pt x="13" y="113"/>
                  </a:lnTo>
                  <a:lnTo>
                    <a:pt x="13" y="115"/>
                  </a:lnTo>
                  <a:lnTo>
                    <a:pt x="13" y="104"/>
                  </a:lnTo>
                  <a:lnTo>
                    <a:pt x="15" y="104"/>
                  </a:lnTo>
                  <a:lnTo>
                    <a:pt x="15" y="106"/>
                  </a:lnTo>
                  <a:lnTo>
                    <a:pt x="15" y="113"/>
                  </a:lnTo>
                  <a:lnTo>
                    <a:pt x="15" y="115"/>
                  </a:lnTo>
                  <a:lnTo>
                    <a:pt x="15" y="104"/>
                  </a:lnTo>
                  <a:lnTo>
                    <a:pt x="18" y="104"/>
                  </a:lnTo>
                  <a:lnTo>
                    <a:pt x="18" y="106"/>
                  </a:lnTo>
                  <a:lnTo>
                    <a:pt x="18" y="113"/>
                  </a:lnTo>
                  <a:lnTo>
                    <a:pt x="18" y="115"/>
                  </a:lnTo>
                  <a:lnTo>
                    <a:pt x="18" y="104"/>
                  </a:lnTo>
                  <a:lnTo>
                    <a:pt x="20" y="104"/>
                  </a:lnTo>
                  <a:lnTo>
                    <a:pt x="20" y="106"/>
                  </a:lnTo>
                  <a:lnTo>
                    <a:pt x="20" y="113"/>
                  </a:lnTo>
                  <a:lnTo>
                    <a:pt x="20" y="115"/>
                  </a:lnTo>
                  <a:lnTo>
                    <a:pt x="20" y="104"/>
                  </a:lnTo>
                  <a:lnTo>
                    <a:pt x="22" y="104"/>
                  </a:lnTo>
                  <a:lnTo>
                    <a:pt x="22" y="106"/>
                  </a:lnTo>
                  <a:lnTo>
                    <a:pt x="22" y="113"/>
                  </a:lnTo>
                  <a:lnTo>
                    <a:pt x="22" y="115"/>
                  </a:lnTo>
                  <a:lnTo>
                    <a:pt x="22" y="104"/>
                  </a:lnTo>
                  <a:lnTo>
                    <a:pt x="24" y="104"/>
                  </a:lnTo>
                  <a:lnTo>
                    <a:pt x="24" y="106"/>
                  </a:lnTo>
                  <a:lnTo>
                    <a:pt x="24" y="113"/>
                  </a:lnTo>
                  <a:lnTo>
                    <a:pt x="24" y="115"/>
                  </a:lnTo>
                  <a:lnTo>
                    <a:pt x="24" y="104"/>
                  </a:lnTo>
                  <a:lnTo>
                    <a:pt x="26" y="104"/>
                  </a:lnTo>
                  <a:lnTo>
                    <a:pt x="26" y="106"/>
                  </a:lnTo>
                  <a:lnTo>
                    <a:pt x="26" y="113"/>
                  </a:lnTo>
                  <a:lnTo>
                    <a:pt x="26" y="115"/>
                  </a:lnTo>
                  <a:lnTo>
                    <a:pt x="26" y="104"/>
                  </a:lnTo>
                  <a:lnTo>
                    <a:pt x="29" y="104"/>
                  </a:lnTo>
                  <a:lnTo>
                    <a:pt x="29" y="106"/>
                  </a:lnTo>
                  <a:lnTo>
                    <a:pt x="29" y="113"/>
                  </a:lnTo>
                  <a:lnTo>
                    <a:pt x="29" y="115"/>
                  </a:lnTo>
                  <a:lnTo>
                    <a:pt x="29" y="104"/>
                  </a:lnTo>
                  <a:lnTo>
                    <a:pt x="30" y="104"/>
                  </a:lnTo>
                  <a:lnTo>
                    <a:pt x="30" y="106"/>
                  </a:lnTo>
                  <a:lnTo>
                    <a:pt x="30" y="113"/>
                  </a:lnTo>
                  <a:lnTo>
                    <a:pt x="30" y="115"/>
                  </a:lnTo>
                  <a:lnTo>
                    <a:pt x="30" y="104"/>
                  </a:lnTo>
                  <a:lnTo>
                    <a:pt x="33" y="104"/>
                  </a:lnTo>
                  <a:lnTo>
                    <a:pt x="33" y="106"/>
                  </a:lnTo>
                  <a:lnTo>
                    <a:pt x="33" y="113"/>
                  </a:lnTo>
                  <a:lnTo>
                    <a:pt x="33" y="115"/>
                  </a:lnTo>
                  <a:lnTo>
                    <a:pt x="33" y="104"/>
                  </a:lnTo>
                  <a:lnTo>
                    <a:pt x="35" y="104"/>
                  </a:lnTo>
                  <a:lnTo>
                    <a:pt x="35" y="106"/>
                  </a:lnTo>
                  <a:lnTo>
                    <a:pt x="35" y="113"/>
                  </a:lnTo>
                  <a:lnTo>
                    <a:pt x="35" y="115"/>
                  </a:lnTo>
                  <a:lnTo>
                    <a:pt x="35" y="104"/>
                  </a:lnTo>
                  <a:lnTo>
                    <a:pt x="37" y="104"/>
                  </a:lnTo>
                  <a:lnTo>
                    <a:pt x="37" y="106"/>
                  </a:lnTo>
                  <a:lnTo>
                    <a:pt x="37" y="113"/>
                  </a:lnTo>
                  <a:lnTo>
                    <a:pt x="37" y="115"/>
                  </a:lnTo>
                  <a:lnTo>
                    <a:pt x="37" y="104"/>
                  </a:lnTo>
                  <a:lnTo>
                    <a:pt x="39" y="104"/>
                  </a:lnTo>
                  <a:lnTo>
                    <a:pt x="39" y="106"/>
                  </a:lnTo>
                  <a:lnTo>
                    <a:pt x="39" y="113"/>
                  </a:lnTo>
                  <a:lnTo>
                    <a:pt x="39" y="115"/>
                  </a:lnTo>
                  <a:lnTo>
                    <a:pt x="39" y="104"/>
                  </a:lnTo>
                  <a:lnTo>
                    <a:pt x="42" y="104"/>
                  </a:lnTo>
                  <a:lnTo>
                    <a:pt x="42" y="106"/>
                  </a:lnTo>
                  <a:lnTo>
                    <a:pt x="42" y="113"/>
                  </a:lnTo>
                  <a:lnTo>
                    <a:pt x="42" y="115"/>
                  </a:lnTo>
                  <a:lnTo>
                    <a:pt x="42" y="104"/>
                  </a:lnTo>
                  <a:lnTo>
                    <a:pt x="44" y="104"/>
                  </a:lnTo>
                  <a:lnTo>
                    <a:pt x="44" y="106"/>
                  </a:lnTo>
                  <a:lnTo>
                    <a:pt x="44" y="113"/>
                  </a:lnTo>
                  <a:lnTo>
                    <a:pt x="44" y="115"/>
                  </a:lnTo>
                  <a:lnTo>
                    <a:pt x="44" y="104"/>
                  </a:lnTo>
                  <a:lnTo>
                    <a:pt x="46" y="104"/>
                  </a:lnTo>
                  <a:lnTo>
                    <a:pt x="46" y="106"/>
                  </a:lnTo>
                  <a:lnTo>
                    <a:pt x="46" y="113"/>
                  </a:lnTo>
                  <a:lnTo>
                    <a:pt x="46" y="115"/>
                  </a:lnTo>
                  <a:lnTo>
                    <a:pt x="46" y="104"/>
                  </a:lnTo>
                  <a:lnTo>
                    <a:pt x="48" y="104"/>
                  </a:lnTo>
                  <a:lnTo>
                    <a:pt x="48" y="106"/>
                  </a:lnTo>
                  <a:lnTo>
                    <a:pt x="48" y="113"/>
                  </a:lnTo>
                  <a:lnTo>
                    <a:pt x="48" y="115"/>
                  </a:lnTo>
                  <a:lnTo>
                    <a:pt x="48" y="104"/>
                  </a:lnTo>
                  <a:lnTo>
                    <a:pt x="51" y="104"/>
                  </a:lnTo>
                  <a:lnTo>
                    <a:pt x="51" y="106"/>
                  </a:lnTo>
                  <a:lnTo>
                    <a:pt x="51" y="113"/>
                  </a:lnTo>
                  <a:lnTo>
                    <a:pt x="51" y="115"/>
                  </a:lnTo>
                  <a:lnTo>
                    <a:pt x="51" y="104"/>
                  </a:lnTo>
                  <a:moveTo>
                    <a:pt x="1" y="0"/>
                  </a:moveTo>
                  <a:lnTo>
                    <a:pt x="13" y="0"/>
                  </a:lnTo>
                  <a:lnTo>
                    <a:pt x="13" y="97"/>
                  </a:lnTo>
                  <a:lnTo>
                    <a:pt x="1" y="97"/>
                  </a:lnTo>
                  <a:lnTo>
                    <a:pt x="1" y="0"/>
                  </a:lnTo>
                  <a:moveTo>
                    <a:pt x="17" y="0"/>
                  </a:moveTo>
                  <a:lnTo>
                    <a:pt x="18" y="0"/>
                  </a:lnTo>
                  <a:lnTo>
                    <a:pt x="18" y="39"/>
                  </a:lnTo>
                  <a:lnTo>
                    <a:pt x="17" y="39"/>
                  </a:lnTo>
                  <a:lnTo>
                    <a:pt x="17" y="0"/>
                  </a:lnTo>
                  <a:moveTo>
                    <a:pt x="16" y="48"/>
                  </a:moveTo>
                  <a:lnTo>
                    <a:pt x="19" y="48"/>
                  </a:lnTo>
                  <a:lnTo>
                    <a:pt x="19" y="53"/>
                  </a:lnTo>
                  <a:lnTo>
                    <a:pt x="16" y="53"/>
                  </a:lnTo>
                  <a:lnTo>
                    <a:pt x="16" y="48"/>
                  </a:lnTo>
                  <a:moveTo>
                    <a:pt x="21" y="0"/>
                  </a:moveTo>
                  <a:lnTo>
                    <a:pt x="30" y="0"/>
                  </a:lnTo>
                  <a:lnTo>
                    <a:pt x="30" y="22"/>
                  </a:lnTo>
                  <a:lnTo>
                    <a:pt x="21" y="22"/>
                  </a:lnTo>
                  <a:lnTo>
                    <a:pt x="21" y="0"/>
                  </a:lnTo>
                  <a:moveTo>
                    <a:pt x="34" y="0"/>
                  </a:moveTo>
                  <a:lnTo>
                    <a:pt x="51" y="0"/>
                  </a:lnTo>
                  <a:lnTo>
                    <a:pt x="51" y="22"/>
                  </a:lnTo>
                  <a:lnTo>
                    <a:pt x="34" y="22"/>
                  </a:lnTo>
                  <a:lnTo>
                    <a:pt x="34" y="0"/>
                  </a:lnTo>
                  <a:moveTo>
                    <a:pt x="47" y="28"/>
                  </a:moveTo>
                  <a:lnTo>
                    <a:pt x="52" y="28"/>
                  </a:lnTo>
                  <a:lnTo>
                    <a:pt x="52" y="53"/>
                  </a:lnTo>
                  <a:lnTo>
                    <a:pt x="47" y="53"/>
                  </a:lnTo>
                  <a:lnTo>
                    <a:pt x="47" y="28"/>
                  </a:ln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01" name="Group 266"/>
          <p:cNvGrpSpPr>
            <a:grpSpLocks/>
          </p:cNvGrpSpPr>
          <p:nvPr/>
        </p:nvGrpSpPr>
        <p:grpSpPr bwMode="auto">
          <a:xfrm>
            <a:off x="4548188" y="3382963"/>
            <a:ext cx="561975" cy="495300"/>
            <a:chOff x="2865" y="1851"/>
            <a:chExt cx="354" cy="312"/>
          </a:xfrm>
        </p:grpSpPr>
        <p:sp>
          <p:nvSpPr>
            <p:cNvPr id="102" name="Rectangle 267"/>
            <p:cNvSpPr>
              <a:spLocks noChangeArrowheads="1"/>
            </p:cNvSpPr>
            <p:nvPr/>
          </p:nvSpPr>
          <p:spPr bwMode="auto">
            <a:xfrm>
              <a:off x="2919" y="1851"/>
              <a:ext cx="246" cy="210"/>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3" name="Freeform 268"/>
            <p:cNvSpPr>
              <a:spLocks/>
            </p:cNvSpPr>
            <p:nvPr/>
          </p:nvSpPr>
          <p:spPr bwMode="auto">
            <a:xfrm>
              <a:off x="2865" y="2067"/>
              <a:ext cx="354" cy="72"/>
            </a:xfrm>
            <a:custGeom>
              <a:avLst/>
              <a:gdLst>
                <a:gd name="T0" fmla="*/ 90699265 w 59"/>
                <a:gd name="T1" fmla="*/ 0 h 12"/>
                <a:gd name="T2" fmla="*/ 0 w 59"/>
                <a:gd name="T3" fmla="*/ 120932362 h 12"/>
                <a:gd name="T4" fmla="*/ 594584102 w 59"/>
                <a:gd name="T5" fmla="*/ 120932362 h 12"/>
                <a:gd name="T6" fmla="*/ 503884862 w 59"/>
                <a:gd name="T7" fmla="*/ 0 h 12"/>
                <a:gd name="T8" fmla="*/ 90699265 w 59"/>
                <a:gd name="T9" fmla="*/ 0 h 12"/>
                <a:gd name="T10" fmla="*/ 0 60000 65536"/>
                <a:gd name="T11" fmla="*/ 0 60000 65536"/>
                <a:gd name="T12" fmla="*/ 0 60000 65536"/>
                <a:gd name="T13" fmla="*/ 0 60000 65536"/>
                <a:gd name="T14" fmla="*/ 0 60000 65536"/>
                <a:gd name="T15" fmla="*/ 0 w 59"/>
                <a:gd name="T16" fmla="*/ 0 h 12"/>
                <a:gd name="T17" fmla="*/ 59 w 59"/>
                <a:gd name="T18" fmla="*/ 12 h 12"/>
              </a:gdLst>
              <a:ahLst/>
              <a:cxnLst>
                <a:cxn ang="T10">
                  <a:pos x="T0" y="T1"/>
                </a:cxn>
                <a:cxn ang="T11">
                  <a:pos x="T2" y="T3"/>
                </a:cxn>
                <a:cxn ang="T12">
                  <a:pos x="T4" y="T5"/>
                </a:cxn>
                <a:cxn ang="T13">
                  <a:pos x="T6" y="T7"/>
                </a:cxn>
                <a:cxn ang="T14">
                  <a:pos x="T8" y="T9"/>
                </a:cxn>
              </a:cxnLst>
              <a:rect l="T15" t="T16" r="T17" b="T18"/>
              <a:pathLst>
                <a:path w="59" h="12">
                  <a:moveTo>
                    <a:pt x="9" y="0"/>
                  </a:moveTo>
                  <a:lnTo>
                    <a:pt x="0" y="12"/>
                  </a:lnTo>
                  <a:lnTo>
                    <a:pt x="59" y="12"/>
                  </a:lnTo>
                  <a:lnTo>
                    <a:pt x="50" y="0"/>
                  </a:lnTo>
                  <a:lnTo>
                    <a:pt x="9"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4" name="Rectangle 269"/>
            <p:cNvSpPr>
              <a:spLocks noChangeArrowheads="1"/>
            </p:cNvSpPr>
            <p:nvPr/>
          </p:nvSpPr>
          <p:spPr bwMode="auto">
            <a:xfrm>
              <a:off x="2865" y="2139"/>
              <a:ext cx="354" cy="24"/>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5" name="Rectangle 270"/>
            <p:cNvSpPr>
              <a:spLocks noChangeArrowheads="1"/>
            </p:cNvSpPr>
            <p:nvPr/>
          </p:nvSpPr>
          <p:spPr bwMode="auto">
            <a:xfrm>
              <a:off x="2931" y="1875"/>
              <a:ext cx="222" cy="162"/>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6" name="Freeform 271"/>
            <p:cNvSpPr>
              <a:spLocks/>
            </p:cNvSpPr>
            <p:nvPr/>
          </p:nvSpPr>
          <p:spPr bwMode="auto">
            <a:xfrm>
              <a:off x="2913" y="2073"/>
              <a:ext cx="258" cy="12"/>
            </a:xfrm>
            <a:custGeom>
              <a:avLst/>
              <a:gdLst>
                <a:gd name="T0" fmla="*/ 10077695 w 43"/>
                <a:gd name="T1" fmla="*/ 0 h 2"/>
                <a:gd name="T2" fmla="*/ 0 w 43"/>
                <a:gd name="T3" fmla="*/ 20155388 h 2"/>
                <a:gd name="T4" fmla="*/ 433340966 w 43"/>
                <a:gd name="T5" fmla="*/ 20155388 h 2"/>
                <a:gd name="T6" fmla="*/ 423263274 w 43"/>
                <a:gd name="T7" fmla="*/ 0 h 2"/>
                <a:gd name="T8" fmla="*/ 10077695 w 43"/>
                <a:gd name="T9" fmla="*/ 0 h 2"/>
                <a:gd name="T10" fmla="*/ 0 60000 65536"/>
                <a:gd name="T11" fmla="*/ 0 60000 65536"/>
                <a:gd name="T12" fmla="*/ 0 60000 65536"/>
                <a:gd name="T13" fmla="*/ 0 60000 65536"/>
                <a:gd name="T14" fmla="*/ 0 60000 65536"/>
                <a:gd name="T15" fmla="*/ 0 w 43"/>
                <a:gd name="T16" fmla="*/ 0 h 2"/>
                <a:gd name="T17" fmla="*/ 43 w 43"/>
                <a:gd name="T18" fmla="*/ 2 h 2"/>
              </a:gdLst>
              <a:ahLst/>
              <a:cxnLst>
                <a:cxn ang="T10">
                  <a:pos x="T0" y="T1"/>
                </a:cxn>
                <a:cxn ang="T11">
                  <a:pos x="T2" y="T3"/>
                </a:cxn>
                <a:cxn ang="T12">
                  <a:pos x="T4" y="T5"/>
                </a:cxn>
                <a:cxn ang="T13">
                  <a:pos x="T6" y="T7"/>
                </a:cxn>
                <a:cxn ang="T14">
                  <a:pos x="T8" y="T9"/>
                </a:cxn>
              </a:cxnLst>
              <a:rect l="T15" t="T16" r="T17" b="T18"/>
              <a:pathLst>
                <a:path w="43" h="2">
                  <a:moveTo>
                    <a:pt x="1" y="0"/>
                  </a:moveTo>
                  <a:lnTo>
                    <a:pt x="0" y="2"/>
                  </a:lnTo>
                  <a:lnTo>
                    <a:pt x="43" y="2"/>
                  </a:lnTo>
                  <a:lnTo>
                    <a:pt x="42"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7" name="Freeform 272"/>
            <p:cNvSpPr>
              <a:spLocks/>
            </p:cNvSpPr>
            <p:nvPr/>
          </p:nvSpPr>
          <p:spPr bwMode="auto">
            <a:xfrm>
              <a:off x="2961" y="2115"/>
              <a:ext cx="162" cy="6"/>
            </a:xfrm>
            <a:custGeom>
              <a:avLst/>
              <a:gdLst>
                <a:gd name="T0" fmla="*/ 10077696 w 27"/>
                <a:gd name="T1" fmla="*/ 0 h 1"/>
                <a:gd name="T2" fmla="*/ 0 w 27"/>
                <a:gd name="T3" fmla="*/ 10077694 h 1"/>
                <a:gd name="T4" fmla="*/ 272097811 w 27"/>
                <a:gd name="T5" fmla="*/ 10077694 h 1"/>
                <a:gd name="T6" fmla="*/ 262020118 w 27"/>
                <a:gd name="T7" fmla="*/ 0 h 1"/>
                <a:gd name="T8" fmla="*/ 10077696 w 27"/>
                <a:gd name="T9" fmla="*/ 0 h 1"/>
                <a:gd name="T10" fmla="*/ 0 60000 65536"/>
                <a:gd name="T11" fmla="*/ 0 60000 65536"/>
                <a:gd name="T12" fmla="*/ 0 60000 65536"/>
                <a:gd name="T13" fmla="*/ 0 60000 65536"/>
                <a:gd name="T14" fmla="*/ 0 60000 65536"/>
                <a:gd name="T15" fmla="*/ 0 w 27"/>
                <a:gd name="T16" fmla="*/ 0 h 1"/>
                <a:gd name="T17" fmla="*/ 27 w 27"/>
                <a:gd name="T18" fmla="*/ 1 h 1"/>
              </a:gdLst>
              <a:ahLst/>
              <a:cxnLst>
                <a:cxn ang="T10">
                  <a:pos x="T0" y="T1"/>
                </a:cxn>
                <a:cxn ang="T11">
                  <a:pos x="T2" y="T3"/>
                </a:cxn>
                <a:cxn ang="T12">
                  <a:pos x="T4" y="T5"/>
                </a:cxn>
                <a:cxn ang="T13">
                  <a:pos x="T6" y="T7"/>
                </a:cxn>
                <a:cxn ang="T14">
                  <a:pos x="T8" y="T9"/>
                </a:cxn>
              </a:cxnLst>
              <a:rect l="T15" t="T16" r="T17" b="T18"/>
              <a:pathLst>
                <a:path w="27" h="1">
                  <a:moveTo>
                    <a:pt x="1" y="0"/>
                  </a:moveTo>
                  <a:lnTo>
                    <a:pt x="0" y="1"/>
                  </a:lnTo>
                  <a:lnTo>
                    <a:pt x="27" y="1"/>
                  </a:lnTo>
                  <a:lnTo>
                    <a:pt x="26"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8" name="Freeform 273"/>
            <p:cNvSpPr>
              <a:spLocks/>
            </p:cNvSpPr>
            <p:nvPr/>
          </p:nvSpPr>
          <p:spPr bwMode="auto">
            <a:xfrm>
              <a:off x="2907" y="2091"/>
              <a:ext cx="276" cy="6"/>
            </a:xfrm>
            <a:custGeom>
              <a:avLst/>
              <a:gdLst>
                <a:gd name="T0" fmla="*/ 10077696 w 46"/>
                <a:gd name="T1" fmla="*/ 0 h 1"/>
                <a:gd name="T2" fmla="*/ 0 w 46"/>
                <a:gd name="T3" fmla="*/ 10077694 h 1"/>
                <a:gd name="T4" fmla="*/ 463574054 w 46"/>
                <a:gd name="T5" fmla="*/ 10077694 h 1"/>
                <a:gd name="T6" fmla="*/ 443418669 w 46"/>
                <a:gd name="T7" fmla="*/ 0 h 1"/>
                <a:gd name="T8" fmla="*/ 10077696 w 46"/>
                <a:gd name="T9" fmla="*/ 0 h 1"/>
                <a:gd name="T10" fmla="*/ 0 60000 65536"/>
                <a:gd name="T11" fmla="*/ 0 60000 65536"/>
                <a:gd name="T12" fmla="*/ 0 60000 65536"/>
                <a:gd name="T13" fmla="*/ 0 60000 65536"/>
                <a:gd name="T14" fmla="*/ 0 60000 65536"/>
                <a:gd name="T15" fmla="*/ 0 w 46"/>
                <a:gd name="T16" fmla="*/ 0 h 1"/>
                <a:gd name="T17" fmla="*/ 46 w 46"/>
                <a:gd name="T18" fmla="*/ 1 h 1"/>
              </a:gdLst>
              <a:ahLst/>
              <a:cxnLst>
                <a:cxn ang="T10">
                  <a:pos x="T0" y="T1"/>
                </a:cxn>
                <a:cxn ang="T11">
                  <a:pos x="T2" y="T3"/>
                </a:cxn>
                <a:cxn ang="T12">
                  <a:pos x="T4" y="T5"/>
                </a:cxn>
                <a:cxn ang="T13">
                  <a:pos x="T6" y="T7"/>
                </a:cxn>
                <a:cxn ang="T14">
                  <a:pos x="T8" y="T9"/>
                </a:cxn>
              </a:cxnLst>
              <a:rect l="T15" t="T16" r="T17" b="T18"/>
              <a:pathLst>
                <a:path w="46" h="1">
                  <a:moveTo>
                    <a:pt x="1" y="0"/>
                  </a:moveTo>
                  <a:lnTo>
                    <a:pt x="0" y="1"/>
                  </a:lnTo>
                  <a:lnTo>
                    <a:pt x="46" y="1"/>
                  </a:lnTo>
                  <a:lnTo>
                    <a:pt x="44"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09" name="Freeform 274"/>
            <p:cNvSpPr>
              <a:spLocks/>
            </p:cNvSpPr>
            <p:nvPr/>
          </p:nvSpPr>
          <p:spPr bwMode="auto">
            <a:xfrm>
              <a:off x="2895" y="2103"/>
              <a:ext cx="294" cy="6"/>
            </a:xfrm>
            <a:custGeom>
              <a:avLst/>
              <a:gdLst>
                <a:gd name="T0" fmla="*/ 10077696 w 49"/>
                <a:gd name="T1" fmla="*/ 0 h 1"/>
                <a:gd name="T2" fmla="*/ 0 w 49"/>
                <a:gd name="T3" fmla="*/ 10077694 h 1"/>
                <a:gd name="T4" fmla="*/ 493807142 w 49"/>
                <a:gd name="T5" fmla="*/ 10077694 h 1"/>
                <a:gd name="T6" fmla="*/ 483729449 w 49"/>
                <a:gd name="T7" fmla="*/ 0 h 1"/>
                <a:gd name="T8" fmla="*/ 10077696 w 49"/>
                <a:gd name="T9" fmla="*/ 0 h 1"/>
                <a:gd name="T10" fmla="*/ 0 60000 65536"/>
                <a:gd name="T11" fmla="*/ 0 60000 65536"/>
                <a:gd name="T12" fmla="*/ 0 60000 65536"/>
                <a:gd name="T13" fmla="*/ 0 60000 65536"/>
                <a:gd name="T14" fmla="*/ 0 60000 65536"/>
                <a:gd name="T15" fmla="*/ 0 w 49"/>
                <a:gd name="T16" fmla="*/ 0 h 1"/>
                <a:gd name="T17" fmla="*/ 49 w 49"/>
                <a:gd name="T18" fmla="*/ 1 h 1"/>
              </a:gdLst>
              <a:ahLst/>
              <a:cxnLst>
                <a:cxn ang="T10">
                  <a:pos x="T0" y="T1"/>
                </a:cxn>
                <a:cxn ang="T11">
                  <a:pos x="T2" y="T3"/>
                </a:cxn>
                <a:cxn ang="T12">
                  <a:pos x="T4" y="T5"/>
                </a:cxn>
                <a:cxn ang="T13">
                  <a:pos x="T6" y="T7"/>
                </a:cxn>
                <a:cxn ang="T14">
                  <a:pos x="T8" y="T9"/>
                </a:cxn>
              </a:cxnLst>
              <a:rect l="T15" t="T16" r="T17" b="T18"/>
              <a:pathLst>
                <a:path w="49" h="1">
                  <a:moveTo>
                    <a:pt x="1" y="0"/>
                  </a:moveTo>
                  <a:lnTo>
                    <a:pt x="0" y="1"/>
                  </a:lnTo>
                  <a:lnTo>
                    <a:pt x="49" y="1"/>
                  </a:lnTo>
                  <a:lnTo>
                    <a:pt x="48"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10" name="Group 275"/>
          <p:cNvGrpSpPr>
            <a:grpSpLocks/>
          </p:cNvGrpSpPr>
          <p:nvPr/>
        </p:nvGrpSpPr>
        <p:grpSpPr bwMode="auto">
          <a:xfrm>
            <a:off x="5795963" y="3144838"/>
            <a:ext cx="552450" cy="1181100"/>
            <a:chOff x="3651" y="1701"/>
            <a:chExt cx="348" cy="744"/>
          </a:xfrm>
        </p:grpSpPr>
        <p:sp>
          <p:nvSpPr>
            <p:cNvPr id="111" name="Freeform 276"/>
            <p:cNvSpPr>
              <a:spLocks/>
            </p:cNvSpPr>
            <p:nvPr/>
          </p:nvSpPr>
          <p:spPr bwMode="auto">
            <a:xfrm>
              <a:off x="3651" y="1701"/>
              <a:ext cx="348" cy="744"/>
            </a:xfrm>
            <a:custGeom>
              <a:avLst/>
              <a:gdLst>
                <a:gd name="T0" fmla="*/ 584506406 w 58"/>
                <a:gd name="T1" fmla="*/ 624817190 h 124"/>
                <a:gd name="T2" fmla="*/ 584506406 w 58"/>
                <a:gd name="T3" fmla="*/ 0 h 124"/>
                <a:gd name="T4" fmla="*/ 292253203 w 58"/>
                <a:gd name="T5" fmla="*/ 0 h 124"/>
                <a:gd name="T6" fmla="*/ 0 w 58"/>
                <a:gd name="T7" fmla="*/ 0 h 124"/>
                <a:gd name="T8" fmla="*/ 0 w 58"/>
                <a:gd name="T9" fmla="*/ 624817190 h 124"/>
                <a:gd name="T10" fmla="*/ 0 w 58"/>
                <a:gd name="T11" fmla="*/ 1138779752 h 124"/>
                <a:gd name="T12" fmla="*/ 30233092 w 58"/>
                <a:gd name="T13" fmla="*/ 1138779752 h 124"/>
                <a:gd name="T14" fmla="*/ 30233092 w 58"/>
                <a:gd name="T15" fmla="*/ 1249634380 h 124"/>
                <a:gd name="T16" fmla="*/ 292253203 w 58"/>
                <a:gd name="T17" fmla="*/ 1249634380 h 124"/>
                <a:gd name="T18" fmla="*/ 554273326 w 58"/>
                <a:gd name="T19" fmla="*/ 1249634380 h 124"/>
                <a:gd name="T20" fmla="*/ 554273326 w 58"/>
                <a:gd name="T21" fmla="*/ 1138779752 h 124"/>
                <a:gd name="T22" fmla="*/ 584506406 w 58"/>
                <a:gd name="T23" fmla="*/ 1138779752 h 124"/>
                <a:gd name="T24" fmla="*/ 584506406 w 58"/>
                <a:gd name="T25" fmla="*/ 624817190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
                <a:gd name="T40" fmla="*/ 0 h 124"/>
                <a:gd name="T41" fmla="*/ 58 w 58"/>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 h="124">
                  <a:moveTo>
                    <a:pt x="58" y="62"/>
                  </a:moveTo>
                  <a:lnTo>
                    <a:pt x="58" y="0"/>
                  </a:lnTo>
                  <a:lnTo>
                    <a:pt x="29" y="0"/>
                  </a:lnTo>
                  <a:lnTo>
                    <a:pt x="0" y="0"/>
                  </a:lnTo>
                  <a:lnTo>
                    <a:pt x="0" y="62"/>
                  </a:lnTo>
                  <a:lnTo>
                    <a:pt x="0" y="113"/>
                  </a:lnTo>
                  <a:lnTo>
                    <a:pt x="3" y="113"/>
                  </a:lnTo>
                  <a:lnTo>
                    <a:pt x="3" y="124"/>
                  </a:lnTo>
                  <a:lnTo>
                    <a:pt x="29" y="124"/>
                  </a:lnTo>
                  <a:lnTo>
                    <a:pt x="55" y="124"/>
                  </a:lnTo>
                  <a:lnTo>
                    <a:pt x="55" y="113"/>
                  </a:lnTo>
                  <a:lnTo>
                    <a:pt x="58" y="113"/>
                  </a:lnTo>
                  <a:lnTo>
                    <a:pt x="58" y="62"/>
                  </a:lnTo>
                  <a:close/>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2" name="Freeform 277"/>
            <p:cNvSpPr>
              <a:spLocks noEditPoints="1"/>
            </p:cNvSpPr>
            <p:nvPr/>
          </p:nvSpPr>
          <p:spPr bwMode="auto">
            <a:xfrm>
              <a:off x="3669" y="1755"/>
              <a:ext cx="312" cy="690"/>
            </a:xfrm>
            <a:custGeom>
              <a:avLst/>
              <a:gdLst>
                <a:gd name="T0" fmla="*/ 524040230 w 52"/>
                <a:gd name="T1" fmla="*/ 1048080490 h 115"/>
                <a:gd name="T2" fmla="*/ 100776978 w 52"/>
                <a:gd name="T3" fmla="*/ 50388491 h 115"/>
                <a:gd name="T4" fmla="*/ 30233091 w 52"/>
                <a:gd name="T5" fmla="*/ 110854675 h 115"/>
                <a:gd name="T6" fmla="*/ 10077696 w 52"/>
                <a:gd name="T7" fmla="*/ 161243141 h 115"/>
                <a:gd name="T8" fmla="*/ 10077696 w 52"/>
                <a:gd name="T9" fmla="*/ 161243141 h 115"/>
                <a:gd name="T10" fmla="*/ 131010058 w 52"/>
                <a:gd name="T11" fmla="*/ 221709349 h 115"/>
                <a:gd name="T12" fmla="*/ 100776978 w 52"/>
                <a:gd name="T13" fmla="*/ 282175509 h 115"/>
                <a:gd name="T14" fmla="*/ 30233091 w 52"/>
                <a:gd name="T15" fmla="*/ 342641669 h 115"/>
                <a:gd name="T16" fmla="*/ 10077696 w 52"/>
                <a:gd name="T17" fmla="*/ 403107925 h 115"/>
                <a:gd name="T18" fmla="*/ 10077696 w 52"/>
                <a:gd name="T19" fmla="*/ 403107925 h 115"/>
                <a:gd name="T20" fmla="*/ 131010058 w 52"/>
                <a:gd name="T21" fmla="*/ 463574085 h 115"/>
                <a:gd name="T22" fmla="*/ 100776978 w 52"/>
                <a:gd name="T23" fmla="*/ 524040245 h 115"/>
                <a:gd name="T24" fmla="*/ 30233091 w 52"/>
                <a:gd name="T25" fmla="*/ 574428712 h 115"/>
                <a:gd name="T26" fmla="*/ 10077696 w 52"/>
                <a:gd name="T27" fmla="*/ 634894872 h 115"/>
                <a:gd name="T28" fmla="*/ 10077696 w 52"/>
                <a:gd name="T29" fmla="*/ 634894872 h 115"/>
                <a:gd name="T30" fmla="*/ 131010058 w 52"/>
                <a:gd name="T31" fmla="*/ 695361031 h 115"/>
                <a:gd name="T32" fmla="*/ 100776978 w 52"/>
                <a:gd name="T33" fmla="*/ 755827191 h 115"/>
                <a:gd name="T34" fmla="*/ 30233091 w 52"/>
                <a:gd name="T35" fmla="*/ 816293543 h 115"/>
                <a:gd name="T36" fmla="*/ 10077696 w 52"/>
                <a:gd name="T37" fmla="*/ 876759703 h 115"/>
                <a:gd name="T38" fmla="*/ 10077696 w 52"/>
                <a:gd name="T39" fmla="*/ 876759703 h 115"/>
                <a:gd name="T40" fmla="*/ 131010058 w 52"/>
                <a:gd name="T41" fmla="*/ 937225863 h 115"/>
                <a:gd name="T42" fmla="*/ 20155392 w 52"/>
                <a:gd name="T43" fmla="*/ 1138779730 h 115"/>
                <a:gd name="T44" fmla="*/ 40310784 w 52"/>
                <a:gd name="T45" fmla="*/ 1068235877 h 115"/>
                <a:gd name="T46" fmla="*/ 60466182 w 52"/>
                <a:gd name="T47" fmla="*/ 1048080490 h 115"/>
                <a:gd name="T48" fmla="*/ 60466182 w 52"/>
                <a:gd name="T49" fmla="*/ 1048080490 h 115"/>
                <a:gd name="T50" fmla="*/ 90699261 w 52"/>
                <a:gd name="T51" fmla="*/ 1158935116 h 115"/>
                <a:gd name="T52" fmla="*/ 110854671 w 52"/>
                <a:gd name="T53" fmla="*/ 1138779730 h 115"/>
                <a:gd name="T54" fmla="*/ 131010058 w 52"/>
                <a:gd name="T55" fmla="*/ 1068235877 h 115"/>
                <a:gd name="T56" fmla="*/ 151165444 w 52"/>
                <a:gd name="T57" fmla="*/ 1048080490 h 115"/>
                <a:gd name="T58" fmla="*/ 151165444 w 52"/>
                <a:gd name="T59" fmla="*/ 1048080490 h 115"/>
                <a:gd name="T60" fmla="*/ 181398523 w 52"/>
                <a:gd name="T61" fmla="*/ 1158935116 h 115"/>
                <a:gd name="T62" fmla="*/ 201553957 w 52"/>
                <a:gd name="T63" fmla="*/ 1138779730 h 115"/>
                <a:gd name="T64" fmla="*/ 221709343 w 52"/>
                <a:gd name="T65" fmla="*/ 1068235877 h 115"/>
                <a:gd name="T66" fmla="*/ 241864729 w 52"/>
                <a:gd name="T67" fmla="*/ 1048080490 h 115"/>
                <a:gd name="T68" fmla="*/ 241864729 w 52"/>
                <a:gd name="T69" fmla="*/ 1048080490 h 115"/>
                <a:gd name="T70" fmla="*/ 262020115 w 52"/>
                <a:gd name="T71" fmla="*/ 1158935116 h 115"/>
                <a:gd name="T72" fmla="*/ 292253194 w 52"/>
                <a:gd name="T73" fmla="*/ 1138779730 h 115"/>
                <a:gd name="T74" fmla="*/ 302330887 w 52"/>
                <a:gd name="T75" fmla="*/ 1068235877 h 115"/>
                <a:gd name="T76" fmla="*/ 332563966 w 52"/>
                <a:gd name="T77" fmla="*/ 1048080490 h 115"/>
                <a:gd name="T78" fmla="*/ 332563966 w 52"/>
                <a:gd name="T79" fmla="*/ 1048080490 h 115"/>
                <a:gd name="T80" fmla="*/ 352719352 w 52"/>
                <a:gd name="T81" fmla="*/ 1158935116 h 115"/>
                <a:gd name="T82" fmla="*/ 372874739 w 52"/>
                <a:gd name="T83" fmla="*/ 1138779730 h 115"/>
                <a:gd name="T84" fmla="*/ 393030125 w 52"/>
                <a:gd name="T85" fmla="*/ 1068235877 h 115"/>
                <a:gd name="T86" fmla="*/ 423263300 w 52"/>
                <a:gd name="T87" fmla="*/ 1048080490 h 115"/>
                <a:gd name="T88" fmla="*/ 423263300 w 52"/>
                <a:gd name="T89" fmla="*/ 1048080490 h 115"/>
                <a:gd name="T90" fmla="*/ 443418686 w 52"/>
                <a:gd name="T91" fmla="*/ 1158935116 h 115"/>
                <a:gd name="T92" fmla="*/ 463574072 w 52"/>
                <a:gd name="T93" fmla="*/ 1138779730 h 115"/>
                <a:gd name="T94" fmla="*/ 483729458 w 52"/>
                <a:gd name="T95" fmla="*/ 1068235877 h 115"/>
                <a:gd name="T96" fmla="*/ 513962537 w 52"/>
                <a:gd name="T97" fmla="*/ 1048080490 h 115"/>
                <a:gd name="T98" fmla="*/ 513962537 w 52"/>
                <a:gd name="T99" fmla="*/ 1048080490 h 115"/>
                <a:gd name="T100" fmla="*/ 10077696 w 52"/>
                <a:gd name="T101" fmla="*/ 977536637 h 115"/>
                <a:gd name="T102" fmla="*/ 181398523 w 52"/>
                <a:gd name="T103" fmla="*/ 393030136 h 115"/>
                <a:gd name="T104" fmla="*/ 191476216 w 52"/>
                <a:gd name="T105" fmla="*/ 483729472 h 115"/>
                <a:gd name="T106" fmla="*/ 211631650 w 52"/>
                <a:gd name="T107" fmla="*/ 0 h 115"/>
                <a:gd name="T108" fmla="*/ 211631650 w 52"/>
                <a:gd name="T109" fmla="*/ 0 h 115"/>
                <a:gd name="T110" fmla="*/ 342641659 w 52"/>
                <a:gd name="T111" fmla="*/ 221709349 h 115"/>
                <a:gd name="T112" fmla="*/ 524040230 w 52"/>
                <a:gd name="T113" fmla="*/ 534117938 h 1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
                <a:gd name="T172" fmla="*/ 0 h 115"/>
                <a:gd name="T173" fmla="*/ 52 w 52"/>
                <a:gd name="T174" fmla="*/ 115 h 1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 h="115">
                  <a:moveTo>
                    <a:pt x="0" y="104"/>
                  </a:moveTo>
                  <a:lnTo>
                    <a:pt x="9" y="104"/>
                  </a:lnTo>
                  <a:lnTo>
                    <a:pt x="41" y="104"/>
                  </a:lnTo>
                  <a:lnTo>
                    <a:pt x="52" y="104"/>
                  </a:lnTo>
                  <a:lnTo>
                    <a:pt x="0" y="104"/>
                  </a:lnTo>
                  <a:moveTo>
                    <a:pt x="1" y="5"/>
                  </a:moveTo>
                  <a:lnTo>
                    <a:pt x="3" y="5"/>
                  </a:lnTo>
                  <a:lnTo>
                    <a:pt x="10" y="5"/>
                  </a:lnTo>
                  <a:lnTo>
                    <a:pt x="13" y="5"/>
                  </a:lnTo>
                  <a:lnTo>
                    <a:pt x="1" y="5"/>
                  </a:lnTo>
                  <a:lnTo>
                    <a:pt x="1" y="11"/>
                  </a:lnTo>
                  <a:lnTo>
                    <a:pt x="3" y="11"/>
                  </a:lnTo>
                  <a:lnTo>
                    <a:pt x="10" y="11"/>
                  </a:lnTo>
                  <a:lnTo>
                    <a:pt x="13" y="11"/>
                  </a:lnTo>
                  <a:lnTo>
                    <a:pt x="1" y="11"/>
                  </a:lnTo>
                  <a:lnTo>
                    <a:pt x="1" y="16"/>
                  </a:lnTo>
                  <a:lnTo>
                    <a:pt x="3" y="16"/>
                  </a:lnTo>
                  <a:lnTo>
                    <a:pt x="10" y="16"/>
                  </a:lnTo>
                  <a:lnTo>
                    <a:pt x="13" y="16"/>
                  </a:lnTo>
                  <a:lnTo>
                    <a:pt x="1" y="16"/>
                  </a:lnTo>
                  <a:lnTo>
                    <a:pt x="1" y="22"/>
                  </a:lnTo>
                  <a:lnTo>
                    <a:pt x="3" y="22"/>
                  </a:lnTo>
                  <a:lnTo>
                    <a:pt x="10" y="22"/>
                  </a:lnTo>
                  <a:lnTo>
                    <a:pt x="13" y="22"/>
                  </a:lnTo>
                  <a:lnTo>
                    <a:pt x="1" y="22"/>
                  </a:lnTo>
                  <a:lnTo>
                    <a:pt x="1" y="28"/>
                  </a:lnTo>
                  <a:lnTo>
                    <a:pt x="3" y="28"/>
                  </a:lnTo>
                  <a:lnTo>
                    <a:pt x="10" y="28"/>
                  </a:lnTo>
                  <a:lnTo>
                    <a:pt x="13" y="28"/>
                  </a:lnTo>
                  <a:lnTo>
                    <a:pt x="1" y="28"/>
                  </a:lnTo>
                  <a:lnTo>
                    <a:pt x="1" y="34"/>
                  </a:lnTo>
                  <a:lnTo>
                    <a:pt x="3" y="34"/>
                  </a:lnTo>
                  <a:lnTo>
                    <a:pt x="10" y="34"/>
                  </a:lnTo>
                  <a:lnTo>
                    <a:pt x="13" y="34"/>
                  </a:lnTo>
                  <a:lnTo>
                    <a:pt x="1" y="34"/>
                  </a:lnTo>
                  <a:lnTo>
                    <a:pt x="1" y="40"/>
                  </a:lnTo>
                  <a:lnTo>
                    <a:pt x="3" y="40"/>
                  </a:lnTo>
                  <a:lnTo>
                    <a:pt x="10" y="40"/>
                  </a:lnTo>
                  <a:lnTo>
                    <a:pt x="13" y="40"/>
                  </a:lnTo>
                  <a:lnTo>
                    <a:pt x="1" y="40"/>
                  </a:lnTo>
                  <a:lnTo>
                    <a:pt x="1" y="46"/>
                  </a:lnTo>
                  <a:lnTo>
                    <a:pt x="3" y="46"/>
                  </a:lnTo>
                  <a:lnTo>
                    <a:pt x="10" y="46"/>
                  </a:lnTo>
                  <a:lnTo>
                    <a:pt x="13" y="46"/>
                  </a:lnTo>
                  <a:lnTo>
                    <a:pt x="1" y="46"/>
                  </a:lnTo>
                  <a:lnTo>
                    <a:pt x="1" y="52"/>
                  </a:lnTo>
                  <a:lnTo>
                    <a:pt x="3" y="52"/>
                  </a:lnTo>
                  <a:lnTo>
                    <a:pt x="10" y="52"/>
                  </a:lnTo>
                  <a:lnTo>
                    <a:pt x="13" y="52"/>
                  </a:lnTo>
                  <a:lnTo>
                    <a:pt x="1" y="52"/>
                  </a:lnTo>
                  <a:lnTo>
                    <a:pt x="1" y="57"/>
                  </a:lnTo>
                  <a:lnTo>
                    <a:pt x="3" y="57"/>
                  </a:lnTo>
                  <a:lnTo>
                    <a:pt x="10" y="57"/>
                  </a:lnTo>
                  <a:lnTo>
                    <a:pt x="13" y="57"/>
                  </a:lnTo>
                  <a:lnTo>
                    <a:pt x="1" y="57"/>
                  </a:lnTo>
                  <a:lnTo>
                    <a:pt x="1" y="63"/>
                  </a:lnTo>
                  <a:lnTo>
                    <a:pt x="3" y="63"/>
                  </a:lnTo>
                  <a:lnTo>
                    <a:pt x="10" y="63"/>
                  </a:lnTo>
                  <a:lnTo>
                    <a:pt x="13" y="63"/>
                  </a:lnTo>
                  <a:lnTo>
                    <a:pt x="1" y="63"/>
                  </a:lnTo>
                  <a:lnTo>
                    <a:pt x="1" y="69"/>
                  </a:lnTo>
                  <a:lnTo>
                    <a:pt x="3" y="69"/>
                  </a:lnTo>
                  <a:lnTo>
                    <a:pt x="10" y="69"/>
                  </a:lnTo>
                  <a:lnTo>
                    <a:pt x="13" y="69"/>
                  </a:lnTo>
                  <a:lnTo>
                    <a:pt x="1" y="69"/>
                  </a:lnTo>
                  <a:lnTo>
                    <a:pt x="1" y="75"/>
                  </a:lnTo>
                  <a:lnTo>
                    <a:pt x="3" y="75"/>
                  </a:lnTo>
                  <a:lnTo>
                    <a:pt x="10" y="75"/>
                  </a:lnTo>
                  <a:lnTo>
                    <a:pt x="13" y="75"/>
                  </a:lnTo>
                  <a:lnTo>
                    <a:pt x="1" y="75"/>
                  </a:lnTo>
                  <a:lnTo>
                    <a:pt x="1" y="81"/>
                  </a:lnTo>
                  <a:lnTo>
                    <a:pt x="3" y="81"/>
                  </a:lnTo>
                  <a:lnTo>
                    <a:pt x="10" y="81"/>
                  </a:lnTo>
                  <a:lnTo>
                    <a:pt x="13" y="81"/>
                  </a:lnTo>
                  <a:lnTo>
                    <a:pt x="1" y="81"/>
                  </a:lnTo>
                  <a:lnTo>
                    <a:pt x="1" y="87"/>
                  </a:lnTo>
                  <a:lnTo>
                    <a:pt x="3" y="87"/>
                  </a:lnTo>
                  <a:lnTo>
                    <a:pt x="10" y="87"/>
                  </a:lnTo>
                  <a:lnTo>
                    <a:pt x="13" y="87"/>
                  </a:lnTo>
                  <a:lnTo>
                    <a:pt x="1" y="87"/>
                  </a:lnTo>
                  <a:lnTo>
                    <a:pt x="1" y="93"/>
                  </a:lnTo>
                  <a:lnTo>
                    <a:pt x="3" y="93"/>
                  </a:lnTo>
                  <a:lnTo>
                    <a:pt x="10" y="93"/>
                  </a:lnTo>
                  <a:lnTo>
                    <a:pt x="13" y="93"/>
                  </a:lnTo>
                  <a:lnTo>
                    <a:pt x="1" y="93"/>
                  </a:lnTo>
                  <a:moveTo>
                    <a:pt x="2" y="104"/>
                  </a:moveTo>
                  <a:lnTo>
                    <a:pt x="2" y="106"/>
                  </a:lnTo>
                  <a:lnTo>
                    <a:pt x="2" y="113"/>
                  </a:lnTo>
                  <a:lnTo>
                    <a:pt x="2" y="115"/>
                  </a:lnTo>
                  <a:lnTo>
                    <a:pt x="2" y="104"/>
                  </a:lnTo>
                  <a:lnTo>
                    <a:pt x="4" y="104"/>
                  </a:lnTo>
                  <a:lnTo>
                    <a:pt x="4" y="106"/>
                  </a:lnTo>
                  <a:lnTo>
                    <a:pt x="4" y="113"/>
                  </a:lnTo>
                  <a:lnTo>
                    <a:pt x="4" y="115"/>
                  </a:lnTo>
                  <a:lnTo>
                    <a:pt x="4" y="104"/>
                  </a:lnTo>
                  <a:lnTo>
                    <a:pt x="6" y="104"/>
                  </a:lnTo>
                  <a:lnTo>
                    <a:pt x="6" y="106"/>
                  </a:lnTo>
                  <a:lnTo>
                    <a:pt x="6" y="113"/>
                  </a:lnTo>
                  <a:lnTo>
                    <a:pt x="6" y="115"/>
                  </a:lnTo>
                  <a:lnTo>
                    <a:pt x="6" y="104"/>
                  </a:lnTo>
                  <a:lnTo>
                    <a:pt x="9" y="104"/>
                  </a:lnTo>
                  <a:lnTo>
                    <a:pt x="9" y="106"/>
                  </a:lnTo>
                  <a:lnTo>
                    <a:pt x="9" y="113"/>
                  </a:lnTo>
                  <a:lnTo>
                    <a:pt x="9" y="115"/>
                  </a:lnTo>
                  <a:lnTo>
                    <a:pt x="9" y="104"/>
                  </a:lnTo>
                  <a:lnTo>
                    <a:pt x="11" y="104"/>
                  </a:lnTo>
                  <a:lnTo>
                    <a:pt x="11" y="106"/>
                  </a:lnTo>
                  <a:lnTo>
                    <a:pt x="11" y="113"/>
                  </a:lnTo>
                  <a:lnTo>
                    <a:pt x="11" y="115"/>
                  </a:lnTo>
                  <a:lnTo>
                    <a:pt x="11" y="104"/>
                  </a:lnTo>
                  <a:lnTo>
                    <a:pt x="13" y="104"/>
                  </a:lnTo>
                  <a:lnTo>
                    <a:pt x="13" y="106"/>
                  </a:lnTo>
                  <a:lnTo>
                    <a:pt x="13" y="113"/>
                  </a:lnTo>
                  <a:lnTo>
                    <a:pt x="13" y="115"/>
                  </a:lnTo>
                  <a:lnTo>
                    <a:pt x="13" y="104"/>
                  </a:lnTo>
                  <a:lnTo>
                    <a:pt x="15" y="104"/>
                  </a:lnTo>
                  <a:lnTo>
                    <a:pt x="15" y="106"/>
                  </a:lnTo>
                  <a:lnTo>
                    <a:pt x="15" y="113"/>
                  </a:lnTo>
                  <a:lnTo>
                    <a:pt x="15" y="115"/>
                  </a:lnTo>
                  <a:lnTo>
                    <a:pt x="15" y="104"/>
                  </a:lnTo>
                  <a:lnTo>
                    <a:pt x="18" y="104"/>
                  </a:lnTo>
                  <a:lnTo>
                    <a:pt x="18" y="106"/>
                  </a:lnTo>
                  <a:lnTo>
                    <a:pt x="18" y="113"/>
                  </a:lnTo>
                  <a:lnTo>
                    <a:pt x="18" y="115"/>
                  </a:lnTo>
                  <a:lnTo>
                    <a:pt x="18" y="104"/>
                  </a:lnTo>
                  <a:lnTo>
                    <a:pt x="20" y="104"/>
                  </a:lnTo>
                  <a:lnTo>
                    <a:pt x="20" y="106"/>
                  </a:lnTo>
                  <a:lnTo>
                    <a:pt x="20" y="113"/>
                  </a:lnTo>
                  <a:lnTo>
                    <a:pt x="20" y="115"/>
                  </a:lnTo>
                  <a:lnTo>
                    <a:pt x="20" y="104"/>
                  </a:lnTo>
                  <a:lnTo>
                    <a:pt x="22" y="104"/>
                  </a:lnTo>
                  <a:lnTo>
                    <a:pt x="22" y="106"/>
                  </a:lnTo>
                  <a:lnTo>
                    <a:pt x="22" y="113"/>
                  </a:lnTo>
                  <a:lnTo>
                    <a:pt x="22" y="115"/>
                  </a:lnTo>
                  <a:lnTo>
                    <a:pt x="22" y="104"/>
                  </a:lnTo>
                  <a:lnTo>
                    <a:pt x="24" y="104"/>
                  </a:lnTo>
                  <a:lnTo>
                    <a:pt x="24" y="106"/>
                  </a:lnTo>
                  <a:lnTo>
                    <a:pt x="24" y="113"/>
                  </a:lnTo>
                  <a:lnTo>
                    <a:pt x="24" y="115"/>
                  </a:lnTo>
                  <a:lnTo>
                    <a:pt x="24" y="104"/>
                  </a:lnTo>
                  <a:lnTo>
                    <a:pt x="26" y="104"/>
                  </a:lnTo>
                  <a:lnTo>
                    <a:pt x="26" y="106"/>
                  </a:lnTo>
                  <a:lnTo>
                    <a:pt x="26" y="113"/>
                  </a:lnTo>
                  <a:lnTo>
                    <a:pt x="26" y="115"/>
                  </a:lnTo>
                  <a:lnTo>
                    <a:pt x="26" y="104"/>
                  </a:lnTo>
                  <a:lnTo>
                    <a:pt x="29" y="104"/>
                  </a:lnTo>
                  <a:lnTo>
                    <a:pt x="29" y="106"/>
                  </a:lnTo>
                  <a:lnTo>
                    <a:pt x="29" y="113"/>
                  </a:lnTo>
                  <a:lnTo>
                    <a:pt x="29" y="115"/>
                  </a:lnTo>
                  <a:lnTo>
                    <a:pt x="29" y="104"/>
                  </a:lnTo>
                  <a:lnTo>
                    <a:pt x="30" y="104"/>
                  </a:lnTo>
                  <a:lnTo>
                    <a:pt x="30" y="106"/>
                  </a:lnTo>
                  <a:lnTo>
                    <a:pt x="30" y="113"/>
                  </a:lnTo>
                  <a:lnTo>
                    <a:pt x="30" y="115"/>
                  </a:lnTo>
                  <a:lnTo>
                    <a:pt x="30" y="104"/>
                  </a:lnTo>
                  <a:lnTo>
                    <a:pt x="33" y="104"/>
                  </a:lnTo>
                  <a:lnTo>
                    <a:pt x="33" y="106"/>
                  </a:lnTo>
                  <a:lnTo>
                    <a:pt x="33" y="113"/>
                  </a:lnTo>
                  <a:lnTo>
                    <a:pt x="33" y="115"/>
                  </a:lnTo>
                  <a:lnTo>
                    <a:pt x="33" y="104"/>
                  </a:lnTo>
                  <a:lnTo>
                    <a:pt x="35" y="104"/>
                  </a:lnTo>
                  <a:lnTo>
                    <a:pt x="35" y="106"/>
                  </a:lnTo>
                  <a:lnTo>
                    <a:pt x="35" y="113"/>
                  </a:lnTo>
                  <a:lnTo>
                    <a:pt x="35" y="115"/>
                  </a:lnTo>
                  <a:lnTo>
                    <a:pt x="35" y="104"/>
                  </a:lnTo>
                  <a:lnTo>
                    <a:pt x="37" y="104"/>
                  </a:lnTo>
                  <a:lnTo>
                    <a:pt x="37" y="106"/>
                  </a:lnTo>
                  <a:lnTo>
                    <a:pt x="37" y="113"/>
                  </a:lnTo>
                  <a:lnTo>
                    <a:pt x="37" y="115"/>
                  </a:lnTo>
                  <a:lnTo>
                    <a:pt x="37" y="104"/>
                  </a:lnTo>
                  <a:lnTo>
                    <a:pt x="39" y="104"/>
                  </a:lnTo>
                  <a:lnTo>
                    <a:pt x="39" y="106"/>
                  </a:lnTo>
                  <a:lnTo>
                    <a:pt x="39" y="113"/>
                  </a:lnTo>
                  <a:lnTo>
                    <a:pt x="39" y="115"/>
                  </a:lnTo>
                  <a:lnTo>
                    <a:pt x="39" y="104"/>
                  </a:lnTo>
                  <a:lnTo>
                    <a:pt x="42" y="104"/>
                  </a:lnTo>
                  <a:lnTo>
                    <a:pt x="42" y="106"/>
                  </a:lnTo>
                  <a:lnTo>
                    <a:pt x="42" y="113"/>
                  </a:lnTo>
                  <a:lnTo>
                    <a:pt x="42" y="115"/>
                  </a:lnTo>
                  <a:lnTo>
                    <a:pt x="42" y="104"/>
                  </a:lnTo>
                  <a:lnTo>
                    <a:pt x="44" y="104"/>
                  </a:lnTo>
                  <a:lnTo>
                    <a:pt x="44" y="106"/>
                  </a:lnTo>
                  <a:lnTo>
                    <a:pt x="44" y="113"/>
                  </a:lnTo>
                  <a:lnTo>
                    <a:pt x="44" y="115"/>
                  </a:lnTo>
                  <a:lnTo>
                    <a:pt x="44" y="104"/>
                  </a:lnTo>
                  <a:lnTo>
                    <a:pt x="46" y="104"/>
                  </a:lnTo>
                  <a:lnTo>
                    <a:pt x="46" y="106"/>
                  </a:lnTo>
                  <a:lnTo>
                    <a:pt x="46" y="113"/>
                  </a:lnTo>
                  <a:lnTo>
                    <a:pt x="46" y="115"/>
                  </a:lnTo>
                  <a:lnTo>
                    <a:pt x="46" y="104"/>
                  </a:lnTo>
                  <a:lnTo>
                    <a:pt x="48" y="104"/>
                  </a:lnTo>
                  <a:lnTo>
                    <a:pt x="48" y="106"/>
                  </a:lnTo>
                  <a:lnTo>
                    <a:pt x="48" y="113"/>
                  </a:lnTo>
                  <a:lnTo>
                    <a:pt x="48" y="115"/>
                  </a:lnTo>
                  <a:lnTo>
                    <a:pt x="48" y="104"/>
                  </a:lnTo>
                  <a:lnTo>
                    <a:pt x="51" y="104"/>
                  </a:lnTo>
                  <a:lnTo>
                    <a:pt x="51" y="106"/>
                  </a:lnTo>
                  <a:lnTo>
                    <a:pt x="51" y="113"/>
                  </a:lnTo>
                  <a:lnTo>
                    <a:pt x="51" y="115"/>
                  </a:lnTo>
                  <a:lnTo>
                    <a:pt x="51" y="104"/>
                  </a:lnTo>
                  <a:moveTo>
                    <a:pt x="1" y="0"/>
                  </a:moveTo>
                  <a:lnTo>
                    <a:pt x="13" y="0"/>
                  </a:lnTo>
                  <a:lnTo>
                    <a:pt x="13" y="97"/>
                  </a:lnTo>
                  <a:lnTo>
                    <a:pt x="1" y="97"/>
                  </a:lnTo>
                  <a:lnTo>
                    <a:pt x="1" y="0"/>
                  </a:lnTo>
                  <a:moveTo>
                    <a:pt x="17" y="0"/>
                  </a:moveTo>
                  <a:lnTo>
                    <a:pt x="18" y="0"/>
                  </a:lnTo>
                  <a:lnTo>
                    <a:pt x="18" y="39"/>
                  </a:lnTo>
                  <a:lnTo>
                    <a:pt x="17" y="39"/>
                  </a:lnTo>
                  <a:lnTo>
                    <a:pt x="17" y="0"/>
                  </a:lnTo>
                  <a:moveTo>
                    <a:pt x="16" y="48"/>
                  </a:moveTo>
                  <a:lnTo>
                    <a:pt x="19" y="48"/>
                  </a:lnTo>
                  <a:lnTo>
                    <a:pt x="19" y="53"/>
                  </a:lnTo>
                  <a:lnTo>
                    <a:pt x="16" y="53"/>
                  </a:lnTo>
                  <a:lnTo>
                    <a:pt x="16" y="48"/>
                  </a:lnTo>
                  <a:moveTo>
                    <a:pt x="21" y="0"/>
                  </a:moveTo>
                  <a:lnTo>
                    <a:pt x="30" y="0"/>
                  </a:lnTo>
                  <a:lnTo>
                    <a:pt x="30" y="22"/>
                  </a:lnTo>
                  <a:lnTo>
                    <a:pt x="21" y="22"/>
                  </a:lnTo>
                  <a:lnTo>
                    <a:pt x="21" y="0"/>
                  </a:lnTo>
                  <a:moveTo>
                    <a:pt x="34" y="0"/>
                  </a:moveTo>
                  <a:lnTo>
                    <a:pt x="51" y="0"/>
                  </a:lnTo>
                  <a:lnTo>
                    <a:pt x="51" y="22"/>
                  </a:lnTo>
                  <a:lnTo>
                    <a:pt x="34" y="22"/>
                  </a:lnTo>
                  <a:lnTo>
                    <a:pt x="34" y="0"/>
                  </a:lnTo>
                  <a:moveTo>
                    <a:pt x="47" y="28"/>
                  </a:moveTo>
                  <a:lnTo>
                    <a:pt x="52" y="28"/>
                  </a:lnTo>
                  <a:lnTo>
                    <a:pt x="52" y="53"/>
                  </a:lnTo>
                  <a:lnTo>
                    <a:pt x="47" y="53"/>
                  </a:lnTo>
                  <a:lnTo>
                    <a:pt x="47" y="28"/>
                  </a:lnTo>
                </a:path>
              </a:pathLst>
            </a:custGeom>
            <a:solidFill>
              <a:srgbClr val="C0C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3" name="Freeform 278"/>
            <p:cNvSpPr>
              <a:spLocks/>
            </p:cNvSpPr>
            <p:nvPr/>
          </p:nvSpPr>
          <p:spPr bwMode="auto">
            <a:xfrm>
              <a:off x="3651" y="1701"/>
              <a:ext cx="348" cy="744"/>
            </a:xfrm>
            <a:custGeom>
              <a:avLst/>
              <a:gdLst>
                <a:gd name="T0" fmla="*/ 584506406 w 58"/>
                <a:gd name="T1" fmla="*/ 624817190 h 124"/>
                <a:gd name="T2" fmla="*/ 584506406 w 58"/>
                <a:gd name="T3" fmla="*/ 0 h 124"/>
                <a:gd name="T4" fmla="*/ 292253203 w 58"/>
                <a:gd name="T5" fmla="*/ 0 h 124"/>
                <a:gd name="T6" fmla="*/ 0 w 58"/>
                <a:gd name="T7" fmla="*/ 0 h 124"/>
                <a:gd name="T8" fmla="*/ 0 w 58"/>
                <a:gd name="T9" fmla="*/ 624817190 h 124"/>
                <a:gd name="T10" fmla="*/ 0 w 58"/>
                <a:gd name="T11" fmla="*/ 1138779752 h 124"/>
                <a:gd name="T12" fmla="*/ 30233092 w 58"/>
                <a:gd name="T13" fmla="*/ 1138779752 h 124"/>
                <a:gd name="T14" fmla="*/ 30233092 w 58"/>
                <a:gd name="T15" fmla="*/ 1249634380 h 124"/>
                <a:gd name="T16" fmla="*/ 292253203 w 58"/>
                <a:gd name="T17" fmla="*/ 1249634380 h 124"/>
                <a:gd name="T18" fmla="*/ 554273326 w 58"/>
                <a:gd name="T19" fmla="*/ 1249634380 h 124"/>
                <a:gd name="T20" fmla="*/ 554273326 w 58"/>
                <a:gd name="T21" fmla="*/ 1138779752 h 124"/>
                <a:gd name="T22" fmla="*/ 584506406 w 58"/>
                <a:gd name="T23" fmla="*/ 1138779752 h 124"/>
                <a:gd name="T24" fmla="*/ 584506406 w 58"/>
                <a:gd name="T25" fmla="*/ 624817190 h 1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8"/>
                <a:gd name="T40" fmla="*/ 0 h 124"/>
                <a:gd name="T41" fmla="*/ 58 w 58"/>
                <a:gd name="T42" fmla="*/ 124 h 1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8" h="124">
                  <a:moveTo>
                    <a:pt x="58" y="62"/>
                  </a:moveTo>
                  <a:lnTo>
                    <a:pt x="58" y="0"/>
                  </a:lnTo>
                  <a:lnTo>
                    <a:pt x="29" y="0"/>
                  </a:lnTo>
                  <a:lnTo>
                    <a:pt x="0" y="0"/>
                  </a:lnTo>
                  <a:lnTo>
                    <a:pt x="0" y="62"/>
                  </a:lnTo>
                  <a:lnTo>
                    <a:pt x="0" y="113"/>
                  </a:lnTo>
                  <a:lnTo>
                    <a:pt x="3" y="113"/>
                  </a:lnTo>
                  <a:lnTo>
                    <a:pt x="3" y="124"/>
                  </a:lnTo>
                  <a:lnTo>
                    <a:pt x="29" y="124"/>
                  </a:lnTo>
                  <a:lnTo>
                    <a:pt x="55" y="124"/>
                  </a:lnTo>
                  <a:lnTo>
                    <a:pt x="55" y="113"/>
                  </a:lnTo>
                  <a:lnTo>
                    <a:pt x="58" y="113"/>
                  </a:lnTo>
                  <a:lnTo>
                    <a:pt x="58" y="62"/>
                  </a:ln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4" name="Freeform 279"/>
            <p:cNvSpPr>
              <a:spLocks noEditPoints="1"/>
            </p:cNvSpPr>
            <p:nvPr/>
          </p:nvSpPr>
          <p:spPr bwMode="auto">
            <a:xfrm>
              <a:off x="3669" y="1755"/>
              <a:ext cx="312" cy="690"/>
            </a:xfrm>
            <a:custGeom>
              <a:avLst/>
              <a:gdLst>
                <a:gd name="T0" fmla="*/ 524040230 w 52"/>
                <a:gd name="T1" fmla="*/ 1048080490 h 115"/>
                <a:gd name="T2" fmla="*/ 100776978 w 52"/>
                <a:gd name="T3" fmla="*/ 50388491 h 115"/>
                <a:gd name="T4" fmla="*/ 30233091 w 52"/>
                <a:gd name="T5" fmla="*/ 110854675 h 115"/>
                <a:gd name="T6" fmla="*/ 10077696 w 52"/>
                <a:gd name="T7" fmla="*/ 161243141 h 115"/>
                <a:gd name="T8" fmla="*/ 10077696 w 52"/>
                <a:gd name="T9" fmla="*/ 161243141 h 115"/>
                <a:gd name="T10" fmla="*/ 131010058 w 52"/>
                <a:gd name="T11" fmla="*/ 221709349 h 115"/>
                <a:gd name="T12" fmla="*/ 100776978 w 52"/>
                <a:gd name="T13" fmla="*/ 282175509 h 115"/>
                <a:gd name="T14" fmla="*/ 30233091 w 52"/>
                <a:gd name="T15" fmla="*/ 342641669 h 115"/>
                <a:gd name="T16" fmla="*/ 10077696 w 52"/>
                <a:gd name="T17" fmla="*/ 403107925 h 115"/>
                <a:gd name="T18" fmla="*/ 10077696 w 52"/>
                <a:gd name="T19" fmla="*/ 403107925 h 115"/>
                <a:gd name="T20" fmla="*/ 131010058 w 52"/>
                <a:gd name="T21" fmla="*/ 463574085 h 115"/>
                <a:gd name="T22" fmla="*/ 100776978 w 52"/>
                <a:gd name="T23" fmla="*/ 524040245 h 115"/>
                <a:gd name="T24" fmla="*/ 30233091 w 52"/>
                <a:gd name="T25" fmla="*/ 574428712 h 115"/>
                <a:gd name="T26" fmla="*/ 10077696 w 52"/>
                <a:gd name="T27" fmla="*/ 634894872 h 115"/>
                <a:gd name="T28" fmla="*/ 10077696 w 52"/>
                <a:gd name="T29" fmla="*/ 634894872 h 115"/>
                <a:gd name="T30" fmla="*/ 131010058 w 52"/>
                <a:gd name="T31" fmla="*/ 695361031 h 115"/>
                <a:gd name="T32" fmla="*/ 100776978 w 52"/>
                <a:gd name="T33" fmla="*/ 755827191 h 115"/>
                <a:gd name="T34" fmla="*/ 30233091 w 52"/>
                <a:gd name="T35" fmla="*/ 816293543 h 115"/>
                <a:gd name="T36" fmla="*/ 10077696 w 52"/>
                <a:gd name="T37" fmla="*/ 876759703 h 115"/>
                <a:gd name="T38" fmla="*/ 10077696 w 52"/>
                <a:gd name="T39" fmla="*/ 876759703 h 115"/>
                <a:gd name="T40" fmla="*/ 131010058 w 52"/>
                <a:gd name="T41" fmla="*/ 937225863 h 115"/>
                <a:gd name="T42" fmla="*/ 20155392 w 52"/>
                <a:gd name="T43" fmla="*/ 1138779730 h 115"/>
                <a:gd name="T44" fmla="*/ 40310784 w 52"/>
                <a:gd name="T45" fmla="*/ 1068235877 h 115"/>
                <a:gd name="T46" fmla="*/ 60466182 w 52"/>
                <a:gd name="T47" fmla="*/ 1048080490 h 115"/>
                <a:gd name="T48" fmla="*/ 60466182 w 52"/>
                <a:gd name="T49" fmla="*/ 1048080490 h 115"/>
                <a:gd name="T50" fmla="*/ 90699261 w 52"/>
                <a:gd name="T51" fmla="*/ 1158935116 h 115"/>
                <a:gd name="T52" fmla="*/ 110854671 w 52"/>
                <a:gd name="T53" fmla="*/ 1138779730 h 115"/>
                <a:gd name="T54" fmla="*/ 131010058 w 52"/>
                <a:gd name="T55" fmla="*/ 1068235877 h 115"/>
                <a:gd name="T56" fmla="*/ 151165444 w 52"/>
                <a:gd name="T57" fmla="*/ 1048080490 h 115"/>
                <a:gd name="T58" fmla="*/ 151165444 w 52"/>
                <a:gd name="T59" fmla="*/ 1048080490 h 115"/>
                <a:gd name="T60" fmla="*/ 181398523 w 52"/>
                <a:gd name="T61" fmla="*/ 1158935116 h 115"/>
                <a:gd name="T62" fmla="*/ 201553957 w 52"/>
                <a:gd name="T63" fmla="*/ 1138779730 h 115"/>
                <a:gd name="T64" fmla="*/ 221709343 w 52"/>
                <a:gd name="T65" fmla="*/ 1068235877 h 115"/>
                <a:gd name="T66" fmla="*/ 241864729 w 52"/>
                <a:gd name="T67" fmla="*/ 1048080490 h 115"/>
                <a:gd name="T68" fmla="*/ 241864729 w 52"/>
                <a:gd name="T69" fmla="*/ 1048080490 h 115"/>
                <a:gd name="T70" fmla="*/ 262020115 w 52"/>
                <a:gd name="T71" fmla="*/ 1158935116 h 115"/>
                <a:gd name="T72" fmla="*/ 292253194 w 52"/>
                <a:gd name="T73" fmla="*/ 1138779730 h 115"/>
                <a:gd name="T74" fmla="*/ 302330887 w 52"/>
                <a:gd name="T75" fmla="*/ 1068235877 h 115"/>
                <a:gd name="T76" fmla="*/ 332563966 w 52"/>
                <a:gd name="T77" fmla="*/ 1048080490 h 115"/>
                <a:gd name="T78" fmla="*/ 332563966 w 52"/>
                <a:gd name="T79" fmla="*/ 1048080490 h 115"/>
                <a:gd name="T80" fmla="*/ 352719352 w 52"/>
                <a:gd name="T81" fmla="*/ 1158935116 h 115"/>
                <a:gd name="T82" fmla="*/ 372874739 w 52"/>
                <a:gd name="T83" fmla="*/ 1138779730 h 115"/>
                <a:gd name="T84" fmla="*/ 393030125 w 52"/>
                <a:gd name="T85" fmla="*/ 1068235877 h 115"/>
                <a:gd name="T86" fmla="*/ 423263300 w 52"/>
                <a:gd name="T87" fmla="*/ 1048080490 h 115"/>
                <a:gd name="T88" fmla="*/ 423263300 w 52"/>
                <a:gd name="T89" fmla="*/ 1048080490 h 115"/>
                <a:gd name="T90" fmla="*/ 443418686 w 52"/>
                <a:gd name="T91" fmla="*/ 1158935116 h 115"/>
                <a:gd name="T92" fmla="*/ 463574072 w 52"/>
                <a:gd name="T93" fmla="*/ 1138779730 h 115"/>
                <a:gd name="T94" fmla="*/ 483729458 w 52"/>
                <a:gd name="T95" fmla="*/ 1068235877 h 115"/>
                <a:gd name="T96" fmla="*/ 513962537 w 52"/>
                <a:gd name="T97" fmla="*/ 1048080490 h 115"/>
                <a:gd name="T98" fmla="*/ 513962537 w 52"/>
                <a:gd name="T99" fmla="*/ 1048080490 h 115"/>
                <a:gd name="T100" fmla="*/ 10077696 w 52"/>
                <a:gd name="T101" fmla="*/ 977536637 h 115"/>
                <a:gd name="T102" fmla="*/ 181398523 w 52"/>
                <a:gd name="T103" fmla="*/ 393030136 h 115"/>
                <a:gd name="T104" fmla="*/ 191476216 w 52"/>
                <a:gd name="T105" fmla="*/ 483729472 h 115"/>
                <a:gd name="T106" fmla="*/ 211631650 w 52"/>
                <a:gd name="T107" fmla="*/ 0 h 115"/>
                <a:gd name="T108" fmla="*/ 211631650 w 52"/>
                <a:gd name="T109" fmla="*/ 0 h 115"/>
                <a:gd name="T110" fmla="*/ 342641659 w 52"/>
                <a:gd name="T111" fmla="*/ 221709349 h 115"/>
                <a:gd name="T112" fmla="*/ 524040230 w 52"/>
                <a:gd name="T113" fmla="*/ 534117938 h 11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52"/>
                <a:gd name="T172" fmla="*/ 0 h 115"/>
                <a:gd name="T173" fmla="*/ 52 w 52"/>
                <a:gd name="T174" fmla="*/ 115 h 11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52" h="115">
                  <a:moveTo>
                    <a:pt x="0" y="104"/>
                  </a:moveTo>
                  <a:lnTo>
                    <a:pt x="9" y="104"/>
                  </a:lnTo>
                  <a:lnTo>
                    <a:pt x="41" y="104"/>
                  </a:lnTo>
                  <a:lnTo>
                    <a:pt x="52" y="104"/>
                  </a:lnTo>
                  <a:lnTo>
                    <a:pt x="0" y="104"/>
                  </a:lnTo>
                  <a:moveTo>
                    <a:pt x="1" y="5"/>
                  </a:moveTo>
                  <a:lnTo>
                    <a:pt x="3" y="5"/>
                  </a:lnTo>
                  <a:lnTo>
                    <a:pt x="10" y="5"/>
                  </a:lnTo>
                  <a:lnTo>
                    <a:pt x="13" y="5"/>
                  </a:lnTo>
                  <a:lnTo>
                    <a:pt x="1" y="5"/>
                  </a:lnTo>
                  <a:lnTo>
                    <a:pt x="1" y="11"/>
                  </a:lnTo>
                  <a:lnTo>
                    <a:pt x="3" y="11"/>
                  </a:lnTo>
                  <a:lnTo>
                    <a:pt x="10" y="11"/>
                  </a:lnTo>
                  <a:lnTo>
                    <a:pt x="13" y="11"/>
                  </a:lnTo>
                  <a:lnTo>
                    <a:pt x="1" y="11"/>
                  </a:lnTo>
                  <a:lnTo>
                    <a:pt x="1" y="16"/>
                  </a:lnTo>
                  <a:lnTo>
                    <a:pt x="3" y="16"/>
                  </a:lnTo>
                  <a:lnTo>
                    <a:pt x="10" y="16"/>
                  </a:lnTo>
                  <a:lnTo>
                    <a:pt x="13" y="16"/>
                  </a:lnTo>
                  <a:lnTo>
                    <a:pt x="1" y="16"/>
                  </a:lnTo>
                  <a:lnTo>
                    <a:pt x="1" y="22"/>
                  </a:lnTo>
                  <a:lnTo>
                    <a:pt x="3" y="22"/>
                  </a:lnTo>
                  <a:lnTo>
                    <a:pt x="10" y="22"/>
                  </a:lnTo>
                  <a:lnTo>
                    <a:pt x="13" y="22"/>
                  </a:lnTo>
                  <a:lnTo>
                    <a:pt x="1" y="22"/>
                  </a:lnTo>
                  <a:lnTo>
                    <a:pt x="1" y="28"/>
                  </a:lnTo>
                  <a:lnTo>
                    <a:pt x="3" y="28"/>
                  </a:lnTo>
                  <a:lnTo>
                    <a:pt x="10" y="28"/>
                  </a:lnTo>
                  <a:lnTo>
                    <a:pt x="13" y="28"/>
                  </a:lnTo>
                  <a:lnTo>
                    <a:pt x="1" y="28"/>
                  </a:lnTo>
                  <a:lnTo>
                    <a:pt x="1" y="34"/>
                  </a:lnTo>
                  <a:lnTo>
                    <a:pt x="3" y="34"/>
                  </a:lnTo>
                  <a:lnTo>
                    <a:pt x="10" y="34"/>
                  </a:lnTo>
                  <a:lnTo>
                    <a:pt x="13" y="34"/>
                  </a:lnTo>
                  <a:lnTo>
                    <a:pt x="1" y="34"/>
                  </a:lnTo>
                  <a:lnTo>
                    <a:pt x="1" y="40"/>
                  </a:lnTo>
                  <a:lnTo>
                    <a:pt x="3" y="40"/>
                  </a:lnTo>
                  <a:lnTo>
                    <a:pt x="10" y="40"/>
                  </a:lnTo>
                  <a:lnTo>
                    <a:pt x="13" y="40"/>
                  </a:lnTo>
                  <a:lnTo>
                    <a:pt x="1" y="40"/>
                  </a:lnTo>
                  <a:lnTo>
                    <a:pt x="1" y="46"/>
                  </a:lnTo>
                  <a:lnTo>
                    <a:pt x="3" y="46"/>
                  </a:lnTo>
                  <a:lnTo>
                    <a:pt x="10" y="46"/>
                  </a:lnTo>
                  <a:lnTo>
                    <a:pt x="13" y="46"/>
                  </a:lnTo>
                  <a:lnTo>
                    <a:pt x="1" y="46"/>
                  </a:lnTo>
                  <a:lnTo>
                    <a:pt x="1" y="52"/>
                  </a:lnTo>
                  <a:lnTo>
                    <a:pt x="3" y="52"/>
                  </a:lnTo>
                  <a:lnTo>
                    <a:pt x="10" y="52"/>
                  </a:lnTo>
                  <a:lnTo>
                    <a:pt x="13" y="52"/>
                  </a:lnTo>
                  <a:lnTo>
                    <a:pt x="1" y="52"/>
                  </a:lnTo>
                  <a:lnTo>
                    <a:pt x="1" y="57"/>
                  </a:lnTo>
                  <a:lnTo>
                    <a:pt x="3" y="57"/>
                  </a:lnTo>
                  <a:lnTo>
                    <a:pt x="10" y="57"/>
                  </a:lnTo>
                  <a:lnTo>
                    <a:pt x="13" y="57"/>
                  </a:lnTo>
                  <a:lnTo>
                    <a:pt x="1" y="57"/>
                  </a:lnTo>
                  <a:lnTo>
                    <a:pt x="1" y="63"/>
                  </a:lnTo>
                  <a:lnTo>
                    <a:pt x="3" y="63"/>
                  </a:lnTo>
                  <a:lnTo>
                    <a:pt x="10" y="63"/>
                  </a:lnTo>
                  <a:lnTo>
                    <a:pt x="13" y="63"/>
                  </a:lnTo>
                  <a:lnTo>
                    <a:pt x="1" y="63"/>
                  </a:lnTo>
                  <a:lnTo>
                    <a:pt x="1" y="69"/>
                  </a:lnTo>
                  <a:lnTo>
                    <a:pt x="3" y="69"/>
                  </a:lnTo>
                  <a:lnTo>
                    <a:pt x="10" y="69"/>
                  </a:lnTo>
                  <a:lnTo>
                    <a:pt x="13" y="69"/>
                  </a:lnTo>
                  <a:lnTo>
                    <a:pt x="1" y="69"/>
                  </a:lnTo>
                  <a:lnTo>
                    <a:pt x="1" y="75"/>
                  </a:lnTo>
                  <a:lnTo>
                    <a:pt x="3" y="75"/>
                  </a:lnTo>
                  <a:lnTo>
                    <a:pt x="10" y="75"/>
                  </a:lnTo>
                  <a:lnTo>
                    <a:pt x="13" y="75"/>
                  </a:lnTo>
                  <a:lnTo>
                    <a:pt x="1" y="75"/>
                  </a:lnTo>
                  <a:lnTo>
                    <a:pt x="1" y="81"/>
                  </a:lnTo>
                  <a:lnTo>
                    <a:pt x="3" y="81"/>
                  </a:lnTo>
                  <a:lnTo>
                    <a:pt x="10" y="81"/>
                  </a:lnTo>
                  <a:lnTo>
                    <a:pt x="13" y="81"/>
                  </a:lnTo>
                  <a:lnTo>
                    <a:pt x="1" y="81"/>
                  </a:lnTo>
                  <a:lnTo>
                    <a:pt x="1" y="87"/>
                  </a:lnTo>
                  <a:lnTo>
                    <a:pt x="3" y="87"/>
                  </a:lnTo>
                  <a:lnTo>
                    <a:pt x="10" y="87"/>
                  </a:lnTo>
                  <a:lnTo>
                    <a:pt x="13" y="87"/>
                  </a:lnTo>
                  <a:lnTo>
                    <a:pt x="1" y="87"/>
                  </a:lnTo>
                  <a:lnTo>
                    <a:pt x="1" y="93"/>
                  </a:lnTo>
                  <a:lnTo>
                    <a:pt x="3" y="93"/>
                  </a:lnTo>
                  <a:lnTo>
                    <a:pt x="10" y="93"/>
                  </a:lnTo>
                  <a:lnTo>
                    <a:pt x="13" y="93"/>
                  </a:lnTo>
                  <a:lnTo>
                    <a:pt x="1" y="93"/>
                  </a:lnTo>
                  <a:moveTo>
                    <a:pt x="2" y="104"/>
                  </a:moveTo>
                  <a:lnTo>
                    <a:pt x="2" y="106"/>
                  </a:lnTo>
                  <a:lnTo>
                    <a:pt x="2" y="113"/>
                  </a:lnTo>
                  <a:lnTo>
                    <a:pt x="2" y="115"/>
                  </a:lnTo>
                  <a:lnTo>
                    <a:pt x="2" y="104"/>
                  </a:lnTo>
                  <a:lnTo>
                    <a:pt x="4" y="104"/>
                  </a:lnTo>
                  <a:lnTo>
                    <a:pt x="4" y="106"/>
                  </a:lnTo>
                  <a:lnTo>
                    <a:pt x="4" y="113"/>
                  </a:lnTo>
                  <a:lnTo>
                    <a:pt x="4" y="115"/>
                  </a:lnTo>
                  <a:lnTo>
                    <a:pt x="4" y="104"/>
                  </a:lnTo>
                  <a:lnTo>
                    <a:pt x="6" y="104"/>
                  </a:lnTo>
                  <a:lnTo>
                    <a:pt x="6" y="106"/>
                  </a:lnTo>
                  <a:lnTo>
                    <a:pt x="6" y="113"/>
                  </a:lnTo>
                  <a:lnTo>
                    <a:pt x="6" y="115"/>
                  </a:lnTo>
                  <a:lnTo>
                    <a:pt x="6" y="104"/>
                  </a:lnTo>
                  <a:lnTo>
                    <a:pt x="9" y="104"/>
                  </a:lnTo>
                  <a:lnTo>
                    <a:pt x="9" y="106"/>
                  </a:lnTo>
                  <a:lnTo>
                    <a:pt x="9" y="113"/>
                  </a:lnTo>
                  <a:lnTo>
                    <a:pt x="9" y="115"/>
                  </a:lnTo>
                  <a:lnTo>
                    <a:pt x="9" y="104"/>
                  </a:lnTo>
                  <a:lnTo>
                    <a:pt x="11" y="104"/>
                  </a:lnTo>
                  <a:lnTo>
                    <a:pt x="11" y="106"/>
                  </a:lnTo>
                  <a:lnTo>
                    <a:pt x="11" y="113"/>
                  </a:lnTo>
                  <a:lnTo>
                    <a:pt x="11" y="115"/>
                  </a:lnTo>
                  <a:lnTo>
                    <a:pt x="11" y="104"/>
                  </a:lnTo>
                  <a:lnTo>
                    <a:pt x="13" y="104"/>
                  </a:lnTo>
                  <a:lnTo>
                    <a:pt x="13" y="106"/>
                  </a:lnTo>
                  <a:lnTo>
                    <a:pt x="13" y="113"/>
                  </a:lnTo>
                  <a:lnTo>
                    <a:pt x="13" y="115"/>
                  </a:lnTo>
                  <a:lnTo>
                    <a:pt x="13" y="104"/>
                  </a:lnTo>
                  <a:lnTo>
                    <a:pt x="15" y="104"/>
                  </a:lnTo>
                  <a:lnTo>
                    <a:pt x="15" y="106"/>
                  </a:lnTo>
                  <a:lnTo>
                    <a:pt x="15" y="113"/>
                  </a:lnTo>
                  <a:lnTo>
                    <a:pt x="15" y="115"/>
                  </a:lnTo>
                  <a:lnTo>
                    <a:pt x="15" y="104"/>
                  </a:lnTo>
                  <a:lnTo>
                    <a:pt x="18" y="104"/>
                  </a:lnTo>
                  <a:lnTo>
                    <a:pt x="18" y="106"/>
                  </a:lnTo>
                  <a:lnTo>
                    <a:pt x="18" y="113"/>
                  </a:lnTo>
                  <a:lnTo>
                    <a:pt x="18" y="115"/>
                  </a:lnTo>
                  <a:lnTo>
                    <a:pt x="18" y="104"/>
                  </a:lnTo>
                  <a:lnTo>
                    <a:pt x="20" y="104"/>
                  </a:lnTo>
                  <a:lnTo>
                    <a:pt x="20" y="106"/>
                  </a:lnTo>
                  <a:lnTo>
                    <a:pt x="20" y="113"/>
                  </a:lnTo>
                  <a:lnTo>
                    <a:pt x="20" y="115"/>
                  </a:lnTo>
                  <a:lnTo>
                    <a:pt x="20" y="104"/>
                  </a:lnTo>
                  <a:lnTo>
                    <a:pt x="22" y="104"/>
                  </a:lnTo>
                  <a:lnTo>
                    <a:pt x="22" y="106"/>
                  </a:lnTo>
                  <a:lnTo>
                    <a:pt x="22" y="113"/>
                  </a:lnTo>
                  <a:lnTo>
                    <a:pt x="22" y="115"/>
                  </a:lnTo>
                  <a:lnTo>
                    <a:pt x="22" y="104"/>
                  </a:lnTo>
                  <a:lnTo>
                    <a:pt x="24" y="104"/>
                  </a:lnTo>
                  <a:lnTo>
                    <a:pt x="24" y="106"/>
                  </a:lnTo>
                  <a:lnTo>
                    <a:pt x="24" y="113"/>
                  </a:lnTo>
                  <a:lnTo>
                    <a:pt x="24" y="115"/>
                  </a:lnTo>
                  <a:lnTo>
                    <a:pt x="24" y="104"/>
                  </a:lnTo>
                  <a:lnTo>
                    <a:pt x="26" y="104"/>
                  </a:lnTo>
                  <a:lnTo>
                    <a:pt x="26" y="106"/>
                  </a:lnTo>
                  <a:lnTo>
                    <a:pt x="26" y="113"/>
                  </a:lnTo>
                  <a:lnTo>
                    <a:pt x="26" y="115"/>
                  </a:lnTo>
                  <a:lnTo>
                    <a:pt x="26" y="104"/>
                  </a:lnTo>
                  <a:lnTo>
                    <a:pt x="29" y="104"/>
                  </a:lnTo>
                  <a:lnTo>
                    <a:pt x="29" y="106"/>
                  </a:lnTo>
                  <a:lnTo>
                    <a:pt x="29" y="113"/>
                  </a:lnTo>
                  <a:lnTo>
                    <a:pt x="29" y="115"/>
                  </a:lnTo>
                  <a:lnTo>
                    <a:pt x="29" y="104"/>
                  </a:lnTo>
                  <a:lnTo>
                    <a:pt x="30" y="104"/>
                  </a:lnTo>
                  <a:lnTo>
                    <a:pt x="30" y="106"/>
                  </a:lnTo>
                  <a:lnTo>
                    <a:pt x="30" y="113"/>
                  </a:lnTo>
                  <a:lnTo>
                    <a:pt x="30" y="115"/>
                  </a:lnTo>
                  <a:lnTo>
                    <a:pt x="30" y="104"/>
                  </a:lnTo>
                  <a:lnTo>
                    <a:pt x="33" y="104"/>
                  </a:lnTo>
                  <a:lnTo>
                    <a:pt x="33" y="106"/>
                  </a:lnTo>
                  <a:lnTo>
                    <a:pt x="33" y="113"/>
                  </a:lnTo>
                  <a:lnTo>
                    <a:pt x="33" y="115"/>
                  </a:lnTo>
                  <a:lnTo>
                    <a:pt x="33" y="104"/>
                  </a:lnTo>
                  <a:lnTo>
                    <a:pt x="35" y="104"/>
                  </a:lnTo>
                  <a:lnTo>
                    <a:pt x="35" y="106"/>
                  </a:lnTo>
                  <a:lnTo>
                    <a:pt x="35" y="113"/>
                  </a:lnTo>
                  <a:lnTo>
                    <a:pt x="35" y="115"/>
                  </a:lnTo>
                  <a:lnTo>
                    <a:pt x="35" y="104"/>
                  </a:lnTo>
                  <a:lnTo>
                    <a:pt x="37" y="104"/>
                  </a:lnTo>
                  <a:lnTo>
                    <a:pt x="37" y="106"/>
                  </a:lnTo>
                  <a:lnTo>
                    <a:pt x="37" y="113"/>
                  </a:lnTo>
                  <a:lnTo>
                    <a:pt x="37" y="115"/>
                  </a:lnTo>
                  <a:lnTo>
                    <a:pt x="37" y="104"/>
                  </a:lnTo>
                  <a:lnTo>
                    <a:pt x="39" y="104"/>
                  </a:lnTo>
                  <a:lnTo>
                    <a:pt x="39" y="106"/>
                  </a:lnTo>
                  <a:lnTo>
                    <a:pt x="39" y="113"/>
                  </a:lnTo>
                  <a:lnTo>
                    <a:pt x="39" y="115"/>
                  </a:lnTo>
                  <a:lnTo>
                    <a:pt x="39" y="104"/>
                  </a:lnTo>
                  <a:lnTo>
                    <a:pt x="42" y="104"/>
                  </a:lnTo>
                  <a:lnTo>
                    <a:pt x="42" y="106"/>
                  </a:lnTo>
                  <a:lnTo>
                    <a:pt x="42" y="113"/>
                  </a:lnTo>
                  <a:lnTo>
                    <a:pt x="42" y="115"/>
                  </a:lnTo>
                  <a:lnTo>
                    <a:pt x="42" y="104"/>
                  </a:lnTo>
                  <a:lnTo>
                    <a:pt x="44" y="104"/>
                  </a:lnTo>
                  <a:lnTo>
                    <a:pt x="44" y="106"/>
                  </a:lnTo>
                  <a:lnTo>
                    <a:pt x="44" y="113"/>
                  </a:lnTo>
                  <a:lnTo>
                    <a:pt x="44" y="115"/>
                  </a:lnTo>
                  <a:lnTo>
                    <a:pt x="44" y="104"/>
                  </a:lnTo>
                  <a:lnTo>
                    <a:pt x="46" y="104"/>
                  </a:lnTo>
                  <a:lnTo>
                    <a:pt x="46" y="106"/>
                  </a:lnTo>
                  <a:lnTo>
                    <a:pt x="46" y="113"/>
                  </a:lnTo>
                  <a:lnTo>
                    <a:pt x="46" y="115"/>
                  </a:lnTo>
                  <a:lnTo>
                    <a:pt x="46" y="104"/>
                  </a:lnTo>
                  <a:lnTo>
                    <a:pt x="48" y="104"/>
                  </a:lnTo>
                  <a:lnTo>
                    <a:pt x="48" y="106"/>
                  </a:lnTo>
                  <a:lnTo>
                    <a:pt x="48" y="113"/>
                  </a:lnTo>
                  <a:lnTo>
                    <a:pt x="48" y="115"/>
                  </a:lnTo>
                  <a:lnTo>
                    <a:pt x="48" y="104"/>
                  </a:lnTo>
                  <a:lnTo>
                    <a:pt x="51" y="104"/>
                  </a:lnTo>
                  <a:lnTo>
                    <a:pt x="51" y="106"/>
                  </a:lnTo>
                  <a:lnTo>
                    <a:pt x="51" y="113"/>
                  </a:lnTo>
                  <a:lnTo>
                    <a:pt x="51" y="115"/>
                  </a:lnTo>
                  <a:lnTo>
                    <a:pt x="51" y="104"/>
                  </a:lnTo>
                  <a:moveTo>
                    <a:pt x="1" y="0"/>
                  </a:moveTo>
                  <a:lnTo>
                    <a:pt x="13" y="0"/>
                  </a:lnTo>
                  <a:lnTo>
                    <a:pt x="13" y="97"/>
                  </a:lnTo>
                  <a:lnTo>
                    <a:pt x="1" y="97"/>
                  </a:lnTo>
                  <a:lnTo>
                    <a:pt x="1" y="0"/>
                  </a:lnTo>
                  <a:moveTo>
                    <a:pt x="17" y="0"/>
                  </a:moveTo>
                  <a:lnTo>
                    <a:pt x="18" y="0"/>
                  </a:lnTo>
                  <a:lnTo>
                    <a:pt x="18" y="39"/>
                  </a:lnTo>
                  <a:lnTo>
                    <a:pt x="17" y="39"/>
                  </a:lnTo>
                  <a:lnTo>
                    <a:pt x="17" y="0"/>
                  </a:lnTo>
                  <a:moveTo>
                    <a:pt x="16" y="48"/>
                  </a:moveTo>
                  <a:lnTo>
                    <a:pt x="19" y="48"/>
                  </a:lnTo>
                  <a:lnTo>
                    <a:pt x="19" y="53"/>
                  </a:lnTo>
                  <a:lnTo>
                    <a:pt x="16" y="53"/>
                  </a:lnTo>
                  <a:lnTo>
                    <a:pt x="16" y="48"/>
                  </a:lnTo>
                  <a:moveTo>
                    <a:pt x="21" y="0"/>
                  </a:moveTo>
                  <a:lnTo>
                    <a:pt x="30" y="0"/>
                  </a:lnTo>
                  <a:lnTo>
                    <a:pt x="30" y="22"/>
                  </a:lnTo>
                  <a:lnTo>
                    <a:pt x="21" y="22"/>
                  </a:lnTo>
                  <a:lnTo>
                    <a:pt x="21" y="0"/>
                  </a:lnTo>
                  <a:moveTo>
                    <a:pt x="34" y="0"/>
                  </a:moveTo>
                  <a:lnTo>
                    <a:pt x="51" y="0"/>
                  </a:lnTo>
                  <a:lnTo>
                    <a:pt x="51" y="22"/>
                  </a:lnTo>
                  <a:lnTo>
                    <a:pt x="34" y="22"/>
                  </a:lnTo>
                  <a:lnTo>
                    <a:pt x="34" y="0"/>
                  </a:lnTo>
                  <a:moveTo>
                    <a:pt x="47" y="28"/>
                  </a:moveTo>
                  <a:lnTo>
                    <a:pt x="52" y="28"/>
                  </a:lnTo>
                  <a:lnTo>
                    <a:pt x="52" y="53"/>
                  </a:lnTo>
                  <a:lnTo>
                    <a:pt x="47" y="53"/>
                  </a:lnTo>
                  <a:lnTo>
                    <a:pt x="47" y="28"/>
                  </a:ln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grpSp>
        <p:nvGrpSpPr>
          <p:cNvPr id="115" name="Group 280"/>
          <p:cNvGrpSpPr>
            <a:grpSpLocks/>
          </p:cNvGrpSpPr>
          <p:nvPr/>
        </p:nvGrpSpPr>
        <p:grpSpPr bwMode="auto">
          <a:xfrm>
            <a:off x="6376988" y="3325813"/>
            <a:ext cx="561975" cy="495300"/>
            <a:chOff x="4017" y="1815"/>
            <a:chExt cx="354" cy="312"/>
          </a:xfrm>
        </p:grpSpPr>
        <p:sp>
          <p:nvSpPr>
            <p:cNvPr id="116" name="Rectangle 281"/>
            <p:cNvSpPr>
              <a:spLocks noChangeArrowheads="1"/>
            </p:cNvSpPr>
            <p:nvPr/>
          </p:nvSpPr>
          <p:spPr bwMode="auto">
            <a:xfrm>
              <a:off x="4071" y="1815"/>
              <a:ext cx="246" cy="210"/>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7" name="Freeform 282"/>
            <p:cNvSpPr>
              <a:spLocks/>
            </p:cNvSpPr>
            <p:nvPr/>
          </p:nvSpPr>
          <p:spPr bwMode="auto">
            <a:xfrm>
              <a:off x="4017" y="2031"/>
              <a:ext cx="354" cy="72"/>
            </a:xfrm>
            <a:custGeom>
              <a:avLst/>
              <a:gdLst>
                <a:gd name="T0" fmla="*/ 90699265 w 59"/>
                <a:gd name="T1" fmla="*/ 0 h 12"/>
                <a:gd name="T2" fmla="*/ 0 w 59"/>
                <a:gd name="T3" fmla="*/ 120932362 h 12"/>
                <a:gd name="T4" fmla="*/ 594584102 w 59"/>
                <a:gd name="T5" fmla="*/ 120932362 h 12"/>
                <a:gd name="T6" fmla="*/ 503884862 w 59"/>
                <a:gd name="T7" fmla="*/ 0 h 12"/>
                <a:gd name="T8" fmla="*/ 90699265 w 59"/>
                <a:gd name="T9" fmla="*/ 0 h 12"/>
                <a:gd name="T10" fmla="*/ 0 60000 65536"/>
                <a:gd name="T11" fmla="*/ 0 60000 65536"/>
                <a:gd name="T12" fmla="*/ 0 60000 65536"/>
                <a:gd name="T13" fmla="*/ 0 60000 65536"/>
                <a:gd name="T14" fmla="*/ 0 60000 65536"/>
                <a:gd name="T15" fmla="*/ 0 w 59"/>
                <a:gd name="T16" fmla="*/ 0 h 12"/>
                <a:gd name="T17" fmla="*/ 59 w 59"/>
                <a:gd name="T18" fmla="*/ 12 h 12"/>
              </a:gdLst>
              <a:ahLst/>
              <a:cxnLst>
                <a:cxn ang="T10">
                  <a:pos x="T0" y="T1"/>
                </a:cxn>
                <a:cxn ang="T11">
                  <a:pos x="T2" y="T3"/>
                </a:cxn>
                <a:cxn ang="T12">
                  <a:pos x="T4" y="T5"/>
                </a:cxn>
                <a:cxn ang="T13">
                  <a:pos x="T6" y="T7"/>
                </a:cxn>
                <a:cxn ang="T14">
                  <a:pos x="T8" y="T9"/>
                </a:cxn>
              </a:cxnLst>
              <a:rect l="T15" t="T16" r="T17" b="T18"/>
              <a:pathLst>
                <a:path w="59" h="12">
                  <a:moveTo>
                    <a:pt x="9" y="0"/>
                  </a:moveTo>
                  <a:lnTo>
                    <a:pt x="0" y="12"/>
                  </a:lnTo>
                  <a:lnTo>
                    <a:pt x="59" y="12"/>
                  </a:lnTo>
                  <a:lnTo>
                    <a:pt x="50" y="0"/>
                  </a:lnTo>
                  <a:lnTo>
                    <a:pt x="9"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8" name="Rectangle 283"/>
            <p:cNvSpPr>
              <a:spLocks noChangeArrowheads="1"/>
            </p:cNvSpPr>
            <p:nvPr/>
          </p:nvSpPr>
          <p:spPr bwMode="auto">
            <a:xfrm>
              <a:off x="4017" y="2103"/>
              <a:ext cx="354" cy="24"/>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19" name="Rectangle 284"/>
            <p:cNvSpPr>
              <a:spLocks noChangeArrowheads="1"/>
            </p:cNvSpPr>
            <p:nvPr/>
          </p:nvSpPr>
          <p:spPr bwMode="auto">
            <a:xfrm>
              <a:off x="4083" y="1839"/>
              <a:ext cx="222" cy="162"/>
            </a:xfrm>
            <a:prstGeom prst="rect">
              <a:avLst/>
            </a:pr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0" name="Freeform 285"/>
            <p:cNvSpPr>
              <a:spLocks/>
            </p:cNvSpPr>
            <p:nvPr/>
          </p:nvSpPr>
          <p:spPr bwMode="auto">
            <a:xfrm>
              <a:off x="4065" y="2037"/>
              <a:ext cx="258" cy="12"/>
            </a:xfrm>
            <a:custGeom>
              <a:avLst/>
              <a:gdLst>
                <a:gd name="T0" fmla="*/ 10077695 w 43"/>
                <a:gd name="T1" fmla="*/ 0 h 2"/>
                <a:gd name="T2" fmla="*/ 0 w 43"/>
                <a:gd name="T3" fmla="*/ 20155388 h 2"/>
                <a:gd name="T4" fmla="*/ 433340966 w 43"/>
                <a:gd name="T5" fmla="*/ 20155388 h 2"/>
                <a:gd name="T6" fmla="*/ 423263274 w 43"/>
                <a:gd name="T7" fmla="*/ 0 h 2"/>
                <a:gd name="T8" fmla="*/ 10077695 w 43"/>
                <a:gd name="T9" fmla="*/ 0 h 2"/>
                <a:gd name="T10" fmla="*/ 0 60000 65536"/>
                <a:gd name="T11" fmla="*/ 0 60000 65536"/>
                <a:gd name="T12" fmla="*/ 0 60000 65536"/>
                <a:gd name="T13" fmla="*/ 0 60000 65536"/>
                <a:gd name="T14" fmla="*/ 0 60000 65536"/>
                <a:gd name="T15" fmla="*/ 0 w 43"/>
                <a:gd name="T16" fmla="*/ 0 h 2"/>
                <a:gd name="T17" fmla="*/ 43 w 43"/>
                <a:gd name="T18" fmla="*/ 2 h 2"/>
              </a:gdLst>
              <a:ahLst/>
              <a:cxnLst>
                <a:cxn ang="T10">
                  <a:pos x="T0" y="T1"/>
                </a:cxn>
                <a:cxn ang="T11">
                  <a:pos x="T2" y="T3"/>
                </a:cxn>
                <a:cxn ang="T12">
                  <a:pos x="T4" y="T5"/>
                </a:cxn>
                <a:cxn ang="T13">
                  <a:pos x="T6" y="T7"/>
                </a:cxn>
                <a:cxn ang="T14">
                  <a:pos x="T8" y="T9"/>
                </a:cxn>
              </a:cxnLst>
              <a:rect l="T15" t="T16" r="T17" b="T18"/>
              <a:pathLst>
                <a:path w="43" h="2">
                  <a:moveTo>
                    <a:pt x="1" y="0"/>
                  </a:moveTo>
                  <a:lnTo>
                    <a:pt x="0" y="2"/>
                  </a:lnTo>
                  <a:lnTo>
                    <a:pt x="43" y="2"/>
                  </a:lnTo>
                  <a:lnTo>
                    <a:pt x="42"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1" name="Freeform 286"/>
            <p:cNvSpPr>
              <a:spLocks/>
            </p:cNvSpPr>
            <p:nvPr/>
          </p:nvSpPr>
          <p:spPr bwMode="auto">
            <a:xfrm>
              <a:off x="4113" y="2079"/>
              <a:ext cx="162" cy="6"/>
            </a:xfrm>
            <a:custGeom>
              <a:avLst/>
              <a:gdLst>
                <a:gd name="T0" fmla="*/ 10077696 w 27"/>
                <a:gd name="T1" fmla="*/ 0 h 1"/>
                <a:gd name="T2" fmla="*/ 0 w 27"/>
                <a:gd name="T3" fmla="*/ 10077694 h 1"/>
                <a:gd name="T4" fmla="*/ 272097811 w 27"/>
                <a:gd name="T5" fmla="*/ 10077694 h 1"/>
                <a:gd name="T6" fmla="*/ 262020118 w 27"/>
                <a:gd name="T7" fmla="*/ 0 h 1"/>
                <a:gd name="T8" fmla="*/ 10077696 w 27"/>
                <a:gd name="T9" fmla="*/ 0 h 1"/>
                <a:gd name="T10" fmla="*/ 0 60000 65536"/>
                <a:gd name="T11" fmla="*/ 0 60000 65536"/>
                <a:gd name="T12" fmla="*/ 0 60000 65536"/>
                <a:gd name="T13" fmla="*/ 0 60000 65536"/>
                <a:gd name="T14" fmla="*/ 0 60000 65536"/>
                <a:gd name="T15" fmla="*/ 0 w 27"/>
                <a:gd name="T16" fmla="*/ 0 h 1"/>
                <a:gd name="T17" fmla="*/ 27 w 27"/>
                <a:gd name="T18" fmla="*/ 1 h 1"/>
              </a:gdLst>
              <a:ahLst/>
              <a:cxnLst>
                <a:cxn ang="T10">
                  <a:pos x="T0" y="T1"/>
                </a:cxn>
                <a:cxn ang="T11">
                  <a:pos x="T2" y="T3"/>
                </a:cxn>
                <a:cxn ang="T12">
                  <a:pos x="T4" y="T5"/>
                </a:cxn>
                <a:cxn ang="T13">
                  <a:pos x="T6" y="T7"/>
                </a:cxn>
                <a:cxn ang="T14">
                  <a:pos x="T8" y="T9"/>
                </a:cxn>
              </a:cxnLst>
              <a:rect l="T15" t="T16" r="T17" b="T18"/>
              <a:pathLst>
                <a:path w="27" h="1">
                  <a:moveTo>
                    <a:pt x="1" y="0"/>
                  </a:moveTo>
                  <a:lnTo>
                    <a:pt x="0" y="1"/>
                  </a:lnTo>
                  <a:lnTo>
                    <a:pt x="27" y="1"/>
                  </a:lnTo>
                  <a:lnTo>
                    <a:pt x="26"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2" name="Freeform 287"/>
            <p:cNvSpPr>
              <a:spLocks/>
            </p:cNvSpPr>
            <p:nvPr/>
          </p:nvSpPr>
          <p:spPr bwMode="auto">
            <a:xfrm>
              <a:off x="4059" y="2055"/>
              <a:ext cx="276" cy="6"/>
            </a:xfrm>
            <a:custGeom>
              <a:avLst/>
              <a:gdLst>
                <a:gd name="T0" fmla="*/ 10077696 w 46"/>
                <a:gd name="T1" fmla="*/ 0 h 1"/>
                <a:gd name="T2" fmla="*/ 0 w 46"/>
                <a:gd name="T3" fmla="*/ 10077694 h 1"/>
                <a:gd name="T4" fmla="*/ 463574054 w 46"/>
                <a:gd name="T5" fmla="*/ 10077694 h 1"/>
                <a:gd name="T6" fmla="*/ 443418669 w 46"/>
                <a:gd name="T7" fmla="*/ 0 h 1"/>
                <a:gd name="T8" fmla="*/ 10077696 w 46"/>
                <a:gd name="T9" fmla="*/ 0 h 1"/>
                <a:gd name="T10" fmla="*/ 0 60000 65536"/>
                <a:gd name="T11" fmla="*/ 0 60000 65536"/>
                <a:gd name="T12" fmla="*/ 0 60000 65536"/>
                <a:gd name="T13" fmla="*/ 0 60000 65536"/>
                <a:gd name="T14" fmla="*/ 0 60000 65536"/>
                <a:gd name="T15" fmla="*/ 0 w 46"/>
                <a:gd name="T16" fmla="*/ 0 h 1"/>
                <a:gd name="T17" fmla="*/ 46 w 46"/>
                <a:gd name="T18" fmla="*/ 1 h 1"/>
              </a:gdLst>
              <a:ahLst/>
              <a:cxnLst>
                <a:cxn ang="T10">
                  <a:pos x="T0" y="T1"/>
                </a:cxn>
                <a:cxn ang="T11">
                  <a:pos x="T2" y="T3"/>
                </a:cxn>
                <a:cxn ang="T12">
                  <a:pos x="T4" y="T5"/>
                </a:cxn>
                <a:cxn ang="T13">
                  <a:pos x="T6" y="T7"/>
                </a:cxn>
                <a:cxn ang="T14">
                  <a:pos x="T8" y="T9"/>
                </a:cxn>
              </a:cxnLst>
              <a:rect l="T15" t="T16" r="T17" b="T18"/>
              <a:pathLst>
                <a:path w="46" h="1">
                  <a:moveTo>
                    <a:pt x="1" y="0"/>
                  </a:moveTo>
                  <a:lnTo>
                    <a:pt x="0" y="1"/>
                  </a:lnTo>
                  <a:lnTo>
                    <a:pt x="46" y="1"/>
                  </a:lnTo>
                  <a:lnTo>
                    <a:pt x="44"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23" name="Freeform 288"/>
            <p:cNvSpPr>
              <a:spLocks/>
            </p:cNvSpPr>
            <p:nvPr/>
          </p:nvSpPr>
          <p:spPr bwMode="auto">
            <a:xfrm>
              <a:off x="4047" y="2067"/>
              <a:ext cx="294" cy="6"/>
            </a:xfrm>
            <a:custGeom>
              <a:avLst/>
              <a:gdLst>
                <a:gd name="T0" fmla="*/ 10077696 w 49"/>
                <a:gd name="T1" fmla="*/ 0 h 1"/>
                <a:gd name="T2" fmla="*/ 0 w 49"/>
                <a:gd name="T3" fmla="*/ 10077694 h 1"/>
                <a:gd name="T4" fmla="*/ 493807142 w 49"/>
                <a:gd name="T5" fmla="*/ 10077694 h 1"/>
                <a:gd name="T6" fmla="*/ 483729449 w 49"/>
                <a:gd name="T7" fmla="*/ 0 h 1"/>
                <a:gd name="T8" fmla="*/ 10077696 w 49"/>
                <a:gd name="T9" fmla="*/ 0 h 1"/>
                <a:gd name="T10" fmla="*/ 0 60000 65536"/>
                <a:gd name="T11" fmla="*/ 0 60000 65536"/>
                <a:gd name="T12" fmla="*/ 0 60000 65536"/>
                <a:gd name="T13" fmla="*/ 0 60000 65536"/>
                <a:gd name="T14" fmla="*/ 0 60000 65536"/>
                <a:gd name="T15" fmla="*/ 0 w 49"/>
                <a:gd name="T16" fmla="*/ 0 h 1"/>
                <a:gd name="T17" fmla="*/ 49 w 49"/>
                <a:gd name="T18" fmla="*/ 1 h 1"/>
              </a:gdLst>
              <a:ahLst/>
              <a:cxnLst>
                <a:cxn ang="T10">
                  <a:pos x="T0" y="T1"/>
                </a:cxn>
                <a:cxn ang="T11">
                  <a:pos x="T2" y="T3"/>
                </a:cxn>
                <a:cxn ang="T12">
                  <a:pos x="T4" y="T5"/>
                </a:cxn>
                <a:cxn ang="T13">
                  <a:pos x="T6" y="T7"/>
                </a:cxn>
                <a:cxn ang="T14">
                  <a:pos x="T8" y="T9"/>
                </a:cxn>
              </a:cxnLst>
              <a:rect l="T15" t="T16" r="T17" b="T18"/>
              <a:pathLst>
                <a:path w="49" h="1">
                  <a:moveTo>
                    <a:pt x="1" y="0"/>
                  </a:moveTo>
                  <a:lnTo>
                    <a:pt x="0" y="1"/>
                  </a:lnTo>
                  <a:lnTo>
                    <a:pt x="49" y="1"/>
                  </a:lnTo>
                  <a:lnTo>
                    <a:pt x="48" y="0"/>
                  </a:lnTo>
                  <a:lnTo>
                    <a:pt x="1" y="0"/>
                  </a:lnTo>
                  <a:close/>
                </a:path>
              </a:pathLst>
            </a:custGeom>
            <a:solidFill>
              <a:srgbClr val="C0C0C0"/>
            </a:solidFill>
            <a:ln w="9525" cap="rnd">
              <a:solidFill>
                <a:srgbClr val="000000"/>
              </a:solidFill>
              <a:round/>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24" name="Line 289"/>
          <p:cNvSpPr>
            <a:spLocks noChangeShapeType="1"/>
          </p:cNvSpPr>
          <p:nvPr/>
        </p:nvSpPr>
        <p:spPr bwMode="auto">
          <a:xfrm flipH="1">
            <a:off x="5338763" y="2782888"/>
            <a:ext cx="145732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25" name="Line 290"/>
          <p:cNvSpPr>
            <a:spLocks noChangeShapeType="1"/>
          </p:cNvSpPr>
          <p:nvPr/>
        </p:nvSpPr>
        <p:spPr bwMode="auto">
          <a:xfrm>
            <a:off x="5338763" y="2763838"/>
            <a:ext cx="1587" cy="4000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26" name="Line 291"/>
          <p:cNvSpPr>
            <a:spLocks noChangeShapeType="1"/>
          </p:cNvSpPr>
          <p:nvPr/>
        </p:nvSpPr>
        <p:spPr bwMode="auto">
          <a:xfrm>
            <a:off x="6148388" y="2954338"/>
            <a:ext cx="1587" cy="2095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27" name="Line 292"/>
          <p:cNvSpPr>
            <a:spLocks noChangeShapeType="1"/>
          </p:cNvSpPr>
          <p:nvPr/>
        </p:nvSpPr>
        <p:spPr bwMode="auto">
          <a:xfrm>
            <a:off x="6157913" y="2954338"/>
            <a:ext cx="84772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28" name="Line 293"/>
          <p:cNvSpPr>
            <a:spLocks noChangeShapeType="1"/>
          </p:cNvSpPr>
          <p:nvPr/>
        </p:nvSpPr>
        <p:spPr bwMode="auto">
          <a:xfrm flipV="1">
            <a:off x="7005638" y="2801938"/>
            <a:ext cx="1587" cy="1524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29" name="Line 294"/>
          <p:cNvSpPr>
            <a:spLocks noChangeShapeType="1"/>
          </p:cNvSpPr>
          <p:nvPr/>
        </p:nvSpPr>
        <p:spPr bwMode="auto">
          <a:xfrm>
            <a:off x="5024438" y="3582988"/>
            <a:ext cx="76200"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30" name="Line 295"/>
          <p:cNvSpPr>
            <a:spLocks noChangeShapeType="1"/>
          </p:cNvSpPr>
          <p:nvPr/>
        </p:nvSpPr>
        <p:spPr bwMode="auto">
          <a:xfrm>
            <a:off x="6348413" y="3535363"/>
            <a:ext cx="161925" cy="1587"/>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grpSp>
        <p:nvGrpSpPr>
          <p:cNvPr id="131" name="Group 296"/>
          <p:cNvGrpSpPr>
            <a:grpSpLocks/>
          </p:cNvGrpSpPr>
          <p:nvPr/>
        </p:nvGrpSpPr>
        <p:grpSpPr bwMode="auto">
          <a:xfrm>
            <a:off x="6977063" y="3925888"/>
            <a:ext cx="590550" cy="314325"/>
            <a:chOff x="4395" y="2193"/>
            <a:chExt cx="372" cy="198"/>
          </a:xfrm>
        </p:grpSpPr>
        <p:sp>
          <p:nvSpPr>
            <p:cNvPr id="132" name="Freeform 297"/>
            <p:cNvSpPr>
              <a:spLocks/>
            </p:cNvSpPr>
            <p:nvPr/>
          </p:nvSpPr>
          <p:spPr bwMode="auto">
            <a:xfrm>
              <a:off x="4395" y="2193"/>
              <a:ext cx="372" cy="198"/>
            </a:xfrm>
            <a:custGeom>
              <a:avLst/>
              <a:gdLst>
                <a:gd name="T0" fmla="*/ 312408595 w 62"/>
                <a:gd name="T1" fmla="*/ 0 h 33"/>
                <a:gd name="T2" fmla="*/ 554273336 w 62"/>
                <a:gd name="T3" fmla="*/ 0 h 33"/>
                <a:gd name="T4" fmla="*/ 624817190 w 62"/>
                <a:gd name="T5" fmla="*/ 70543863 h 33"/>
                <a:gd name="T6" fmla="*/ 624817190 w 62"/>
                <a:gd name="T7" fmla="*/ 161243109 h 33"/>
                <a:gd name="T8" fmla="*/ 624817190 w 62"/>
                <a:gd name="T9" fmla="*/ 251942380 h 33"/>
                <a:gd name="T10" fmla="*/ 524040255 w 62"/>
                <a:gd name="T11" fmla="*/ 251942380 h 33"/>
                <a:gd name="T12" fmla="*/ 524040255 w 62"/>
                <a:gd name="T13" fmla="*/ 332563910 h 33"/>
                <a:gd name="T14" fmla="*/ 312408595 w 62"/>
                <a:gd name="T15" fmla="*/ 332563910 h 33"/>
                <a:gd name="T16" fmla="*/ 90699266 w 62"/>
                <a:gd name="T17" fmla="*/ 332563910 h 33"/>
                <a:gd name="T18" fmla="*/ 90699266 w 62"/>
                <a:gd name="T19" fmla="*/ 251942380 h 33"/>
                <a:gd name="T20" fmla="*/ 0 w 62"/>
                <a:gd name="T21" fmla="*/ 251942380 h 33"/>
                <a:gd name="T22" fmla="*/ 0 w 62"/>
                <a:gd name="T23" fmla="*/ 161243109 h 33"/>
                <a:gd name="T24" fmla="*/ 0 w 62"/>
                <a:gd name="T25" fmla="*/ 70543863 h 33"/>
                <a:gd name="T26" fmla="*/ 70543879 w 62"/>
                <a:gd name="T27" fmla="*/ 0 h 33"/>
                <a:gd name="T28" fmla="*/ 312408595 w 62"/>
                <a:gd name="T29" fmla="*/ 0 h 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33"/>
                <a:gd name="T47" fmla="*/ 62 w 62"/>
                <a:gd name="T48" fmla="*/ 33 h 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33">
                  <a:moveTo>
                    <a:pt x="31" y="0"/>
                  </a:moveTo>
                  <a:lnTo>
                    <a:pt x="55" y="0"/>
                  </a:lnTo>
                  <a:lnTo>
                    <a:pt x="62" y="7"/>
                  </a:lnTo>
                  <a:lnTo>
                    <a:pt x="62" y="16"/>
                  </a:lnTo>
                  <a:lnTo>
                    <a:pt x="62" y="25"/>
                  </a:lnTo>
                  <a:lnTo>
                    <a:pt x="52" y="25"/>
                  </a:lnTo>
                  <a:lnTo>
                    <a:pt x="52" y="33"/>
                  </a:lnTo>
                  <a:lnTo>
                    <a:pt x="31" y="33"/>
                  </a:lnTo>
                  <a:lnTo>
                    <a:pt x="9" y="33"/>
                  </a:lnTo>
                  <a:lnTo>
                    <a:pt x="9" y="25"/>
                  </a:lnTo>
                  <a:lnTo>
                    <a:pt x="0" y="25"/>
                  </a:lnTo>
                  <a:lnTo>
                    <a:pt x="0" y="16"/>
                  </a:lnTo>
                  <a:lnTo>
                    <a:pt x="0" y="7"/>
                  </a:lnTo>
                  <a:lnTo>
                    <a:pt x="7" y="0"/>
                  </a:lnTo>
                  <a:lnTo>
                    <a:pt x="31" y="0"/>
                  </a:lnTo>
                  <a:close/>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3" name="Freeform 298"/>
            <p:cNvSpPr>
              <a:spLocks noEditPoints="1"/>
            </p:cNvSpPr>
            <p:nvPr/>
          </p:nvSpPr>
          <p:spPr bwMode="auto">
            <a:xfrm>
              <a:off x="4395" y="2235"/>
              <a:ext cx="372" cy="156"/>
            </a:xfrm>
            <a:custGeom>
              <a:avLst/>
              <a:gdLst>
                <a:gd name="T0" fmla="*/ 0 w 62"/>
                <a:gd name="T1" fmla="*/ 0 h 26"/>
                <a:gd name="T2" fmla="*/ 100776983 w 62"/>
                <a:gd name="T3" fmla="*/ 0 h 26"/>
                <a:gd name="T4" fmla="*/ 493807174 w 62"/>
                <a:gd name="T5" fmla="*/ 0 h 26"/>
                <a:gd name="T6" fmla="*/ 624817190 w 62"/>
                <a:gd name="T7" fmla="*/ 0 h 26"/>
                <a:gd name="T8" fmla="*/ 0 w 62"/>
                <a:gd name="T9" fmla="*/ 0 h 26"/>
                <a:gd name="T10" fmla="*/ 473651787 w 62"/>
                <a:gd name="T11" fmla="*/ 0 h 26"/>
                <a:gd name="T12" fmla="*/ 473651787 w 62"/>
                <a:gd name="T13" fmla="*/ 90699261 h 26"/>
                <a:gd name="T14" fmla="*/ 0 w 62"/>
                <a:gd name="T15" fmla="*/ 90699261 h 26"/>
                <a:gd name="T16" fmla="*/ 120932370 w 62"/>
                <a:gd name="T17" fmla="*/ 181398523 h 26"/>
                <a:gd name="T18" fmla="*/ 120932370 w 62"/>
                <a:gd name="T19" fmla="*/ 201553957 h 26"/>
                <a:gd name="T20" fmla="*/ 120932370 w 62"/>
                <a:gd name="T21" fmla="*/ 241864729 h 26"/>
                <a:gd name="T22" fmla="*/ 120932370 w 62"/>
                <a:gd name="T23" fmla="*/ 262020115 h 26"/>
                <a:gd name="T24" fmla="*/ 120932370 w 62"/>
                <a:gd name="T25" fmla="*/ 181398523 h 26"/>
                <a:gd name="T26" fmla="*/ 493807174 w 62"/>
                <a:gd name="T27" fmla="*/ 181398523 h 26"/>
                <a:gd name="T28" fmla="*/ 493807174 w 62"/>
                <a:gd name="T29" fmla="*/ 201553957 h 26"/>
                <a:gd name="T30" fmla="*/ 493807174 w 62"/>
                <a:gd name="T31" fmla="*/ 241864729 h 26"/>
                <a:gd name="T32" fmla="*/ 493807174 w 62"/>
                <a:gd name="T33" fmla="*/ 262020115 h 26"/>
                <a:gd name="T34" fmla="*/ 493807174 w 62"/>
                <a:gd name="T35" fmla="*/ 181398523 h 26"/>
                <a:gd name="T36" fmla="*/ 443418707 w 62"/>
                <a:gd name="T37" fmla="*/ 161243137 h 26"/>
                <a:gd name="T38" fmla="*/ 443418707 w 62"/>
                <a:gd name="T39" fmla="*/ 90699261 h 26"/>
                <a:gd name="T40" fmla="*/ 493807174 w 62"/>
                <a:gd name="T41" fmla="*/ 181398523 h 26"/>
                <a:gd name="T42" fmla="*/ 524040255 w 62"/>
                <a:gd name="T43" fmla="*/ 181398523 h 26"/>
                <a:gd name="T44" fmla="*/ 473651787 w 62"/>
                <a:gd name="T45" fmla="*/ 90699261 h 26"/>
                <a:gd name="T46" fmla="*/ 443418707 w 62"/>
                <a:gd name="T47" fmla="*/ 161243137 h 26"/>
                <a:gd name="T48" fmla="*/ 443418707 w 62"/>
                <a:gd name="T49" fmla="*/ 161243137 h 26"/>
                <a:gd name="T50" fmla="*/ 483729481 w 62"/>
                <a:gd name="T51" fmla="*/ 201553957 h 26"/>
                <a:gd name="T52" fmla="*/ 131010064 w 62"/>
                <a:gd name="T53" fmla="*/ 201553957 h 26"/>
                <a:gd name="T54" fmla="*/ 171320838 w 62"/>
                <a:gd name="T55" fmla="*/ 161243137 h 26"/>
                <a:gd name="T56" fmla="*/ 171320838 w 62"/>
                <a:gd name="T57" fmla="*/ 90699261 h 26"/>
                <a:gd name="T58" fmla="*/ 120932370 w 62"/>
                <a:gd name="T59" fmla="*/ 181398523 h 26"/>
                <a:gd name="T60" fmla="*/ 90699266 w 62"/>
                <a:gd name="T61" fmla="*/ 181398523 h 26"/>
                <a:gd name="T62" fmla="*/ 131010064 w 62"/>
                <a:gd name="T63" fmla="*/ 90699261 h 26"/>
                <a:gd name="T64" fmla="*/ 584506416 w 62"/>
                <a:gd name="T65" fmla="*/ 20155392 h 26"/>
                <a:gd name="T66" fmla="*/ 594584110 w 62"/>
                <a:gd name="T67" fmla="*/ 20155392 h 26"/>
                <a:gd name="T68" fmla="*/ 594584110 w 62"/>
                <a:gd name="T69" fmla="*/ 50388489 h 26"/>
                <a:gd name="T70" fmla="*/ 584506416 w 62"/>
                <a:gd name="T71" fmla="*/ 50388489 h 26"/>
                <a:gd name="T72" fmla="*/ 584506416 w 62"/>
                <a:gd name="T73" fmla="*/ 20155392 h 26"/>
                <a:gd name="T74" fmla="*/ 171320838 w 62"/>
                <a:gd name="T75" fmla="*/ 161243137 h 26"/>
                <a:gd name="T76" fmla="*/ 221709353 w 62"/>
                <a:gd name="T77" fmla="*/ 161243137 h 26"/>
                <a:gd name="T78" fmla="*/ 382952450 w 62"/>
                <a:gd name="T79" fmla="*/ 161243137 h 26"/>
                <a:gd name="T80" fmla="*/ 443418707 w 62"/>
                <a:gd name="T81" fmla="*/ 161243137 h 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2"/>
                <a:gd name="T124" fmla="*/ 0 h 26"/>
                <a:gd name="T125" fmla="*/ 62 w 62"/>
                <a:gd name="T126" fmla="*/ 26 h 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2" h="26">
                  <a:moveTo>
                    <a:pt x="0" y="0"/>
                  </a:moveTo>
                  <a:lnTo>
                    <a:pt x="10" y="0"/>
                  </a:lnTo>
                  <a:lnTo>
                    <a:pt x="49" y="0"/>
                  </a:lnTo>
                  <a:lnTo>
                    <a:pt x="62" y="0"/>
                  </a:lnTo>
                  <a:lnTo>
                    <a:pt x="0" y="0"/>
                  </a:lnTo>
                  <a:moveTo>
                    <a:pt x="47" y="0"/>
                  </a:moveTo>
                  <a:lnTo>
                    <a:pt x="47" y="9"/>
                  </a:lnTo>
                  <a:lnTo>
                    <a:pt x="0" y="9"/>
                  </a:lnTo>
                  <a:moveTo>
                    <a:pt x="12" y="18"/>
                  </a:moveTo>
                  <a:lnTo>
                    <a:pt x="12" y="20"/>
                  </a:lnTo>
                  <a:lnTo>
                    <a:pt x="12" y="24"/>
                  </a:lnTo>
                  <a:lnTo>
                    <a:pt x="12" y="26"/>
                  </a:lnTo>
                  <a:lnTo>
                    <a:pt x="12" y="18"/>
                  </a:lnTo>
                  <a:moveTo>
                    <a:pt x="49" y="18"/>
                  </a:moveTo>
                  <a:lnTo>
                    <a:pt x="49" y="20"/>
                  </a:lnTo>
                  <a:lnTo>
                    <a:pt x="49" y="24"/>
                  </a:lnTo>
                  <a:lnTo>
                    <a:pt x="49" y="26"/>
                  </a:lnTo>
                  <a:lnTo>
                    <a:pt x="49" y="18"/>
                  </a:lnTo>
                  <a:moveTo>
                    <a:pt x="44" y="16"/>
                  </a:moveTo>
                  <a:lnTo>
                    <a:pt x="44" y="9"/>
                  </a:lnTo>
                  <a:lnTo>
                    <a:pt x="49" y="18"/>
                  </a:lnTo>
                  <a:lnTo>
                    <a:pt x="52" y="18"/>
                  </a:lnTo>
                  <a:lnTo>
                    <a:pt x="47" y="9"/>
                  </a:lnTo>
                  <a:moveTo>
                    <a:pt x="44" y="16"/>
                  </a:moveTo>
                  <a:lnTo>
                    <a:pt x="44" y="16"/>
                  </a:lnTo>
                  <a:lnTo>
                    <a:pt x="48" y="20"/>
                  </a:lnTo>
                  <a:lnTo>
                    <a:pt x="13" y="20"/>
                  </a:lnTo>
                  <a:lnTo>
                    <a:pt x="17" y="16"/>
                  </a:lnTo>
                  <a:lnTo>
                    <a:pt x="17" y="9"/>
                  </a:lnTo>
                  <a:lnTo>
                    <a:pt x="12" y="18"/>
                  </a:lnTo>
                  <a:lnTo>
                    <a:pt x="9" y="18"/>
                  </a:lnTo>
                  <a:lnTo>
                    <a:pt x="13" y="9"/>
                  </a:lnTo>
                  <a:moveTo>
                    <a:pt x="58" y="2"/>
                  </a:moveTo>
                  <a:lnTo>
                    <a:pt x="59" y="2"/>
                  </a:lnTo>
                  <a:lnTo>
                    <a:pt x="59" y="5"/>
                  </a:lnTo>
                  <a:lnTo>
                    <a:pt x="58" y="5"/>
                  </a:lnTo>
                  <a:lnTo>
                    <a:pt x="58" y="2"/>
                  </a:lnTo>
                  <a:moveTo>
                    <a:pt x="17" y="16"/>
                  </a:moveTo>
                  <a:lnTo>
                    <a:pt x="22" y="16"/>
                  </a:lnTo>
                  <a:lnTo>
                    <a:pt x="38" y="16"/>
                  </a:lnTo>
                  <a:lnTo>
                    <a:pt x="44" y="16"/>
                  </a:lnTo>
                </a:path>
              </a:pathLst>
            </a:custGeom>
            <a:solidFill>
              <a:srgbClr val="FFFFC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4" name="Freeform 299"/>
            <p:cNvSpPr>
              <a:spLocks/>
            </p:cNvSpPr>
            <p:nvPr/>
          </p:nvSpPr>
          <p:spPr bwMode="auto">
            <a:xfrm>
              <a:off x="4395" y="2193"/>
              <a:ext cx="372" cy="198"/>
            </a:xfrm>
            <a:custGeom>
              <a:avLst/>
              <a:gdLst>
                <a:gd name="T0" fmla="*/ 312408595 w 62"/>
                <a:gd name="T1" fmla="*/ 0 h 33"/>
                <a:gd name="T2" fmla="*/ 554273336 w 62"/>
                <a:gd name="T3" fmla="*/ 0 h 33"/>
                <a:gd name="T4" fmla="*/ 624817190 w 62"/>
                <a:gd name="T5" fmla="*/ 70543863 h 33"/>
                <a:gd name="T6" fmla="*/ 624817190 w 62"/>
                <a:gd name="T7" fmla="*/ 161243109 h 33"/>
                <a:gd name="T8" fmla="*/ 624817190 w 62"/>
                <a:gd name="T9" fmla="*/ 251942380 h 33"/>
                <a:gd name="T10" fmla="*/ 524040255 w 62"/>
                <a:gd name="T11" fmla="*/ 251942380 h 33"/>
                <a:gd name="T12" fmla="*/ 524040255 w 62"/>
                <a:gd name="T13" fmla="*/ 332563910 h 33"/>
                <a:gd name="T14" fmla="*/ 312408595 w 62"/>
                <a:gd name="T15" fmla="*/ 332563910 h 33"/>
                <a:gd name="T16" fmla="*/ 90699266 w 62"/>
                <a:gd name="T17" fmla="*/ 332563910 h 33"/>
                <a:gd name="T18" fmla="*/ 90699266 w 62"/>
                <a:gd name="T19" fmla="*/ 251942380 h 33"/>
                <a:gd name="T20" fmla="*/ 0 w 62"/>
                <a:gd name="T21" fmla="*/ 251942380 h 33"/>
                <a:gd name="T22" fmla="*/ 0 w 62"/>
                <a:gd name="T23" fmla="*/ 161243109 h 33"/>
                <a:gd name="T24" fmla="*/ 0 w 62"/>
                <a:gd name="T25" fmla="*/ 70543863 h 33"/>
                <a:gd name="T26" fmla="*/ 70543879 w 62"/>
                <a:gd name="T27" fmla="*/ 0 h 33"/>
                <a:gd name="T28" fmla="*/ 312408595 w 62"/>
                <a:gd name="T29" fmla="*/ 0 h 3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
                <a:gd name="T46" fmla="*/ 0 h 33"/>
                <a:gd name="T47" fmla="*/ 62 w 62"/>
                <a:gd name="T48" fmla="*/ 33 h 3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 h="33">
                  <a:moveTo>
                    <a:pt x="31" y="0"/>
                  </a:moveTo>
                  <a:lnTo>
                    <a:pt x="55" y="0"/>
                  </a:lnTo>
                  <a:lnTo>
                    <a:pt x="62" y="7"/>
                  </a:lnTo>
                  <a:lnTo>
                    <a:pt x="62" y="16"/>
                  </a:lnTo>
                  <a:lnTo>
                    <a:pt x="62" y="25"/>
                  </a:lnTo>
                  <a:lnTo>
                    <a:pt x="52" y="25"/>
                  </a:lnTo>
                  <a:lnTo>
                    <a:pt x="52" y="33"/>
                  </a:lnTo>
                  <a:lnTo>
                    <a:pt x="31" y="33"/>
                  </a:lnTo>
                  <a:lnTo>
                    <a:pt x="9" y="33"/>
                  </a:lnTo>
                  <a:lnTo>
                    <a:pt x="9" y="25"/>
                  </a:lnTo>
                  <a:lnTo>
                    <a:pt x="0" y="25"/>
                  </a:lnTo>
                  <a:lnTo>
                    <a:pt x="0" y="16"/>
                  </a:lnTo>
                  <a:lnTo>
                    <a:pt x="0" y="7"/>
                  </a:lnTo>
                  <a:lnTo>
                    <a:pt x="7" y="0"/>
                  </a:lnTo>
                  <a:lnTo>
                    <a:pt x="31" y="0"/>
                  </a:ln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5" name="Freeform 300"/>
            <p:cNvSpPr>
              <a:spLocks noEditPoints="1"/>
            </p:cNvSpPr>
            <p:nvPr/>
          </p:nvSpPr>
          <p:spPr bwMode="auto">
            <a:xfrm>
              <a:off x="4395" y="2235"/>
              <a:ext cx="372" cy="156"/>
            </a:xfrm>
            <a:custGeom>
              <a:avLst/>
              <a:gdLst>
                <a:gd name="T0" fmla="*/ 0 w 62"/>
                <a:gd name="T1" fmla="*/ 0 h 26"/>
                <a:gd name="T2" fmla="*/ 100776983 w 62"/>
                <a:gd name="T3" fmla="*/ 0 h 26"/>
                <a:gd name="T4" fmla="*/ 493807174 w 62"/>
                <a:gd name="T5" fmla="*/ 0 h 26"/>
                <a:gd name="T6" fmla="*/ 624817190 w 62"/>
                <a:gd name="T7" fmla="*/ 0 h 26"/>
                <a:gd name="T8" fmla="*/ 0 w 62"/>
                <a:gd name="T9" fmla="*/ 0 h 26"/>
                <a:gd name="T10" fmla="*/ 473651787 w 62"/>
                <a:gd name="T11" fmla="*/ 0 h 26"/>
                <a:gd name="T12" fmla="*/ 473651787 w 62"/>
                <a:gd name="T13" fmla="*/ 90699261 h 26"/>
                <a:gd name="T14" fmla="*/ 0 w 62"/>
                <a:gd name="T15" fmla="*/ 90699261 h 26"/>
                <a:gd name="T16" fmla="*/ 120932370 w 62"/>
                <a:gd name="T17" fmla="*/ 181398523 h 26"/>
                <a:gd name="T18" fmla="*/ 120932370 w 62"/>
                <a:gd name="T19" fmla="*/ 201553957 h 26"/>
                <a:gd name="T20" fmla="*/ 120932370 w 62"/>
                <a:gd name="T21" fmla="*/ 241864729 h 26"/>
                <a:gd name="T22" fmla="*/ 120932370 w 62"/>
                <a:gd name="T23" fmla="*/ 262020115 h 26"/>
                <a:gd name="T24" fmla="*/ 120932370 w 62"/>
                <a:gd name="T25" fmla="*/ 181398523 h 26"/>
                <a:gd name="T26" fmla="*/ 493807174 w 62"/>
                <a:gd name="T27" fmla="*/ 181398523 h 26"/>
                <a:gd name="T28" fmla="*/ 493807174 w 62"/>
                <a:gd name="T29" fmla="*/ 201553957 h 26"/>
                <a:gd name="T30" fmla="*/ 493807174 w 62"/>
                <a:gd name="T31" fmla="*/ 241864729 h 26"/>
                <a:gd name="T32" fmla="*/ 493807174 w 62"/>
                <a:gd name="T33" fmla="*/ 262020115 h 26"/>
                <a:gd name="T34" fmla="*/ 493807174 w 62"/>
                <a:gd name="T35" fmla="*/ 181398523 h 26"/>
                <a:gd name="T36" fmla="*/ 443418707 w 62"/>
                <a:gd name="T37" fmla="*/ 161243137 h 26"/>
                <a:gd name="T38" fmla="*/ 443418707 w 62"/>
                <a:gd name="T39" fmla="*/ 90699261 h 26"/>
                <a:gd name="T40" fmla="*/ 493807174 w 62"/>
                <a:gd name="T41" fmla="*/ 181398523 h 26"/>
                <a:gd name="T42" fmla="*/ 524040255 w 62"/>
                <a:gd name="T43" fmla="*/ 181398523 h 26"/>
                <a:gd name="T44" fmla="*/ 473651787 w 62"/>
                <a:gd name="T45" fmla="*/ 90699261 h 26"/>
                <a:gd name="T46" fmla="*/ 443418707 w 62"/>
                <a:gd name="T47" fmla="*/ 161243137 h 26"/>
                <a:gd name="T48" fmla="*/ 443418707 w 62"/>
                <a:gd name="T49" fmla="*/ 161243137 h 26"/>
                <a:gd name="T50" fmla="*/ 483729481 w 62"/>
                <a:gd name="T51" fmla="*/ 201553957 h 26"/>
                <a:gd name="T52" fmla="*/ 131010064 w 62"/>
                <a:gd name="T53" fmla="*/ 201553957 h 26"/>
                <a:gd name="T54" fmla="*/ 171320838 w 62"/>
                <a:gd name="T55" fmla="*/ 161243137 h 26"/>
                <a:gd name="T56" fmla="*/ 171320838 w 62"/>
                <a:gd name="T57" fmla="*/ 90699261 h 26"/>
                <a:gd name="T58" fmla="*/ 120932370 w 62"/>
                <a:gd name="T59" fmla="*/ 181398523 h 26"/>
                <a:gd name="T60" fmla="*/ 90699266 w 62"/>
                <a:gd name="T61" fmla="*/ 181398523 h 26"/>
                <a:gd name="T62" fmla="*/ 131010064 w 62"/>
                <a:gd name="T63" fmla="*/ 90699261 h 26"/>
                <a:gd name="T64" fmla="*/ 584506416 w 62"/>
                <a:gd name="T65" fmla="*/ 20155392 h 26"/>
                <a:gd name="T66" fmla="*/ 594584110 w 62"/>
                <a:gd name="T67" fmla="*/ 20155392 h 26"/>
                <a:gd name="T68" fmla="*/ 594584110 w 62"/>
                <a:gd name="T69" fmla="*/ 50388489 h 26"/>
                <a:gd name="T70" fmla="*/ 584506416 w 62"/>
                <a:gd name="T71" fmla="*/ 50388489 h 26"/>
                <a:gd name="T72" fmla="*/ 584506416 w 62"/>
                <a:gd name="T73" fmla="*/ 20155392 h 26"/>
                <a:gd name="T74" fmla="*/ 171320838 w 62"/>
                <a:gd name="T75" fmla="*/ 161243137 h 26"/>
                <a:gd name="T76" fmla="*/ 221709353 w 62"/>
                <a:gd name="T77" fmla="*/ 161243137 h 26"/>
                <a:gd name="T78" fmla="*/ 382952450 w 62"/>
                <a:gd name="T79" fmla="*/ 161243137 h 26"/>
                <a:gd name="T80" fmla="*/ 443418707 w 62"/>
                <a:gd name="T81" fmla="*/ 161243137 h 2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62"/>
                <a:gd name="T124" fmla="*/ 0 h 26"/>
                <a:gd name="T125" fmla="*/ 62 w 62"/>
                <a:gd name="T126" fmla="*/ 26 h 2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62" h="26">
                  <a:moveTo>
                    <a:pt x="0" y="0"/>
                  </a:moveTo>
                  <a:lnTo>
                    <a:pt x="10" y="0"/>
                  </a:lnTo>
                  <a:lnTo>
                    <a:pt x="49" y="0"/>
                  </a:lnTo>
                  <a:lnTo>
                    <a:pt x="62" y="0"/>
                  </a:lnTo>
                  <a:lnTo>
                    <a:pt x="0" y="0"/>
                  </a:lnTo>
                  <a:moveTo>
                    <a:pt x="47" y="0"/>
                  </a:moveTo>
                  <a:lnTo>
                    <a:pt x="47" y="9"/>
                  </a:lnTo>
                  <a:lnTo>
                    <a:pt x="0" y="9"/>
                  </a:lnTo>
                  <a:moveTo>
                    <a:pt x="12" y="18"/>
                  </a:moveTo>
                  <a:lnTo>
                    <a:pt x="12" y="20"/>
                  </a:lnTo>
                  <a:lnTo>
                    <a:pt x="12" y="24"/>
                  </a:lnTo>
                  <a:lnTo>
                    <a:pt x="12" y="26"/>
                  </a:lnTo>
                  <a:lnTo>
                    <a:pt x="12" y="18"/>
                  </a:lnTo>
                  <a:moveTo>
                    <a:pt x="49" y="18"/>
                  </a:moveTo>
                  <a:lnTo>
                    <a:pt x="49" y="20"/>
                  </a:lnTo>
                  <a:lnTo>
                    <a:pt x="49" y="24"/>
                  </a:lnTo>
                  <a:lnTo>
                    <a:pt x="49" y="26"/>
                  </a:lnTo>
                  <a:lnTo>
                    <a:pt x="49" y="18"/>
                  </a:lnTo>
                  <a:moveTo>
                    <a:pt x="44" y="16"/>
                  </a:moveTo>
                  <a:lnTo>
                    <a:pt x="44" y="9"/>
                  </a:lnTo>
                  <a:lnTo>
                    <a:pt x="49" y="18"/>
                  </a:lnTo>
                  <a:lnTo>
                    <a:pt x="52" y="18"/>
                  </a:lnTo>
                  <a:lnTo>
                    <a:pt x="47" y="9"/>
                  </a:lnTo>
                  <a:moveTo>
                    <a:pt x="44" y="16"/>
                  </a:moveTo>
                  <a:lnTo>
                    <a:pt x="44" y="16"/>
                  </a:lnTo>
                  <a:lnTo>
                    <a:pt x="48" y="20"/>
                  </a:lnTo>
                  <a:lnTo>
                    <a:pt x="13" y="20"/>
                  </a:lnTo>
                  <a:lnTo>
                    <a:pt x="17" y="16"/>
                  </a:lnTo>
                  <a:lnTo>
                    <a:pt x="17" y="9"/>
                  </a:lnTo>
                  <a:lnTo>
                    <a:pt x="12" y="18"/>
                  </a:lnTo>
                  <a:lnTo>
                    <a:pt x="9" y="18"/>
                  </a:lnTo>
                  <a:lnTo>
                    <a:pt x="13" y="9"/>
                  </a:lnTo>
                  <a:moveTo>
                    <a:pt x="58" y="2"/>
                  </a:moveTo>
                  <a:lnTo>
                    <a:pt x="59" y="2"/>
                  </a:lnTo>
                  <a:lnTo>
                    <a:pt x="59" y="5"/>
                  </a:lnTo>
                  <a:lnTo>
                    <a:pt x="58" y="5"/>
                  </a:lnTo>
                  <a:lnTo>
                    <a:pt x="58" y="2"/>
                  </a:lnTo>
                  <a:moveTo>
                    <a:pt x="17" y="16"/>
                  </a:moveTo>
                  <a:lnTo>
                    <a:pt x="22" y="16"/>
                  </a:lnTo>
                  <a:lnTo>
                    <a:pt x="38" y="16"/>
                  </a:lnTo>
                  <a:lnTo>
                    <a:pt x="44" y="16"/>
                  </a:ln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36" name="Line 301"/>
          <p:cNvSpPr>
            <a:spLocks noChangeShapeType="1"/>
          </p:cNvSpPr>
          <p:nvPr/>
        </p:nvSpPr>
        <p:spPr bwMode="auto">
          <a:xfrm>
            <a:off x="7167563" y="2811463"/>
            <a:ext cx="1587" cy="112395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37" name="Line 302"/>
          <p:cNvSpPr>
            <a:spLocks noChangeShapeType="1"/>
          </p:cNvSpPr>
          <p:nvPr/>
        </p:nvSpPr>
        <p:spPr bwMode="auto">
          <a:xfrm>
            <a:off x="7672388" y="2820988"/>
            <a:ext cx="1587" cy="533400"/>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38" name="Rectangle 303"/>
          <p:cNvSpPr>
            <a:spLocks noChangeArrowheads="1"/>
          </p:cNvSpPr>
          <p:nvPr/>
        </p:nvSpPr>
        <p:spPr bwMode="auto">
          <a:xfrm>
            <a:off x="7358063" y="3363913"/>
            <a:ext cx="657225" cy="22860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39" name="Rectangle 304">
            <a:hlinkClick r:id="rId6" action="ppaction://hlinksldjump"/>
          </p:cNvPr>
          <p:cNvSpPr>
            <a:spLocks noChangeArrowheads="1"/>
          </p:cNvSpPr>
          <p:nvPr/>
        </p:nvSpPr>
        <p:spPr bwMode="auto">
          <a:xfrm>
            <a:off x="7434263" y="3392488"/>
            <a:ext cx="5365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ROUTER</a:t>
            </a:r>
            <a:endParaRPr lang="en-US" altLang="en-US" sz="2400">
              <a:latin typeface="Times New Roman" panose="02020603050405020304" pitchFamily="18" charset="0"/>
            </a:endParaRPr>
          </a:p>
        </p:txBody>
      </p:sp>
      <p:grpSp>
        <p:nvGrpSpPr>
          <p:cNvPr id="140" name="Group 305"/>
          <p:cNvGrpSpPr>
            <a:grpSpLocks/>
          </p:cNvGrpSpPr>
          <p:nvPr/>
        </p:nvGrpSpPr>
        <p:grpSpPr bwMode="auto">
          <a:xfrm>
            <a:off x="6977063" y="4230688"/>
            <a:ext cx="1485900" cy="895350"/>
            <a:chOff x="4395" y="2385"/>
            <a:chExt cx="936" cy="564"/>
          </a:xfrm>
        </p:grpSpPr>
        <p:sp>
          <p:nvSpPr>
            <p:cNvPr id="141" name="Freeform 306"/>
            <p:cNvSpPr>
              <a:spLocks/>
            </p:cNvSpPr>
            <p:nvPr/>
          </p:nvSpPr>
          <p:spPr bwMode="auto">
            <a:xfrm>
              <a:off x="4443" y="2433"/>
              <a:ext cx="888" cy="516"/>
            </a:xfrm>
            <a:custGeom>
              <a:avLst/>
              <a:gdLst>
                <a:gd name="T0" fmla="*/ 131010042 w 148"/>
                <a:gd name="T1" fmla="*/ 292253176 h 86"/>
                <a:gd name="T2" fmla="*/ 0 w 148"/>
                <a:gd name="T3" fmla="*/ 403107889 h 86"/>
                <a:gd name="T4" fmla="*/ 70543867 w 148"/>
                <a:gd name="T5" fmla="*/ 513962506 h 86"/>
                <a:gd name="T6" fmla="*/ 70543867 w 148"/>
                <a:gd name="T7" fmla="*/ 503884813 h 86"/>
                <a:gd name="T8" fmla="*/ 30233088 w 148"/>
                <a:gd name="T9" fmla="*/ 584506353 h 86"/>
                <a:gd name="T10" fmla="*/ 181398501 w 148"/>
                <a:gd name="T11" fmla="*/ 705438662 h 86"/>
                <a:gd name="T12" fmla="*/ 201553933 w 148"/>
                <a:gd name="T13" fmla="*/ 705438662 h 86"/>
                <a:gd name="T14" fmla="*/ 201553933 w 148"/>
                <a:gd name="T15" fmla="*/ 705438662 h 86"/>
                <a:gd name="T16" fmla="*/ 433340941 w 148"/>
                <a:gd name="T17" fmla="*/ 816293470 h 86"/>
                <a:gd name="T18" fmla="*/ 564350935 w 148"/>
                <a:gd name="T19" fmla="*/ 786060201 h 86"/>
                <a:gd name="T20" fmla="*/ 564350935 w 148"/>
                <a:gd name="T21" fmla="*/ 786060201 h 86"/>
                <a:gd name="T22" fmla="*/ 765904772 w 148"/>
                <a:gd name="T23" fmla="*/ 866681932 h 86"/>
                <a:gd name="T24" fmla="*/ 987614185 w 148"/>
                <a:gd name="T25" fmla="*/ 735671739 h 86"/>
                <a:gd name="T26" fmla="*/ 987614185 w 148"/>
                <a:gd name="T27" fmla="*/ 735671739 h 86"/>
                <a:gd name="T28" fmla="*/ 1088391103 w 148"/>
                <a:gd name="T29" fmla="*/ 755827124 h 86"/>
                <a:gd name="T30" fmla="*/ 1289944940 w 148"/>
                <a:gd name="T31" fmla="*/ 604661737 h 86"/>
                <a:gd name="T32" fmla="*/ 1289944940 w 148"/>
                <a:gd name="T33" fmla="*/ 604661737 h 86"/>
                <a:gd name="T34" fmla="*/ 1491498777 w 148"/>
                <a:gd name="T35" fmla="*/ 423263274 h 86"/>
                <a:gd name="T36" fmla="*/ 1441110318 w 148"/>
                <a:gd name="T37" fmla="*/ 312408561 h 86"/>
                <a:gd name="T38" fmla="*/ 1441110318 w 148"/>
                <a:gd name="T39" fmla="*/ 312408561 h 86"/>
                <a:gd name="T40" fmla="*/ 1461265701 w 148"/>
                <a:gd name="T41" fmla="*/ 251942407 h 86"/>
                <a:gd name="T42" fmla="*/ 1320178016 w 148"/>
                <a:gd name="T43" fmla="*/ 110854665 h 86"/>
                <a:gd name="T44" fmla="*/ 1320178016 w 148"/>
                <a:gd name="T45" fmla="*/ 110854665 h 86"/>
                <a:gd name="T46" fmla="*/ 1158934946 w 148"/>
                <a:gd name="T47" fmla="*/ 0 h 86"/>
                <a:gd name="T48" fmla="*/ 1027924952 w 148"/>
                <a:gd name="T49" fmla="*/ 50388486 h 86"/>
                <a:gd name="T50" fmla="*/ 1027924952 w 148"/>
                <a:gd name="T51" fmla="*/ 50388486 h 86"/>
                <a:gd name="T52" fmla="*/ 906992650 w 148"/>
                <a:gd name="T53" fmla="*/ 0 h 86"/>
                <a:gd name="T54" fmla="*/ 775982464 w 148"/>
                <a:gd name="T55" fmla="*/ 70543871 h 86"/>
                <a:gd name="T56" fmla="*/ 775982464 w 148"/>
                <a:gd name="T57" fmla="*/ 70543871 h 86"/>
                <a:gd name="T58" fmla="*/ 644972470 w 148"/>
                <a:gd name="T59" fmla="*/ 30233089 h 86"/>
                <a:gd name="T60" fmla="*/ 483729401 w 148"/>
                <a:gd name="T61" fmla="*/ 100776972 h 86"/>
                <a:gd name="T62" fmla="*/ 483729401 w 148"/>
                <a:gd name="T63" fmla="*/ 100776972 h 86"/>
                <a:gd name="T64" fmla="*/ 362797002 w 148"/>
                <a:gd name="T65" fmla="*/ 80621563 h 86"/>
                <a:gd name="T66" fmla="*/ 131010042 w 148"/>
                <a:gd name="T67" fmla="*/ 262020099 h 86"/>
                <a:gd name="T68" fmla="*/ 131010042 w 148"/>
                <a:gd name="T69" fmla="*/ 29225317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86"/>
                <a:gd name="T107" fmla="*/ 148 w 148"/>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86">
                  <a:moveTo>
                    <a:pt x="13" y="29"/>
                  </a:moveTo>
                  <a:cubicBezTo>
                    <a:pt x="6" y="29"/>
                    <a:pt x="0" y="34"/>
                    <a:pt x="0" y="40"/>
                  </a:cubicBezTo>
                  <a:cubicBezTo>
                    <a:pt x="0" y="45"/>
                    <a:pt x="3" y="48"/>
                    <a:pt x="7" y="51"/>
                  </a:cubicBezTo>
                  <a:lnTo>
                    <a:pt x="7" y="50"/>
                  </a:lnTo>
                  <a:cubicBezTo>
                    <a:pt x="5" y="53"/>
                    <a:pt x="3" y="56"/>
                    <a:pt x="3" y="58"/>
                  </a:cubicBezTo>
                  <a:cubicBezTo>
                    <a:pt x="3" y="65"/>
                    <a:pt x="10" y="70"/>
                    <a:pt x="18" y="70"/>
                  </a:cubicBezTo>
                  <a:cubicBezTo>
                    <a:pt x="19" y="70"/>
                    <a:pt x="19" y="70"/>
                    <a:pt x="20" y="70"/>
                  </a:cubicBezTo>
                  <a:cubicBezTo>
                    <a:pt x="25" y="77"/>
                    <a:pt x="33" y="81"/>
                    <a:pt x="43" y="81"/>
                  </a:cubicBezTo>
                  <a:cubicBezTo>
                    <a:pt x="48" y="81"/>
                    <a:pt x="52" y="80"/>
                    <a:pt x="56" y="78"/>
                  </a:cubicBezTo>
                  <a:cubicBezTo>
                    <a:pt x="61" y="83"/>
                    <a:pt x="68" y="86"/>
                    <a:pt x="76" y="86"/>
                  </a:cubicBezTo>
                  <a:cubicBezTo>
                    <a:pt x="86" y="86"/>
                    <a:pt x="95" y="81"/>
                    <a:pt x="98" y="73"/>
                  </a:cubicBezTo>
                  <a:cubicBezTo>
                    <a:pt x="101" y="75"/>
                    <a:pt x="105" y="75"/>
                    <a:pt x="108" y="75"/>
                  </a:cubicBezTo>
                  <a:cubicBezTo>
                    <a:pt x="119" y="75"/>
                    <a:pt x="128" y="69"/>
                    <a:pt x="128" y="60"/>
                  </a:cubicBezTo>
                  <a:cubicBezTo>
                    <a:pt x="139" y="59"/>
                    <a:pt x="148" y="51"/>
                    <a:pt x="148" y="42"/>
                  </a:cubicBezTo>
                  <a:cubicBezTo>
                    <a:pt x="148" y="38"/>
                    <a:pt x="146" y="34"/>
                    <a:pt x="143" y="31"/>
                  </a:cubicBezTo>
                  <a:cubicBezTo>
                    <a:pt x="144" y="29"/>
                    <a:pt x="145" y="27"/>
                    <a:pt x="145" y="25"/>
                  </a:cubicBezTo>
                  <a:cubicBezTo>
                    <a:pt x="145" y="18"/>
                    <a:pt x="139" y="13"/>
                    <a:pt x="131" y="11"/>
                  </a:cubicBezTo>
                  <a:cubicBezTo>
                    <a:pt x="130" y="5"/>
                    <a:pt x="123" y="0"/>
                    <a:pt x="115" y="0"/>
                  </a:cubicBezTo>
                  <a:cubicBezTo>
                    <a:pt x="110" y="0"/>
                    <a:pt x="105" y="2"/>
                    <a:pt x="102" y="5"/>
                  </a:cubicBezTo>
                  <a:cubicBezTo>
                    <a:pt x="99" y="2"/>
                    <a:pt x="95" y="0"/>
                    <a:pt x="90" y="0"/>
                  </a:cubicBezTo>
                  <a:cubicBezTo>
                    <a:pt x="85" y="0"/>
                    <a:pt x="79" y="3"/>
                    <a:pt x="77" y="7"/>
                  </a:cubicBezTo>
                  <a:cubicBezTo>
                    <a:pt x="74" y="4"/>
                    <a:pt x="69" y="3"/>
                    <a:pt x="64" y="3"/>
                  </a:cubicBezTo>
                  <a:cubicBezTo>
                    <a:pt x="57" y="3"/>
                    <a:pt x="51" y="6"/>
                    <a:pt x="48" y="10"/>
                  </a:cubicBezTo>
                  <a:cubicBezTo>
                    <a:pt x="44" y="9"/>
                    <a:pt x="40" y="8"/>
                    <a:pt x="36" y="8"/>
                  </a:cubicBezTo>
                  <a:cubicBezTo>
                    <a:pt x="23" y="8"/>
                    <a:pt x="13" y="16"/>
                    <a:pt x="13" y="26"/>
                  </a:cubicBezTo>
                  <a:cubicBezTo>
                    <a:pt x="13" y="27"/>
                    <a:pt x="13" y="28"/>
                    <a:pt x="13" y="29"/>
                  </a:cubicBez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2" name="Freeform 307"/>
            <p:cNvSpPr>
              <a:spLocks/>
            </p:cNvSpPr>
            <p:nvPr/>
          </p:nvSpPr>
          <p:spPr bwMode="auto">
            <a:xfrm>
              <a:off x="4395" y="2385"/>
              <a:ext cx="888" cy="516"/>
            </a:xfrm>
            <a:custGeom>
              <a:avLst/>
              <a:gdLst>
                <a:gd name="T0" fmla="*/ 131010042 w 148"/>
                <a:gd name="T1" fmla="*/ 292253176 h 86"/>
                <a:gd name="T2" fmla="*/ 0 w 148"/>
                <a:gd name="T3" fmla="*/ 403107889 h 86"/>
                <a:gd name="T4" fmla="*/ 70543867 w 148"/>
                <a:gd name="T5" fmla="*/ 513962506 h 86"/>
                <a:gd name="T6" fmla="*/ 70543867 w 148"/>
                <a:gd name="T7" fmla="*/ 503884813 h 86"/>
                <a:gd name="T8" fmla="*/ 30233088 w 148"/>
                <a:gd name="T9" fmla="*/ 584506353 h 86"/>
                <a:gd name="T10" fmla="*/ 181398501 w 148"/>
                <a:gd name="T11" fmla="*/ 705438662 h 86"/>
                <a:gd name="T12" fmla="*/ 201553933 w 148"/>
                <a:gd name="T13" fmla="*/ 705438662 h 86"/>
                <a:gd name="T14" fmla="*/ 201553933 w 148"/>
                <a:gd name="T15" fmla="*/ 705438662 h 86"/>
                <a:gd name="T16" fmla="*/ 433340941 w 148"/>
                <a:gd name="T17" fmla="*/ 816293470 h 86"/>
                <a:gd name="T18" fmla="*/ 564350935 w 148"/>
                <a:gd name="T19" fmla="*/ 786060201 h 86"/>
                <a:gd name="T20" fmla="*/ 564350935 w 148"/>
                <a:gd name="T21" fmla="*/ 786060201 h 86"/>
                <a:gd name="T22" fmla="*/ 765904772 w 148"/>
                <a:gd name="T23" fmla="*/ 866681932 h 86"/>
                <a:gd name="T24" fmla="*/ 987614185 w 148"/>
                <a:gd name="T25" fmla="*/ 735671739 h 86"/>
                <a:gd name="T26" fmla="*/ 987614185 w 148"/>
                <a:gd name="T27" fmla="*/ 735671739 h 86"/>
                <a:gd name="T28" fmla="*/ 1088391103 w 148"/>
                <a:gd name="T29" fmla="*/ 755827124 h 86"/>
                <a:gd name="T30" fmla="*/ 1289944940 w 148"/>
                <a:gd name="T31" fmla="*/ 604661737 h 86"/>
                <a:gd name="T32" fmla="*/ 1289944940 w 148"/>
                <a:gd name="T33" fmla="*/ 604661737 h 86"/>
                <a:gd name="T34" fmla="*/ 1491498777 w 148"/>
                <a:gd name="T35" fmla="*/ 423263274 h 86"/>
                <a:gd name="T36" fmla="*/ 1441110318 w 148"/>
                <a:gd name="T37" fmla="*/ 312408561 h 86"/>
                <a:gd name="T38" fmla="*/ 1441110318 w 148"/>
                <a:gd name="T39" fmla="*/ 312408561 h 86"/>
                <a:gd name="T40" fmla="*/ 1461265701 w 148"/>
                <a:gd name="T41" fmla="*/ 251942407 h 86"/>
                <a:gd name="T42" fmla="*/ 1320178016 w 148"/>
                <a:gd name="T43" fmla="*/ 110854665 h 86"/>
                <a:gd name="T44" fmla="*/ 1320178016 w 148"/>
                <a:gd name="T45" fmla="*/ 110854665 h 86"/>
                <a:gd name="T46" fmla="*/ 1158934946 w 148"/>
                <a:gd name="T47" fmla="*/ 0 h 86"/>
                <a:gd name="T48" fmla="*/ 1027924952 w 148"/>
                <a:gd name="T49" fmla="*/ 50388486 h 86"/>
                <a:gd name="T50" fmla="*/ 1027924952 w 148"/>
                <a:gd name="T51" fmla="*/ 50388486 h 86"/>
                <a:gd name="T52" fmla="*/ 906992650 w 148"/>
                <a:gd name="T53" fmla="*/ 0 h 86"/>
                <a:gd name="T54" fmla="*/ 775982464 w 148"/>
                <a:gd name="T55" fmla="*/ 70543871 h 86"/>
                <a:gd name="T56" fmla="*/ 775982464 w 148"/>
                <a:gd name="T57" fmla="*/ 70543871 h 86"/>
                <a:gd name="T58" fmla="*/ 644972470 w 148"/>
                <a:gd name="T59" fmla="*/ 30233089 h 86"/>
                <a:gd name="T60" fmla="*/ 483729401 w 148"/>
                <a:gd name="T61" fmla="*/ 100776972 h 86"/>
                <a:gd name="T62" fmla="*/ 483729401 w 148"/>
                <a:gd name="T63" fmla="*/ 100776972 h 86"/>
                <a:gd name="T64" fmla="*/ 362797002 w 148"/>
                <a:gd name="T65" fmla="*/ 80621563 h 86"/>
                <a:gd name="T66" fmla="*/ 131010042 w 148"/>
                <a:gd name="T67" fmla="*/ 262020099 h 86"/>
                <a:gd name="T68" fmla="*/ 131010042 w 148"/>
                <a:gd name="T69" fmla="*/ 29225317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86"/>
                <a:gd name="T107" fmla="*/ 148 w 148"/>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86">
                  <a:moveTo>
                    <a:pt x="13" y="29"/>
                  </a:moveTo>
                  <a:cubicBezTo>
                    <a:pt x="6" y="29"/>
                    <a:pt x="0" y="34"/>
                    <a:pt x="0" y="40"/>
                  </a:cubicBezTo>
                  <a:cubicBezTo>
                    <a:pt x="0" y="45"/>
                    <a:pt x="3" y="48"/>
                    <a:pt x="7" y="51"/>
                  </a:cubicBezTo>
                  <a:lnTo>
                    <a:pt x="7" y="50"/>
                  </a:lnTo>
                  <a:cubicBezTo>
                    <a:pt x="5" y="53"/>
                    <a:pt x="3" y="56"/>
                    <a:pt x="3" y="58"/>
                  </a:cubicBezTo>
                  <a:cubicBezTo>
                    <a:pt x="3" y="65"/>
                    <a:pt x="10" y="70"/>
                    <a:pt x="18" y="70"/>
                  </a:cubicBezTo>
                  <a:cubicBezTo>
                    <a:pt x="19" y="70"/>
                    <a:pt x="19" y="70"/>
                    <a:pt x="20" y="70"/>
                  </a:cubicBezTo>
                  <a:cubicBezTo>
                    <a:pt x="25" y="77"/>
                    <a:pt x="33" y="81"/>
                    <a:pt x="43" y="81"/>
                  </a:cubicBezTo>
                  <a:cubicBezTo>
                    <a:pt x="48" y="81"/>
                    <a:pt x="52" y="80"/>
                    <a:pt x="56" y="78"/>
                  </a:cubicBezTo>
                  <a:cubicBezTo>
                    <a:pt x="61" y="83"/>
                    <a:pt x="68" y="86"/>
                    <a:pt x="76" y="86"/>
                  </a:cubicBezTo>
                  <a:cubicBezTo>
                    <a:pt x="86" y="86"/>
                    <a:pt x="95" y="81"/>
                    <a:pt x="98" y="73"/>
                  </a:cubicBezTo>
                  <a:cubicBezTo>
                    <a:pt x="101" y="75"/>
                    <a:pt x="105" y="75"/>
                    <a:pt x="108" y="75"/>
                  </a:cubicBezTo>
                  <a:cubicBezTo>
                    <a:pt x="119" y="75"/>
                    <a:pt x="128" y="69"/>
                    <a:pt x="128" y="60"/>
                  </a:cubicBezTo>
                  <a:cubicBezTo>
                    <a:pt x="139" y="59"/>
                    <a:pt x="148" y="51"/>
                    <a:pt x="148" y="42"/>
                  </a:cubicBezTo>
                  <a:cubicBezTo>
                    <a:pt x="148" y="38"/>
                    <a:pt x="146" y="34"/>
                    <a:pt x="143" y="31"/>
                  </a:cubicBezTo>
                  <a:cubicBezTo>
                    <a:pt x="144" y="29"/>
                    <a:pt x="145" y="27"/>
                    <a:pt x="145" y="25"/>
                  </a:cubicBezTo>
                  <a:cubicBezTo>
                    <a:pt x="145" y="18"/>
                    <a:pt x="139" y="13"/>
                    <a:pt x="131" y="11"/>
                  </a:cubicBezTo>
                  <a:cubicBezTo>
                    <a:pt x="130" y="5"/>
                    <a:pt x="123" y="0"/>
                    <a:pt x="115" y="0"/>
                  </a:cubicBezTo>
                  <a:cubicBezTo>
                    <a:pt x="110" y="0"/>
                    <a:pt x="105" y="2"/>
                    <a:pt x="102" y="5"/>
                  </a:cubicBezTo>
                  <a:cubicBezTo>
                    <a:pt x="99" y="2"/>
                    <a:pt x="95" y="0"/>
                    <a:pt x="90" y="0"/>
                  </a:cubicBezTo>
                  <a:cubicBezTo>
                    <a:pt x="85" y="0"/>
                    <a:pt x="79" y="3"/>
                    <a:pt x="77" y="7"/>
                  </a:cubicBezTo>
                  <a:cubicBezTo>
                    <a:pt x="74" y="4"/>
                    <a:pt x="69" y="3"/>
                    <a:pt x="64" y="3"/>
                  </a:cubicBezTo>
                  <a:cubicBezTo>
                    <a:pt x="57" y="3"/>
                    <a:pt x="51" y="6"/>
                    <a:pt x="48" y="10"/>
                  </a:cubicBezTo>
                  <a:cubicBezTo>
                    <a:pt x="44" y="9"/>
                    <a:pt x="40" y="8"/>
                    <a:pt x="36" y="8"/>
                  </a:cubicBezTo>
                  <a:cubicBezTo>
                    <a:pt x="23" y="8"/>
                    <a:pt x="13" y="16"/>
                    <a:pt x="13" y="26"/>
                  </a:cubicBezTo>
                  <a:cubicBezTo>
                    <a:pt x="13" y="27"/>
                    <a:pt x="13" y="28"/>
                    <a:pt x="13" y="29"/>
                  </a:cubicBezTo>
                  <a:close/>
                </a:path>
              </a:pathLst>
            </a:custGeom>
            <a:solidFill>
              <a:srgbClr val="FFBE7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3" name="Freeform 308"/>
            <p:cNvSpPr>
              <a:spLocks/>
            </p:cNvSpPr>
            <p:nvPr/>
          </p:nvSpPr>
          <p:spPr bwMode="auto">
            <a:xfrm>
              <a:off x="4395" y="2385"/>
              <a:ext cx="888" cy="516"/>
            </a:xfrm>
            <a:custGeom>
              <a:avLst/>
              <a:gdLst>
                <a:gd name="T0" fmla="*/ 131010042 w 148"/>
                <a:gd name="T1" fmla="*/ 292253176 h 86"/>
                <a:gd name="T2" fmla="*/ 0 w 148"/>
                <a:gd name="T3" fmla="*/ 403107889 h 86"/>
                <a:gd name="T4" fmla="*/ 70543867 w 148"/>
                <a:gd name="T5" fmla="*/ 513962506 h 86"/>
                <a:gd name="T6" fmla="*/ 70543867 w 148"/>
                <a:gd name="T7" fmla="*/ 503884813 h 86"/>
                <a:gd name="T8" fmla="*/ 30233088 w 148"/>
                <a:gd name="T9" fmla="*/ 584506353 h 86"/>
                <a:gd name="T10" fmla="*/ 181398501 w 148"/>
                <a:gd name="T11" fmla="*/ 705438662 h 86"/>
                <a:gd name="T12" fmla="*/ 201553933 w 148"/>
                <a:gd name="T13" fmla="*/ 705438662 h 86"/>
                <a:gd name="T14" fmla="*/ 201553933 w 148"/>
                <a:gd name="T15" fmla="*/ 705438662 h 86"/>
                <a:gd name="T16" fmla="*/ 433340941 w 148"/>
                <a:gd name="T17" fmla="*/ 816293470 h 86"/>
                <a:gd name="T18" fmla="*/ 564350935 w 148"/>
                <a:gd name="T19" fmla="*/ 786060201 h 86"/>
                <a:gd name="T20" fmla="*/ 564350935 w 148"/>
                <a:gd name="T21" fmla="*/ 786060201 h 86"/>
                <a:gd name="T22" fmla="*/ 765904772 w 148"/>
                <a:gd name="T23" fmla="*/ 866681932 h 86"/>
                <a:gd name="T24" fmla="*/ 987614185 w 148"/>
                <a:gd name="T25" fmla="*/ 735671739 h 86"/>
                <a:gd name="T26" fmla="*/ 987614185 w 148"/>
                <a:gd name="T27" fmla="*/ 735671739 h 86"/>
                <a:gd name="T28" fmla="*/ 1088391103 w 148"/>
                <a:gd name="T29" fmla="*/ 755827124 h 86"/>
                <a:gd name="T30" fmla="*/ 1289944940 w 148"/>
                <a:gd name="T31" fmla="*/ 604661737 h 86"/>
                <a:gd name="T32" fmla="*/ 1289944940 w 148"/>
                <a:gd name="T33" fmla="*/ 604661737 h 86"/>
                <a:gd name="T34" fmla="*/ 1491498777 w 148"/>
                <a:gd name="T35" fmla="*/ 423263274 h 86"/>
                <a:gd name="T36" fmla="*/ 1441110318 w 148"/>
                <a:gd name="T37" fmla="*/ 312408561 h 86"/>
                <a:gd name="T38" fmla="*/ 1441110318 w 148"/>
                <a:gd name="T39" fmla="*/ 312408561 h 86"/>
                <a:gd name="T40" fmla="*/ 1461265701 w 148"/>
                <a:gd name="T41" fmla="*/ 251942407 h 86"/>
                <a:gd name="T42" fmla="*/ 1320178016 w 148"/>
                <a:gd name="T43" fmla="*/ 110854665 h 86"/>
                <a:gd name="T44" fmla="*/ 1320178016 w 148"/>
                <a:gd name="T45" fmla="*/ 110854665 h 86"/>
                <a:gd name="T46" fmla="*/ 1158934946 w 148"/>
                <a:gd name="T47" fmla="*/ 0 h 86"/>
                <a:gd name="T48" fmla="*/ 1027924952 w 148"/>
                <a:gd name="T49" fmla="*/ 50388486 h 86"/>
                <a:gd name="T50" fmla="*/ 1027924952 w 148"/>
                <a:gd name="T51" fmla="*/ 50388486 h 86"/>
                <a:gd name="T52" fmla="*/ 906992650 w 148"/>
                <a:gd name="T53" fmla="*/ 0 h 86"/>
                <a:gd name="T54" fmla="*/ 775982464 w 148"/>
                <a:gd name="T55" fmla="*/ 70543871 h 86"/>
                <a:gd name="T56" fmla="*/ 775982464 w 148"/>
                <a:gd name="T57" fmla="*/ 70543871 h 86"/>
                <a:gd name="T58" fmla="*/ 644972470 w 148"/>
                <a:gd name="T59" fmla="*/ 30233089 h 86"/>
                <a:gd name="T60" fmla="*/ 483729401 w 148"/>
                <a:gd name="T61" fmla="*/ 100776972 h 86"/>
                <a:gd name="T62" fmla="*/ 483729401 w 148"/>
                <a:gd name="T63" fmla="*/ 100776972 h 86"/>
                <a:gd name="T64" fmla="*/ 362797002 w 148"/>
                <a:gd name="T65" fmla="*/ 80621563 h 86"/>
                <a:gd name="T66" fmla="*/ 131010042 w 148"/>
                <a:gd name="T67" fmla="*/ 262020099 h 86"/>
                <a:gd name="T68" fmla="*/ 131010042 w 148"/>
                <a:gd name="T69" fmla="*/ 292253176 h 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
                <a:gd name="T106" fmla="*/ 0 h 86"/>
                <a:gd name="T107" fmla="*/ 148 w 148"/>
                <a:gd name="T108" fmla="*/ 86 h 8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 h="86">
                  <a:moveTo>
                    <a:pt x="13" y="29"/>
                  </a:moveTo>
                  <a:cubicBezTo>
                    <a:pt x="6" y="29"/>
                    <a:pt x="0" y="34"/>
                    <a:pt x="0" y="40"/>
                  </a:cubicBezTo>
                  <a:cubicBezTo>
                    <a:pt x="0" y="45"/>
                    <a:pt x="3" y="48"/>
                    <a:pt x="7" y="51"/>
                  </a:cubicBezTo>
                  <a:lnTo>
                    <a:pt x="7" y="50"/>
                  </a:lnTo>
                  <a:cubicBezTo>
                    <a:pt x="5" y="53"/>
                    <a:pt x="3" y="56"/>
                    <a:pt x="3" y="58"/>
                  </a:cubicBezTo>
                  <a:cubicBezTo>
                    <a:pt x="3" y="65"/>
                    <a:pt x="10" y="70"/>
                    <a:pt x="18" y="70"/>
                  </a:cubicBezTo>
                  <a:cubicBezTo>
                    <a:pt x="19" y="70"/>
                    <a:pt x="19" y="70"/>
                    <a:pt x="20" y="70"/>
                  </a:cubicBezTo>
                  <a:cubicBezTo>
                    <a:pt x="25" y="77"/>
                    <a:pt x="33" y="81"/>
                    <a:pt x="43" y="81"/>
                  </a:cubicBezTo>
                  <a:cubicBezTo>
                    <a:pt x="48" y="81"/>
                    <a:pt x="52" y="80"/>
                    <a:pt x="56" y="78"/>
                  </a:cubicBezTo>
                  <a:cubicBezTo>
                    <a:pt x="61" y="83"/>
                    <a:pt x="68" y="86"/>
                    <a:pt x="76" y="86"/>
                  </a:cubicBezTo>
                  <a:cubicBezTo>
                    <a:pt x="86" y="86"/>
                    <a:pt x="95" y="81"/>
                    <a:pt x="98" y="73"/>
                  </a:cubicBezTo>
                  <a:cubicBezTo>
                    <a:pt x="101" y="75"/>
                    <a:pt x="105" y="75"/>
                    <a:pt x="108" y="75"/>
                  </a:cubicBezTo>
                  <a:cubicBezTo>
                    <a:pt x="119" y="75"/>
                    <a:pt x="128" y="69"/>
                    <a:pt x="128" y="60"/>
                  </a:cubicBezTo>
                  <a:cubicBezTo>
                    <a:pt x="139" y="59"/>
                    <a:pt x="148" y="51"/>
                    <a:pt x="148" y="42"/>
                  </a:cubicBezTo>
                  <a:cubicBezTo>
                    <a:pt x="148" y="38"/>
                    <a:pt x="146" y="34"/>
                    <a:pt x="143" y="31"/>
                  </a:cubicBezTo>
                  <a:cubicBezTo>
                    <a:pt x="144" y="29"/>
                    <a:pt x="145" y="27"/>
                    <a:pt x="145" y="25"/>
                  </a:cubicBezTo>
                  <a:cubicBezTo>
                    <a:pt x="145" y="18"/>
                    <a:pt x="139" y="13"/>
                    <a:pt x="131" y="11"/>
                  </a:cubicBezTo>
                  <a:cubicBezTo>
                    <a:pt x="130" y="5"/>
                    <a:pt x="123" y="0"/>
                    <a:pt x="115" y="0"/>
                  </a:cubicBezTo>
                  <a:cubicBezTo>
                    <a:pt x="110" y="0"/>
                    <a:pt x="105" y="2"/>
                    <a:pt x="102" y="5"/>
                  </a:cubicBezTo>
                  <a:cubicBezTo>
                    <a:pt x="99" y="2"/>
                    <a:pt x="95" y="0"/>
                    <a:pt x="90" y="0"/>
                  </a:cubicBezTo>
                  <a:cubicBezTo>
                    <a:pt x="85" y="0"/>
                    <a:pt x="79" y="3"/>
                    <a:pt x="77" y="7"/>
                  </a:cubicBezTo>
                  <a:cubicBezTo>
                    <a:pt x="74" y="4"/>
                    <a:pt x="69" y="3"/>
                    <a:pt x="64" y="3"/>
                  </a:cubicBezTo>
                  <a:cubicBezTo>
                    <a:pt x="57" y="3"/>
                    <a:pt x="51" y="6"/>
                    <a:pt x="48" y="10"/>
                  </a:cubicBezTo>
                  <a:cubicBezTo>
                    <a:pt x="44" y="9"/>
                    <a:pt x="40" y="8"/>
                    <a:pt x="36" y="8"/>
                  </a:cubicBezTo>
                  <a:cubicBezTo>
                    <a:pt x="23" y="8"/>
                    <a:pt x="13" y="16"/>
                    <a:pt x="13" y="26"/>
                  </a:cubicBezTo>
                  <a:cubicBezTo>
                    <a:pt x="13" y="27"/>
                    <a:pt x="13" y="28"/>
                    <a:pt x="13" y="29"/>
                  </a:cubicBezTo>
                  <a:close/>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4" name="Freeform 309"/>
            <p:cNvSpPr>
              <a:spLocks/>
            </p:cNvSpPr>
            <p:nvPr/>
          </p:nvSpPr>
          <p:spPr bwMode="auto">
            <a:xfrm>
              <a:off x="4437" y="2691"/>
              <a:ext cx="54" cy="6"/>
            </a:xfrm>
            <a:custGeom>
              <a:avLst/>
              <a:gdLst>
                <a:gd name="T0" fmla="*/ 0 w 9"/>
                <a:gd name="T1" fmla="*/ 0 h 1"/>
                <a:gd name="T2" fmla="*/ 80621558 w 9"/>
                <a:gd name="T3" fmla="*/ 10077694 h 1"/>
                <a:gd name="T4" fmla="*/ 90699250 w 9"/>
                <a:gd name="T5" fmla="*/ 10077694 h 1"/>
                <a:gd name="T6" fmla="*/ 0 60000 65536"/>
                <a:gd name="T7" fmla="*/ 0 60000 65536"/>
                <a:gd name="T8" fmla="*/ 0 60000 65536"/>
                <a:gd name="T9" fmla="*/ 0 w 9"/>
                <a:gd name="T10" fmla="*/ 0 h 1"/>
                <a:gd name="T11" fmla="*/ 9 w 9"/>
                <a:gd name="T12" fmla="*/ 1 h 1"/>
              </a:gdLst>
              <a:ahLst/>
              <a:cxnLst>
                <a:cxn ang="T6">
                  <a:pos x="T0" y="T1"/>
                </a:cxn>
                <a:cxn ang="T7">
                  <a:pos x="T2" y="T3"/>
                </a:cxn>
                <a:cxn ang="T8">
                  <a:pos x="T4" y="T5"/>
                </a:cxn>
              </a:cxnLst>
              <a:rect l="T9" t="T10" r="T11" b="T12"/>
              <a:pathLst>
                <a:path w="9" h="1">
                  <a:moveTo>
                    <a:pt x="0" y="0"/>
                  </a:moveTo>
                  <a:cubicBezTo>
                    <a:pt x="3" y="1"/>
                    <a:pt x="5" y="1"/>
                    <a:pt x="8" y="1"/>
                  </a:cubicBezTo>
                  <a:cubicBezTo>
                    <a:pt x="8" y="1"/>
                    <a:pt x="9" y="1"/>
                    <a:pt x="9" y="1"/>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5" name="Freeform 310"/>
            <p:cNvSpPr>
              <a:spLocks/>
            </p:cNvSpPr>
            <p:nvPr/>
          </p:nvSpPr>
          <p:spPr bwMode="auto">
            <a:xfrm>
              <a:off x="4515" y="2799"/>
              <a:ext cx="24" cy="6"/>
            </a:xfrm>
            <a:custGeom>
              <a:avLst/>
              <a:gdLst>
                <a:gd name="T0" fmla="*/ 0 w 4"/>
                <a:gd name="T1" fmla="*/ 10077694 h 1"/>
                <a:gd name="T2" fmla="*/ 40310777 w 4"/>
                <a:gd name="T3" fmla="*/ 0 h 1"/>
                <a:gd name="T4" fmla="*/ 0 60000 65536"/>
                <a:gd name="T5" fmla="*/ 0 60000 65536"/>
                <a:gd name="T6" fmla="*/ 0 w 4"/>
                <a:gd name="T7" fmla="*/ 0 h 1"/>
                <a:gd name="T8" fmla="*/ 4 w 4"/>
                <a:gd name="T9" fmla="*/ 1 h 1"/>
              </a:gdLst>
              <a:ahLst/>
              <a:cxnLst>
                <a:cxn ang="T4">
                  <a:pos x="T0" y="T1"/>
                </a:cxn>
                <a:cxn ang="T5">
                  <a:pos x="T2" y="T3"/>
                </a:cxn>
              </a:cxnLst>
              <a:rect l="T6" t="T7" r="T8" b="T9"/>
              <a:pathLst>
                <a:path w="4" h="1">
                  <a:moveTo>
                    <a:pt x="0" y="1"/>
                  </a:moveTo>
                  <a:cubicBezTo>
                    <a:pt x="1" y="1"/>
                    <a:pt x="3" y="1"/>
                    <a:pt x="4"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6" name="Freeform 311"/>
            <p:cNvSpPr>
              <a:spLocks/>
            </p:cNvSpPr>
            <p:nvPr/>
          </p:nvSpPr>
          <p:spPr bwMode="auto">
            <a:xfrm>
              <a:off x="4719" y="2829"/>
              <a:ext cx="12" cy="24"/>
            </a:xfrm>
            <a:custGeom>
              <a:avLst/>
              <a:gdLst>
                <a:gd name="T0" fmla="*/ 0 w 2"/>
                <a:gd name="T1" fmla="*/ 0 h 4"/>
                <a:gd name="T2" fmla="*/ 20155388 w 2"/>
                <a:gd name="T3" fmla="*/ 40310777 h 4"/>
                <a:gd name="T4" fmla="*/ 0 60000 65536"/>
                <a:gd name="T5" fmla="*/ 0 60000 65536"/>
                <a:gd name="T6" fmla="*/ 0 w 2"/>
                <a:gd name="T7" fmla="*/ 0 h 4"/>
                <a:gd name="T8" fmla="*/ 2 w 2"/>
                <a:gd name="T9" fmla="*/ 4 h 4"/>
              </a:gdLst>
              <a:ahLst/>
              <a:cxnLst>
                <a:cxn ang="T4">
                  <a:pos x="T0" y="T1"/>
                </a:cxn>
                <a:cxn ang="T5">
                  <a:pos x="T2" y="T3"/>
                </a:cxn>
              </a:cxnLst>
              <a:rect l="T6" t="T7" r="T8" b="T9"/>
              <a:pathLst>
                <a:path w="2" h="4">
                  <a:moveTo>
                    <a:pt x="0" y="0"/>
                  </a:moveTo>
                  <a:cubicBezTo>
                    <a:pt x="1" y="2"/>
                    <a:pt x="1" y="3"/>
                    <a:pt x="2" y="4"/>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7" name="Freeform 312"/>
            <p:cNvSpPr>
              <a:spLocks/>
            </p:cNvSpPr>
            <p:nvPr/>
          </p:nvSpPr>
          <p:spPr bwMode="auto">
            <a:xfrm>
              <a:off x="4983" y="2799"/>
              <a:ext cx="6" cy="24"/>
            </a:xfrm>
            <a:custGeom>
              <a:avLst/>
              <a:gdLst>
                <a:gd name="T0" fmla="*/ 0 w 1"/>
                <a:gd name="T1" fmla="*/ 40310777 h 4"/>
                <a:gd name="T2" fmla="*/ 10077694 w 1"/>
                <a:gd name="T3" fmla="*/ 0 h 4"/>
                <a:gd name="T4" fmla="*/ 0 60000 65536"/>
                <a:gd name="T5" fmla="*/ 0 60000 65536"/>
                <a:gd name="T6" fmla="*/ 0 w 1"/>
                <a:gd name="T7" fmla="*/ 0 h 4"/>
                <a:gd name="T8" fmla="*/ 1 w 1"/>
                <a:gd name="T9" fmla="*/ 4 h 4"/>
              </a:gdLst>
              <a:ahLst/>
              <a:cxnLst>
                <a:cxn ang="T4">
                  <a:pos x="T0" y="T1"/>
                </a:cxn>
                <a:cxn ang="T5">
                  <a:pos x="T2" y="T3"/>
                </a:cxn>
              </a:cxnLst>
              <a:rect l="T6" t="T7" r="T8" b="T9"/>
              <a:pathLst>
                <a:path w="1" h="4">
                  <a:moveTo>
                    <a:pt x="0" y="4"/>
                  </a:moveTo>
                  <a:cubicBezTo>
                    <a:pt x="0" y="3"/>
                    <a:pt x="1" y="1"/>
                    <a:pt x="1"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8" name="Freeform 313"/>
            <p:cNvSpPr>
              <a:spLocks/>
            </p:cNvSpPr>
            <p:nvPr/>
          </p:nvSpPr>
          <p:spPr bwMode="auto">
            <a:xfrm>
              <a:off x="5097" y="2661"/>
              <a:ext cx="66" cy="84"/>
            </a:xfrm>
            <a:custGeom>
              <a:avLst/>
              <a:gdLst>
                <a:gd name="T0" fmla="*/ 110854666 w 11"/>
                <a:gd name="T1" fmla="*/ 141087754 h 14"/>
                <a:gd name="T2" fmla="*/ 110854666 w 11"/>
                <a:gd name="T3" fmla="*/ 141087754 h 14"/>
                <a:gd name="T4" fmla="*/ 0 w 11"/>
                <a:gd name="T5" fmla="*/ 0 h 14"/>
                <a:gd name="T6" fmla="*/ 0 60000 65536"/>
                <a:gd name="T7" fmla="*/ 0 60000 65536"/>
                <a:gd name="T8" fmla="*/ 0 60000 65536"/>
                <a:gd name="T9" fmla="*/ 0 w 11"/>
                <a:gd name="T10" fmla="*/ 0 h 14"/>
                <a:gd name="T11" fmla="*/ 11 w 11"/>
                <a:gd name="T12" fmla="*/ 14 h 14"/>
              </a:gdLst>
              <a:ahLst/>
              <a:cxnLst>
                <a:cxn ang="T6">
                  <a:pos x="T0" y="T1"/>
                </a:cxn>
                <a:cxn ang="T7">
                  <a:pos x="T2" y="T3"/>
                </a:cxn>
                <a:cxn ang="T8">
                  <a:pos x="T4" y="T5"/>
                </a:cxn>
              </a:cxnLst>
              <a:rect l="T9" t="T10" r="T11" b="T12"/>
              <a:pathLst>
                <a:path w="11" h="14">
                  <a:moveTo>
                    <a:pt x="11" y="14"/>
                  </a:moveTo>
                  <a:cubicBezTo>
                    <a:pt x="11" y="14"/>
                    <a:pt x="11" y="14"/>
                    <a:pt x="11" y="14"/>
                  </a:cubicBezTo>
                  <a:cubicBezTo>
                    <a:pt x="11" y="8"/>
                    <a:pt x="7" y="2"/>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49" name="Freeform 314"/>
            <p:cNvSpPr>
              <a:spLocks/>
            </p:cNvSpPr>
            <p:nvPr/>
          </p:nvSpPr>
          <p:spPr bwMode="auto">
            <a:xfrm>
              <a:off x="5223" y="2571"/>
              <a:ext cx="30" cy="30"/>
            </a:xfrm>
            <a:custGeom>
              <a:avLst/>
              <a:gdLst>
                <a:gd name="T0" fmla="*/ 0 w 5"/>
                <a:gd name="T1" fmla="*/ 50388485 h 5"/>
                <a:gd name="T2" fmla="*/ 50388485 w 5"/>
                <a:gd name="T3" fmla="*/ 0 h 5"/>
                <a:gd name="T4" fmla="*/ 0 60000 65536"/>
                <a:gd name="T5" fmla="*/ 0 60000 65536"/>
                <a:gd name="T6" fmla="*/ 0 w 5"/>
                <a:gd name="T7" fmla="*/ 0 h 5"/>
                <a:gd name="T8" fmla="*/ 5 w 5"/>
                <a:gd name="T9" fmla="*/ 5 h 5"/>
              </a:gdLst>
              <a:ahLst/>
              <a:cxnLst>
                <a:cxn ang="T4">
                  <a:pos x="T0" y="T1"/>
                </a:cxn>
                <a:cxn ang="T5">
                  <a:pos x="T2" y="T3"/>
                </a:cxn>
              </a:cxnLst>
              <a:rect l="T6" t="T7" r="T8" b="T9"/>
              <a:pathLst>
                <a:path w="5" h="5">
                  <a:moveTo>
                    <a:pt x="0" y="5"/>
                  </a:moveTo>
                  <a:cubicBezTo>
                    <a:pt x="2" y="3"/>
                    <a:pt x="4" y="2"/>
                    <a:pt x="5"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0" name="Freeform 315"/>
            <p:cNvSpPr>
              <a:spLocks/>
            </p:cNvSpPr>
            <p:nvPr/>
          </p:nvSpPr>
          <p:spPr bwMode="auto">
            <a:xfrm>
              <a:off x="5181" y="2451"/>
              <a:ext cx="1" cy="12"/>
            </a:xfrm>
            <a:custGeom>
              <a:avLst/>
              <a:gdLst>
                <a:gd name="T0" fmla="*/ 0 w 1"/>
                <a:gd name="T1" fmla="*/ 20155388 h 2"/>
                <a:gd name="T2" fmla="*/ 0 w 1"/>
                <a:gd name="T3" fmla="*/ 20155388 h 2"/>
                <a:gd name="T4" fmla="*/ 0 w 1"/>
                <a:gd name="T5" fmla="*/ 0 h 2"/>
                <a:gd name="T6" fmla="*/ 0 60000 65536"/>
                <a:gd name="T7" fmla="*/ 0 60000 65536"/>
                <a:gd name="T8" fmla="*/ 0 60000 65536"/>
                <a:gd name="T9" fmla="*/ 0 w 1"/>
                <a:gd name="T10" fmla="*/ 0 h 2"/>
                <a:gd name="T11" fmla="*/ 1 w 1"/>
                <a:gd name="T12" fmla="*/ 2 h 2"/>
              </a:gdLst>
              <a:ahLst/>
              <a:cxnLst>
                <a:cxn ang="T6">
                  <a:pos x="T0" y="T1"/>
                </a:cxn>
                <a:cxn ang="T7">
                  <a:pos x="T2" y="T3"/>
                </a:cxn>
                <a:cxn ang="T8">
                  <a:pos x="T4" y="T5"/>
                </a:cxn>
              </a:cxnLst>
              <a:rect l="T9" t="T10" r="T11" b="T12"/>
              <a:pathLst>
                <a:path w="1" h="2">
                  <a:moveTo>
                    <a:pt x="0" y="2"/>
                  </a:moveTo>
                  <a:cubicBezTo>
                    <a:pt x="0" y="2"/>
                    <a:pt x="0" y="2"/>
                    <a:pt x="0" y="2"/>
                  </a:cubicBezTo>
                  <a:cubicBezTo>
                    <a:pt x="0" y="1"/>
                    <a:pt x="0"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1" name="Freeform 316"/>
            <p:cNvSpPr>
              <a:spLocks/>
            </p:cNvSpPr>
            <p:nvPr/>
          </p:nvSpPr>
          <p:spPr bwMode="auto">
            <a:xfrm>
              <a:off x="4995" y="2415"/>
              <a:ext cx="12" cy="18"/>
            </a:xfrm>
            <a:custGeom>
              <a:avLst/>
              <a:gdLst>
                <a:gd name="T0" fmla="*/ 20155388 w 2"/>
                <a:gd name="T1" fmla="*/ 0 h 3"/>
                <a:gd name="T2" fmla="*/ 0 w 2"/>
                <a:gd name="T3" fmla="*/ 30233090 h 3"/>
                <a:gd name="T4" fmla="*/ 0 60000 65536"/>
                <a:gd name="T5" fmla="*/ 0 60000 65536"/>
                <a:gd name="T6" fmla="*/ 0 w 2"/>
                <a:gd name="T7" fmla="*/ 0 h 3"/>
                <a:gd name="T8" fmla="*/ 2 w 2"/>
                <a:gd name="T9" fmla="*/ 3 h 3"/>
              </a:gdLst>
              <a:ahLst/>
              <a:cxnLst>
                <a:cxn ang="T4">
                  <a:pos x="T0" y="T1"/>
                </a:cxn>
                <a:cxn ang="T5">
                  <a:pos x="T2" y="T3"/>
                </a:cxn>
              </a:cxnLst>
              <a:rect l="T6" t="T7" r="T8" b="T9"/>
              <a:pathLst>
                <a:path w="2" h="3">
                  <a:moveTo>
                    <a:pt x="2" y="0"/>
                  </a:moveTo>
                  <a:cubicBezTo>
                    <a:pt x="1" y="1"/>
                    <a:pt x="0" y="2"/>
                    <a:pt x="0" y="3"/>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2" name="Freeform 317"/>
            <p:cNvSpPr>
              <a:spLocks/>
            </p:cNvSpPr>
            <p:nvPr/>
          </p:nvSpPr>
          <p:spPr bwMode="auto">
            <a:xfrm>
              <a:off x="4851" y="2427"/>
              <a:ext cx="6" cy="12"/>
            </a:xfrm>
            <a:custGeom>
              <a:avLst/>
              <a:gdLst>
                <a:gd name="T0" fmla="*/ 10077694 w 1"/>
                <a:gd name="T1" fmla="*/ 0 h 2"/>
                <a:gd name="T2" fmla="*/ 0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1" y="0"/>
                  </a:moveTo>
                  <a:cubicBezTo>
                    <a:pt x="0" y="0"/>
                    <a:pt x="0" y="1"/>
                    <a:pt x="0"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3" name="Freeform 318"/>
            <p:cNvSpPr>
              <a:spLocks/>
            </p:cNvSpPr>
            <p:nvPr/>
          </p:nvSpPr>
          <p:spPr bwMode="auto">
            <a:xfrm>
              <a:off x="4683" y="2445"/>
              <a:ext cx="24" cy="18"/>
            </a:xfrm>
            <a:custGeom>
              <a:avLst/>
              <a:gdLst>
                <a:gd name="T0" fmla="*/ 40310777 w 4"/>
                <a:gd name="T1" fmla="*/ 30233090 h 3"/>
                <a:gd name="T2" fmla="*/ 0 w 4"/>
                <a:gd name="T3" fmla="*/ 0 h 3"/>
                <a:gd name="T4" fmla="*/ 0 60000 65536"/>
                <a:gd name="T5" fmla="*/ 0 60000 65536"/>
                <a:gd name="T6" fmla="*/ 0 w 4"/>
                <a:gd name="T7" fmla="*/ 0 h 3"/>
                <a:gd name="T8" fmla="*/ 4 w 4"/>
                <a:gd name="T9" fmla="*/ 3 h 3"/>
              </a:gdLst>
              <a:ahLst/>
              <a:cxnLst>
                <a:cxn ang="T4">
                  <a:pos x="T0" y="T1"/>
                </a:cxn>
                <a:cxn ang="T5">
                  <a:pos x="T2" y="T3"/>
                </a:cxn>
              </a:cxnLst>
              <a:rect l="T6" t="T7" r="T8" b="T9"/>
              <a:pathLst>
                <a:path w="4" h="3">
                  <a:moveTo>
                    <a:pt x="4" y="3"/>
                  </a:moveTo>
                  <a:cubicBezTo>
                    <a:pt x="3" y="2"/>
                    <a:pt x="2" y="1"/>
                    <a:pt x="0" y="0"/>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54" name="Freeform 319"/>
            <p:cNvSpPr>
              <a:spLocks/>
            </p:cNvSpPr>
            <p:nvPr/>
          </p:nvSpPr>
          <p:spPr bwMode="auto">
            <a:xfrm>
              <a:off x="4473" y="2559"/>
              <a:ext cx="6" cy="12"/>
            </a:xfrm>
            <a:custGeom>
              <a:avLst/>
              <a:gdLst>
                <a:gd name="T0" fmla="*/ 0 w 1"/>
                <a:gd name="T1" fmla="*/ 0 h 2"/>
                <a:gd name="T2" fmla="*/ 10077694 w 1"/>
                <a:gd name="T3" fmla="*/ 20155388 h 2"/>
                <a:gd name="T4" fmla="*/ 0 60000 65536"/>
                <a:gd name="T5" fmla="*/ 0 60000 65536"/>
                <a:gd name="T6" fmla="*/ 0 w 1"/>
                <a:gd name="T7" fmla="*/ 0 h 2"/>
                <a:gd name="T8" fmla="*/ 1 w 1"/>
                <a:gd name="T9" fmla="*/ 2 h 2"/>
              </a:gdLst>
              <a:ahLst/>
              <a:cxnLst>
                <a:cxn ang="T4">
                  <a:pos x="T0" y="T1"/>
                </a:cxn>
                <a:cxn ang="T5">
                  <a:pos x="T2" y="T3"/>
                </a:cxn>
              </a:cxnLst>
              <a:rect l="T6" t="T7" r="T8" b="T9"/>
              <a:pathLst>
                <a:path w="1" h="2">
                  <a:moveTo>
                    <a:pt x="0" y="0"/>
                  </a:moveTo>
                  <a:cubicBezTo>
                    <a:pt x="0" y="1"/>
                    <a:pt x="1" y="2"/>
                    <a:pt x="1" y="2"/>
                  </a:cubicBezTo>
                </a:path>
              </a:pathLst>
            </a:custGeom>
            <a:noFill/>
            <a:ln w="9525" cap="rnd">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55" name="Rectangle 320"/>
          <p:cNvSpPr>
            <a:spLocks noChangeArrowheads="1"/>
          </p:cNvSpPr>
          <p:nvPr/>
        </p:nvSpPr>
        <p:spPr bwMode="auto">
          <a:xfrm>
            <a:off x="7396163" y="4402138"/>
            <a:ext cx="5365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OFC WIDE </a:t>
            </a:r>
            <a:endParaRPr lang="en-US" altLang="en-US" sz="2400">
              <a:latin typeface="Times New Roman" panose="02020603050405020304" pitchFamily="18" charset="0"/>
            </a:endParaRPr>
          </a:p>
        </p:txBody>
      </p:sp>
      <p:sp>
        <p:nvSpPr>
          <p:cNvPr id="156" name="Rectangle 321"/>
          <p:cNvSpPr>
            <a:spLocks noChangeArrowheads="1"/>
          </p:cNvSpPr>
          <p:nvPr/>
        </p:nvSpPr>
        <p:spPr bwMode="auto">
          <a:xfrm>
            <a:off x="7500938" y="4545013"/>
            <a:ext cx="32067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BANK </a:t>
            </a:r>
            <a:endParaRPr lang="en-US" altLang="en-US" sz="2400">
              <a:latin typeface="Times New Roman" panose="02020603050405020304" pitchFamily="18" charset="0"/>
            </a:endParaRPr>
          </a:p>
        </p:txBody>
      </p:sp>
      <p:sp>
        <p:nvSpPr>
          <p:cNvPr id="157" name="Rectangle 322"/>
          <p:cNvSpPr>
            <a:spLocks noChangeArrowheads="1"/>
          </p:cNvSpPr>
          <p:nvPr/>
        </p:nvSpPr>
        <p:spPr bwMode="auto">
          <a:xfrm>
            <a:off x="7262813" y="4687888"/>
            <a:ext cx="7318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COMMUNICATI</a:t>
            </a:r>
            <a:endParaRPr lang="en-US" altLang="en-US" sz="2400">
              <a:latin typeface="Times New Roman" panose="02020603050405020304" pitchFamily="18" charset="0"/>
            </a:endParaRPr>
          </a:p>
        </p:txBody>
      </p:sp>
      <p:sp>
        <p:nvSpPr>
          <p:cNvPr id="158" name="Rectangle 323"/>
          <p:cNvSpPr>
            <a:spLocks noChangeArrowheads="1"/>
          </p:cNvSpPr>
          <p:nvPr/>
        </p:nvSpPr>
        <p:spPr bwMode="auto">
          <a:xfrm>
            <a:off x="7567613" y="4830763"/>
            <a:ext cx="1524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000000"/>
                </a:solidFill>
              </a:rPr>
              <a:t>ON</a:t>
            </a:r>
            <a:endParaRPr lang="en-US" altLang="en-US" sz="2400">
              <a:latin typeface="Times New Roman" panose="02020603050405020304" pitchFamily="18" charset="0"/>
            </a:endParaRPr>
          </a:p>
        </p:txBody>
      </p:sp>
      <p:sp>
        <p:nvSpPr>
          <p:cNvPr id="159" name="Line 324"/>
          <p:cNvSpPr>
            <a:spLocks noChangeShapeType="1"/>
          </p:cNvSpPr>
          <p:nvPr/>
        </p:nvSpPr>
        <p:spPr bwMode="auto">
          <a:xfrm>
            <a:off x="7681913" y="3592513"/>
            <a:ext cx="1587" cy="75247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60" name="Rectangle 325"/>
          <p:cNvSpPr>
            <a:spLocks noChangeArrowheads="1"/>
          </p:cNvSpPr>
          <p:nvPr/>
        </p:nvSpPr>
        <p:spPr bwMode="auto">
          <a:xfrm>
            <a:off x="6958013" y="5211763"/>
            <a:ext cx="1533525" cy="180975"/>
          </a:xfrm>
          <a:prstGeom prst="rect">
            <a:avLst/>
          </a:prstGeom>
          <a:solidFill>
            <a:srgbClr val="00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1" name="Rectangle 326"/>
          <p:cNvSpPr>
            <a:spLocks noChangeArrowheads="1"/>
          </p:cNvSpPr>
          <p:nvPr/>
        </p:nvSpPr>
        <p:spPr bwMode="auto">
          <a:xfrm>
            <a:off x="6986588" y="5221288"/>
            <a:ext cx="1330325"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a:solidFill>
                  <a:srgbClr val="FFFFFF"/>
                </a:solidFill>
              </a:rPr>
              <a:t>State Load Dispatch Center</a:t>
            </a:r>
            <a:endParaRPr lang="en-US" altLang="en-US" sz="2400">
              <a:latin typeface="Times New Roman" panose="02020603050405020304" pitchFamily="18" charset="0"/>
            </a:endParaRPr>
          </a:p>
        </p:txBody>
      </p:sp>
      <p:sp>
        <p:nvSpPr>
          <p:cNvPr id="162" name="Line 327"/>
          <p:cNvSpPr>
            <a:spLocks noChangeShapeType="1"/>
          </p:cNvSpPr>
          <p:nvPr/>
        </p:nvSpPr>
        <p:spPr bwMode="auto">
          <a:xfrm>
            <a:off x="7624763" y="5030788"/>
            <a:ext cx="1587" cy="161925"/>
          </a:xfrm>
          <a:prstGeom prst="line">
            <a:avLst/>
          </a:prstGeom>
          <a:noFill/>
          <a:ln w="9525"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en-IN"/>
          </a:p>
        </p:txBody>
      </p:sp>
      <p:sp>
        <p:nvSpPr>
          <p:cNvPr id="163" name="Rectangle 328"/>
          <p:cNvSpPr>
            <a:spLocks noChangeArrowheads="1"/>
          </p:cNvSpPr>
          <p:nvPr/>
        </p:nvSpPr>
        <p:spPr bwMode="auto">
          <a:xfrm>
            <a:off x="5167313" y="4497388"/>
            <a:ext cx="419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4" name="Rectangle 329">
            <a:hlinkClick r:id="rId7" action="ppaction://hlinksldjump"/>
          </p:cNvPr>
          <p:cNvSpPr>
            <a:spLocks noChangeArrowheads="1"/>
          </p:cNvSpPr>
          <p:nvPr/>
        </p:nvSpPr>
        <p:spPr bwMode="auto">
          <a:xfrm>
            <a:off x="5195888" y="4506913"/>
            <a:ext cx="3508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AP 01</a:t>
            </a:r>
            <a:endParaRPr lang="en-US" altLang="en-US" sz="2400">
              <a:latin typeface="Times New Roman" panose="02020603050405020304" pitchFamily="18" charset="0"/>
            </a:endParaRPr>
          </a:p>
        </p:txBody>
      </p:sp>
      <p:sp>
        <p:nvSpPr>
          <p:cNvPr id="165" name="Rectangle 330"/>
          <p:cNvSpPr>
            <a:spLocks noChangeArrowheads="1"/>
          </p:cNvSpPr>
          <p:nvPr/>
        </p:nvSpPr>
        <p:spPr bwMode="auto">
          <a:xfrm>
            <a:off x="5919788" y="4497388"/>
            <a:ext cx="4191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6" name="Rectangle 331"/>
          <p:cNvSpPr>
            <a:spLocks noChangeArrowheads="1"/>
          </p:cNvSpPr>
          <p:nvPr/>
        </p:nvSpPr>
        <p:spPr bwMode="auto">
          <a:xfrm>
            <a:off x="5948363" y="4506913"/>
            <a:ext cx="35083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AP 02</a:t>
            </a:r>
            <a:endParaRPr lang="en-US" altLang="en-US" sz="2400">
              <a:latin typeface="Times New Roman" panose="02020603050405020304" pitchFamily="18" charset="0"/>
            </a:endParaRPr>
          </a:p>
        </p:txBody>
      </p:sp>
      <p:sp>
        <p:nvSpPr>
          <p:cNvPr id="167" name="Rectangle 332"/>
          <p:cNvSpPr>
            <a:spLocks noChangeArrowheads="1"/>
          </p:cNvSpPr>
          <p:nvPr/>
        </p:nvSpPr>
        <p:spPr bwMode="auto">
          <a:xfrm>
            <a:off x="4995863" y="4668838"/>
            <a:ext cx="154305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68" name="Rectangle 333">
            <a:hlinkClick r:id="rId8" action="ppaction://hlinksldjump"/>
          </p:cNvPr>
          <p:cNvSpPr>
            <a:spLocks noChangeArrowheads="1"/>
          </p:cNvSpPr>
          <p:nvPr/>
        </p:nvSpPr>
        <p:spPr bwMode="auto">
          <a:xfrm>
            <a:off x="5024438" y="4678363"/>
            <a:ext cx="14192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Work Stations / Servers</a:t>
            </a:r>
            <a:endParaRPr lang="en-US" altLang="en-US" sz="2400">
              <a:latin typeface="Times New Roman" panose="02020603050405020304" pitchFamily="18" charset="0"/>
            </a:endParaRPr>
          </a:p>
        </p:txBody>
      </p:sp>
      <p:sp>
        <p:nvSpPr>
          <p:cNvPr id="169" name="Rectangle 334"/>
          <p:cNvSpPr>
            <a:spLocks noChangeArrowheads="1"/>
          </p:cNvSpPr>
          <p:nvPr/>
        </p:nvSpPr>
        <p:spPr bwMode="auto">
          <a:xfrm>
            <a:off x="6434138" y="2316163"/>
            <a:ext cx="15335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170" name="Rectangle 335"/>
          <p:cNvSpPr>
            <a:spLocks noChangeArrowheads="1"/>
          </p:cNvSpPr>
          <p:nvPr/>
        </p:nvSpPr>
        <p:spPr bwMode="auto">
          <a:xfrm>
            <a:off x="6462713" y="2325688"/>
            <a:ext cx="1525587"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000" b="1">
                <a:solidFill>
                  <a:srgbClr val="000000"/>
                </a:solidFill>
              </a:rPr>
              <a:t>LOCAL AREA NETWORK</a:t>
            </a:r>
            <a:endParaRPr lang="en-US" altLang="en-US" sz="2400">
              <a:latin typeface="Times New Roman" panose="02020603050405020304" pitchFamily="18" charset="0"/>
            </a:endParaRPr>
          </a:p>
        </p:txBody>
      </p:sp>
      <p:sp>
        <p:nvSpPr>
          <p:cNvPr id="171" name="Rectangle 337"/>
          <p:cNvSpPr>
            <a:spLocks noChangeArrowheads="1"/>
          </p:cNvSpPr>
          <p:nvPr/>
        </p:nvSpPr>
        <p:spPr bwMode="auto">
          <a:xfrm>
            <a:off x="123825" y="2436813"/>
            <a:ext cx="490538"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20000"/>
              </a:spcBef>
              <a:buClr>
                <a:schemeClr val="tx1"/>
              </a:buClr>
              <a:buSzPct val="75000"/>
              <a:buFont typeface="Wingdings" panose="05000000000000000000" pitchFamily="2" charset="2"/>
              <a:buNone/>
            </a:pPr>
            <a:r>
              <a:rPr lang="en-US" altLang="en-US" sz="2400">
                <a:solidFill>
                  <a:schemeClr val="tx2"/>
                </a:solidFill>
                <a:latin typeface="Times New Roman" panose="02020603050405020304" pitchFamily="18" charset="0"/>
              </a:rPr>
              <a:t>GETCO</a:t>
            </a:r>
            <a:r>
              <a:rPr lang="en-US" altLang="en-US" sz="2400">
                <a:latin typeface="Times New Roman" panose="02020603050405020304" pitchFamily="18" charset="0"/>
              </a:rPr>
              <a:t> </a:t>
            </a:r>
          </a:p>
        </p:txBody>
      </p:sp>
      <p:sp>
        <p:nvSpPr>
          <p:cNvPr id="173" name="Rectangle 367"/>
          <p:cNvSpPr>
            <a:spLocks noChangeArrowheads="1"/>
          </p:cNvSpPr>
          <p:nvPr/>
        </p:nvSpPr>
        <p:spPr bwMode="auto">
          <a:xfrm>
            <a:off x="850113" y="2523487"/>
            <a:ext cx="114775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800" b="1" dirty="0" smtClean="0">
                <a:solidFill>
                  <a:srgbClr val="000000"/>
                </a:solidFill>
              </a:rPr>
              <a:t>Lease Line / Microwave</a:t>
            </a:r>
            <a:endParaRPr lang="en-US" altLang="en-US" sz="2400" dirty="0">
              <a:latin typeface="Times New Roman" panose="02020603050405020304" pitchFamily="18" charset="0"/>
            </a:endParaRPr>
          </a:p>
        </p:txBody>
      </p:sp>
    </p:spTree>
    <p:extLst>
      <p:ext uri="{BB962C8B-B14F-4D97-AF65-F5344CB8AC3E}">
        <p14:creationId xmlns:p14="http://schemas.microsoft.com/office/powerpoint/2010/main" val="24564722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8"/>
          <p:cNvSpPr>
            <a:spLocks noChangeAspect="1" noChangeArrowheads="1"/>
          </p:cNvSpPr>
          <p:nvPr/>
        </p:nvSpPr>
        <p:spPr bwMode="auto">
          <a:xfrm>
            <a:off x="4768850" y="1901825"/>
            <a:ext cx="98425" cy="84138"/>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pic>
        <p:nvPicPr>
          <p:cNvPr id="8195" name="Picture 9" descr="POWER MAP OF GUJARAT-  Jan 10"/>
          <p:cNvPicPr>
            <a:picLocks noChangeAspect="1" noChangeArrowheads="1"/>
          </p:cNvPicPr>
          <p:nvPr/>
        </p:nvPicPr>
        <p:blipFill>
          <a:blip r:embed="rId3">
            <a:grayscl/>
          </a:blip>
          <a:srcRect/>
          <a:stretch>
            <a:fillRect/>
          </a:stretch>
        </p:blipFill>
        <p:spPr bwMode="auto">
          <a:xfrm>
            <a:off x="0" y="0"/>
            <a:ext cx="9144000" cy="6858000"/>
          </a:xfrm>
          <a:prstGeom prst="rect">
            <a:avLst/>
          </a:prstGeom>
          <a:noFill/>
          <a:ln w="9525">
            <a:noFill/>
            <a:miter lim="800000"/>
            <a:headEnd/>
            <a:tailEnd/>
          </a:ln>
        </p:spPr>
      </p:pic>
      <p:sp>
        <p:nvSpPr>
          <p:cNvPr id="8196" name="AutoShape 10"/>
          <p:cNvSpPr>
            <a:spLocks noChangeAspect="1" noChangeArrowheads="1"/>
          </p:cNvSpPr>
          <p:nvPr/>
        </p:nvSpPr>
        <p:spPr bwMode="auto">
          <a:xfrm>
            <a:off x="3122613" y="2406650"/>
            <a:ext cx="96837" cy="82550"/>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197" name="AutoShape 13"/>
          <p:cNvSpPr>
            <a:spLocks noChangeAspect="1" noChangeArrowheads="1"/>
          </p:cNvSpPr>
          <p:nvPr/>
        </p:nvSpPr>
        <p:spPr bwMode="auto">
          <a:xfrm>
            <a:off x="3432175" y="2270125"/>
            <a:ext cx="98425" cy="84138"/>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198" name="AutoShape 15"/>
          <p:cNvSpPr>
            <a:spLocks noChangeAspect="1" noChangeArrowheads="1"/>
          </p:cNvSpPr>
          <p:nvPr/>
        </p:nvSpPr>
        <p:spPr bwMode="auto">
          <a:xfrm>
            <a:off x="5713413" y="2154238"/>
            <a:ext cx="98425"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199" name="AutoShape 17"/>
          <p:cNvSpPr>
            <a:spLocks noChangeAspect="1" noChangeArrowheads="1"/>
          </p:cNvSpPr>
          <p:nvPr/>
        </p:nvSpPr>
        <p:spPr bwMode="auto">
          <a:xfrm>
            <a:off x="7050088" y="3916363"/>
            <a:ext cx="98425"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0" name="AutoShape 19"/>
          <p:cNvSpPr>
            <a:spLocks noChangeAspect="1" noChangeArrowheads="1"/>
          </p:cNvSpPr>
          <p:nvPr/>
        </p:nvSpPr>
        <p:spPr bwMode="auto">
          <a:xfrm>
            <a:off x="4592638" y="1893888"/>
            <a:ext cx="98425"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27651" name="Slide Number Placeholder 3"/>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940F88A5-63FF-43F9-A767-A1C352585879}" type="slidenum">
              <a:rPr lang="en-US" sz="1200">
                <a:solidFill>
                  <a:schemeClr val="tx1">
                    <a:tint val="75000"/>
                  </a:schemeClr>
                </a:solidFill>
                <a:latin typeface="+mn-lt"/>
              </a:rPr>
              <a:pPr algn="r" fontAlgn="auto">
                <a:spcBef>
                  <a:spcPts val="0"/>
                </a:spcBef>
                <a:spcAft>
                  <a:spcPts val="0"/>
                </a:spcAft>
                <a:defRPr/>
              </a:pPr>
              <a:t>2</a:t>
            </a:fld>
            <a:endParaRPr lang="en-US" sz="1200">
              <a:solidFill>
                <a:schemeClr val="tx1">
                  <a:tint val="75000"/>
                </a:schemeClr>
              </a:solidFill>
              <a:latin typeface="+mn-lt"/>
            </a:endParaRPr>
          </a:p>
        </p:txBody>
      </p:sp>
      <p:sp>
        <p:nvSpPr>
          <p:cNvPr id="8202" name="AutoShape 20"/>
          <p:cNvSpPr>
            <a:spLocks noChangeAspect="1" noChangeArrowheads="1"/>
          </p:cNvSpPr>
          <p:nvPr/>
        </p:nvSpPr>
        <p:spPr bwMode="auto">
          <a:xfrm>
            <a:off x="4533900" y="5238750"/>
            <a:ext cx="96838" cy="82550"/>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3" name="AutoShape 22"/>
          <p:cNvSpPr>
            <a:spLocks noChangeAspect="1" noChangeArrowheads="1"/>
          </p:cNvSpPr>
          <p:nvPr/>
        </p:nvSpPr>
        <p:spPr bwMode="auto">
          <a:xfrm>
            <a:off x="4462463" y="1284288"/>
            <a:ext cx="96837"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4" name="AutoShape 24"/>
          <p:cNvSpPr>
            <a:spLocks noChangeAspect="1" noChangeArrowheads="1"/>
          </p:cNvSpPr>
          <p:nvPr/>
        </p:nvSpPr>
        <p:spPr bwMode="auto">
          <a:xfrm>
            <a:off x="4081463" y="3036888"/>
            <a:ext cx="96837"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5" name="AutoShape 26"/>
          <p:cNvSpPr>
            <a:spLocks noChangeAspect="1" noChangeArrowheads="1"/>
          </p:cNvSpPr>
          <p:nvPr/>
        </p:nvSpPr>
        <p:spPr bwMode="auto">
          <a:xfrm>
            <a:off x="3243263" y="2579688"/>
            <a:ext cx="96837" cy="84137"/>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6" name="AutoShape 29"/>
          <p:cNvSpPr>
            <a:spLocks noChangeAspect="1" noChangeArrowheads="1"/>
          </p:cNvSpPr>
          <p:nvPr/>
        </p:nvSpPr>
        <p:spPr bwMode="auto">
          <a:xfrm>
            <a:off x="4419600" y="3121025"/>
            <a:ext cx="96838" cy="82550"/>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8207" name="AutoShape 29"/>
          <p:cNvSpPr>
            <a:spLocks noChangeAspect="1" noChangeArrowheads="1"/>
          </p:cNvSpPr>
          <p:nvPr/>
        </p:nvSpPr>
        <p:spPr bwMode="auto">
          <a:xfrm>
            <a:off x="4419600" y="3121025"/>
            <a:ext cx="96838" cy="82550"/>
          </a:xfrm>
          <a:prstGeom prst="star16">
            <a:avLst>
              <a:gd name="adj" fmla="val 37500"/>
            </a:avLst>
          </a:prstGeom>
          <a:solidFill>
            <a:srgbClr val="FFFF00"/>
          </a:solidFill>
          <a:ln w="9525">
            <a:solidFill>
              <a:srgbClr val="000000"/>
            </a:solidFill>
            <a:miter lim="800000"/>
            <a:headEnd/>
            <a:tailEnd/>
          </a:ln>
        </p:spPr>
        <p:txBody>
          <a:bodyPr/>
          <a:lstStyle/>
          <a:p>
            <a:endParaRPr lang="en-US" altLang="en-US">
              <a:latin typeface="Calibri" pitchFamily="34" charset="0"/>
            </a:endParaRPr>
          </a:p>
        </p:txBody>
      </p:sp>
      <p:sp>
        <p:nvSpPr>
          <p:cNvPr id="38" name="7-Point Star 37"/>
          <p:cNvSpPr/>
          <p:nvPr/>
        </p:nvSpPr>
        <p:spPr>
          <a:xfrm>
            <a:off x="990600" y="37338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7-Point Star 38"/>
          <p:cNvSpPr/>
          <p:nvPr/>
        </p:nvSpPr>
        <p:spPr>
          <a:xfrm>
            <a:off x="2214563" y="4714875"/>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7-Point Star 39"/>
          <p:cNvSpPr/>
          <p:nvPr/>
        </p:nvSpPr>
        <p:spPr>
          <a:xfrm>
            <a:off x="1905000" y="28194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7-Point Star 40"/>
          <p:cNvSpPr/>
          <p:nvPr/>
        </p:nvSpPr>
        <p:spPr>
          <a:xfrm>
            <a:off x="3070225" y="2351088"/>
            <a:ext cx="173038"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7-Point Star 41"/>
          <p:cNvSpPr/>
          <p:nvPr/>
        </p:nvSpPr>
        <p:spPr>
          <a:xfrm>
            <a:off x="3505200" y="2209800"/>
            <a:ext cx="104775" cy="127000"/>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7-Point Star 42"/>
          <p:cNvSpPr/>
          <p:nvPr/>
        </p:nvSpPr>
        <p:spPr>
          <a:xfrm>
            <a:off x="4564063" y="183038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7-Point Star 43"/>
          <p:cNvSpPr/>
          <p:nvPr/>
        </p:nvSpPr>
        <p:spPr>
          <a:xfrm>
            <a:off x="3587750" y="1447800"/>
            <a:ext cx="631825" cy="457200"/>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7-Point Star 44"/>
          <p:cNvSpPr/>
          <p:nvPr/>
        </p:nvSpPr>
        <p:spPr>
          <a:xfrm>
            <a:off x="5105400" y="19812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7-Point Star 45"/>
          <p:cNvSpPr/>
          <p:nvPr/>
        </p:nvSpPr>
        <p:spPr>
          <a:xfrm>
            <a:off x="4484688" y="5181600"/>
            <a:ext cx="174625" cy="155575"/>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4556" name="Text Box 44"/>
          <p:cNvSpPr txBox="1">
            <a:spLocks noChangeArrowheads="1"/>
          </p:cNvSpPr>
          <p:nvPr/>
        </p:nvSpPr>
        <p:spPr bwMode="auto">
          <a:xfrm>
            <a:off x="3513138" y="1514475"/>
            <a:ext cx="60325" cy="69850"/>
          </a:xfrm>
          <a:prstGeom prst="rect">
            <a:avLst/>
          </a:prstGeom>
          <a:noFill/>
          <a:ln w="9525">
            <a:noFill/>
            <a:miter lim="800000"/>
            <a:headEnd/>
            <a:tailEnd/>
          </a:ln>
        </p:spPr>
        <p:txBody>
          <a:bodyPr anchor="ctr"/>
          <a:lstStyle/>
          <a:p>
            <a:pPr algn="ctr" fontAlgn="auto">
              <a:spcBef>
                <a:spcPts val="0"/>
              </a:spcBef>
              <a:spcAft>
                <a:spcPts val="0"/>
              </a:spcAft>
              <a:defRPr/>
            </a:pPr>
            <a:endParaRPr lang="en-US" b="1">
              <a:solidFill>
                <a:srgbClr val="F4F1E3"/>
              </a:solidFill>
              <a:effectLst>
                <a:outerShdw blurRad="38100" dist="38100" dir="2700000" algn="tl">
                  <a:srgbClr val="C0C0C0"/>
                </a:outerShdw>
              </a:effectLst>
              <a:latin typeface="Calibri" pitchFamily="34" charset="0"/>
            </a:endParaRPr>
          </a:p>
        </p:txBody>
      </p:sp>
      <p:sp>
        <p:nvSpPr>
          <p:cNvPr id="64560" name="Text Box 48"/>
          <p:cNvSpPr txBox="1">
            <a:spLocks noChangeArrowheads="1"/>
          </p:cNvSpPr>
          <p:nvPr/>
        </p:nvSpPr>
        <p:spPr bwMode="auto">
          <a:xfrm>
            <a:off x="4356100" y="1852613"/>
            <a:ext cx="60325" cy="69850"/>
          </a:xfrm>
          <a:prstGeom prst="rect">
            <a:avLst/>
          </a:prstGeom>
          <a:noFill/>
          <a:ln w="9525">
            <a:noFill/>
            <a:miter lim="800000"/>
            <a:headEnd/>
            <a:tailEnd/>
          </a:ln>
        </p:spPr>
        <p:txBody>
          <a:bodyPr anchor="ctr"/>
          <a:lstStyle/>
          <a:p>
            <a:pPr algn="ctr" fontAlgn="auto">
              <a:spcBef>
                <a:spcPts val="0"/>
              </a:spcBef>
              <a:spcAft>
                <a:spcPts val="0"/>
              </a:spcAft>
              <a:defRPr/>
            </a:pPr>
            <a:endParaRPr lang="en-US" b="1">
              <a:solidFill>
                <a:srgbClr val="F4F1E3"/>
              </a:solidFill>
              <a:effectLst>
                <a:outerShdw blurRad="38100" dist="38100" dir="2700000" algn="tl">
                  <a:srgbClr val="C0C0C0"/>
                </a:outerShdw>
              </a:effectLst>
              <a:latin typeface="Calibri" pitchFamily="34" charset="0"/>
            </a:endParaRPr>
          </a:p>
        </p:txBody>
      </p:sp>
      <p:sp>
        <p:nvSpPr>
          <p:cNvPr id="64570" name="Text Box 58"/>
          <p:cNvSpPr txBox="1">
            <a:spLocks noChangeArrowheads="1"/>
          </p:cNvSpPr>
          <p:nvPr/>
        </p:nvSpPr>
        <p:spPr bwMode="auto">
          <a:xfrm>
            <a:off x="3370263" y="1871663"/>
            <a:ext cx="60325" cy="69850"/>
          </a:xfrm>
          <a:prstGeom prst="rect">
            <a:avLst/>
          </a:prstGeom>
          <a:noFill/>
          <a:ln w="9525">
            <a:noFill/>
            <a:miter lim="800000"/>
            <a:headEnd/>
            <a:tailEnd/>
          </a:ln>
        </p:spPr>
        <p:txBody>
          <a:bodyPr anchor="ctr"/>
          <a:lstStyle/>
          <a:p>
            <a:pPr algn="ctr" fontAlgn="auto">
              <a:spcBef>
                <a:spcPts val="0"/>
              </a:spcBef>
              <a:spcAft>
                <a:spcPts val="0"/>
              </a:spcAft>
              <a:defRPr/>
            </a:pPr>
            <a:endParaRPr lang="en-US" b="1">
              <a:solidFill>
                <a:srgbClr val="F4F1E3"/>
              </a:solidFill>
              <a:effectLst>
                <a:outerShdw blurRad="38100" dist="38100" dir="2700000" algn="tl">
                  <a:srgbClr val="C0C0C0"/>
                </a:outerShdw>
              </a:effectLst>
              <a:latin typeface="Calibri" pitchFamily="34" charset="0"/>
            </a:endParaRPr>
          </a:p>
        </p:txBody>
      </p:sp>
      <p:sp>
        <p:nvSpPr>
          <p:cNvPr id="76" name="7-Point Star 75"/>
          <p:cNvSpPr/>
          <p:nvPr/>
        </p:nvSpPr>
        <p:spPr>
          <a:xfrm>
            <a:off x="3643313" y="2428875"/>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1" name="7-Point Star 80"/>
          <p:cNvSpPr/>
          <p:nvPr/>
        </p:nvSpPr>
        <p:spPr>
          <a:xfrm>
            <a:off x="2366963" y="4867275"/>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2" name="7-Point Star 81"/>
          <p:cNvSpPr/>
          <p:nvPr/>
        </p:nvSpPr>
        <p:spPr>
          <a:xfrm>
            <a:off x="2613025" y="4486275"/>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3" name="7-Point Star 82"/>
          <p:cNvSpPr/>
          <p:nvPr/>
        </p:nvSpPr>
        <p:spPr>
          <a:xfrm>
            <a:off x="2428875" y="4643438"/>
            <a:ext cx="173038"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4" name="7-Point Star 83"/>
          <p:cNvSpPr/>
          <p:nvPr/>
        </p:nvSpPr>
        <p:spPr>
          <a:xfrm>
            <a:off x="2827338" y="46434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5" name="7-Point Star 84"/>
          <p:cNvSpPr/>
          <p:nvPr/>
        </p:nvSpPr>
        <p:spPr>
          <a:xfrm>
            <a:off x="2643188" y="485775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6" name="7-Point Star 85"/>
          <p:cNvSpPr/>
          <p:nvPr/>
        </p:nvSpPr>
        <p:spPr>
          <a:xfrm>
            <a:off x="4495800" y="3286125"/>
            <a:ext cx="107950" cy="936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7" name="7-Point Star 86"/>
          <p:cNvSpPr/>
          <p:nvPr/>
        </p:nvSpPr>
        <p:spPr>
          <a:xfrm>
            <a:off x="4167188" y="3286125"/>
            <a:ext cx="100012" cy="809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7-Point Star 87"/>
          <p:cNvSpPr/>
          <p:nvPr/>
        </p:nvSpPr>
        <p:spPr>
          <a:xfrm>
            <a:off x="4267200" y="2971800"/>
            <a:ext cx="152400" cy="152400"/>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9" name="7-Point Star 88"/>
          <p:cNvSpPr/>
          <p:nvPr/>
        </p:nvSpPr>
        <p:spPr>
          <a:xfrm>
            <a:off x="4648200" y="3071813"/>
            <a:ext cx="76200" cy="809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7-Point Star 89"/>
          <p:cNvSpPr/>
          <p:nvPr/>
        </p:nvSpPr>
        <p:spPr>
          <a:xfrm>
            <a:off x="4572000" y="3429000"/>
            <a:ext cx="76200" cy="76200"/>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1" name="7-Point Star 90"/>
          <p:cNvSpPr/>
          <p:nvPr/>
        </p:nvSpPr>
        <p:spPr>
          <a:xfrm>
            <a:off x="6715125" y="3857625"/>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3" name="7-Point Star 92"/>
          <p:cNvSpPr/>
          <p:nvPr/>
        </p:nvSpPr>
        <p:spPr>
          <a:xfrm>
            <a:off x="1808163" y="266700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5" name="7-Point Star 94"/>
          <p:cNvSpPr/>
          <p:nvPr/>
        </p:nvSpPr>
        <p:spPr>
          <a:xfrm>
            <a:off x="533400" y="19050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7-Point Star 95"/>
          <p:cNvSpPr/>
          <p:nvPr/>
        </p:nvSpPr>
        <p:spPr>
          <a:xfrm>
            <a:off x="6072188" y="371475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7-Point Star 97"/>
          <p:cNvSpPr/>
          <p:nvPr/>
        </p:nvSpPr>
        <p:spPr>
          <a:xfrm>
            <a:off x="3286125" y="2500313"/>
            <a:ext cx="173038"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9" name="7-Point Star 98"/>
          <p:cNvSpPr/>
          <p:nvPr/>
        </p:nvSpPr>
        <p:spPr>
          <a:xfrm>
            <a:off x="3071813" y="2143125"/>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7-Point Star 44"/>
          <p:cNvSpPr/>
          <p:nvPr/>
        </p:nvSpPr>
        <p:spPr>
          <a:xfrm>
            <a:off x="6761163" y="2286000"/>
            <a:ext cx="96837" cy="76200"/>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7-Point Star 84"/>
          <p:cNvSpPr/>
          <p:nvPr/>
        </p:nvSpPr>
        <p:spPr>
          <a:xfrm>
            <a:off x="2570163" y="51006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7-Point Star 40"/>
          <p:cNvSpPr/>
          <p:nvPr/>
        </p:nvSpPr>
        <p:spPr>
          <a:xfrm>
            <a:off x="2895600" y="24384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7-Point Star 39"/>
          <p:cNvSpPr/>
          <p:nvPr/>
        </p:nvSpPr>
        <p:spPr>
          <a:xfrm>
            <a:off x="2362200" y="27432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7-Point Star 83"/>
          <p:cNvSpPr/>
          <p:nvPr/>
        </p:nvSpPr>
        <p:spPr>
          <a:xfrm>
            <a:off x="2570163" y="426720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7-Point Star 40"/>
          <p:cNvSpPr/>
          <p:nvPr/>
        </p:nvSpPr>
        <p:spPr>
          <a:xfrm>
            <a:off x="3048000" y="25908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7-Point Star 94"/>
          <p:cNvSpPr/>
          <p:nvPr/>
        </p:nvSpPr>
        <p:spPr>
          <a:xfrm>
            <a:off x="609600" y="21336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7-Point Star 40"/>
          <p:cNvSpPr/>
          <p:nvPr/>
        </p:nvSpPr>
        <p:spPr>
          <a:xfrm>
            <a:off x="2874963" y="21288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7-Point Star 98"/>
          <p:cNvSpPr/>
          <p:nvPr/>
        </p:nvSpPr>
        <p:spPr>
          <a:xfrm>
            <a:off x="3255963" y="213360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7-Point Star 46"/>
          <p:cNvSpPr/>
          <p:nvPr/>
        </p:nvSpPr>
        <p:spPr>
          <a:xfrm>
            <a:off x="6477000" y="46482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7-Point Star 42"/>
          <p:cNvSpPr/>
          <p:nvPr/>
        </p:nvSpPr>
        <p:spPr>
          <a:xfrm>
            <a:off x="4648200" y="12954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7-Point Star 42"/>
          <p:cNvSpPr/>
          <p:nvPr/>
        </p:nvSpPr>
        <p:spPr>
          <a:xfrm>
            <a:off x="5160963" y="1219200"/>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7-Point Star 42"/>
          <p:cNvSpPr/>
          <p:nvPr/>
        </p:nvSpPr>
        <p:spPr>
          <a:xfrm>
            <a:off x="5160963" y="14430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7-Point Star 42"/>
          <p:cNvSpPr/>
          <p:nvPr/>
        </p:nvSpPr>
        <p:spPr>
          <a:xfrm>
            <a:off x="5313363" y="16716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7-Point Star 42"/>
          <p:cNvSpPr/>
          <p:nvPr/>
        </p:nvSpPr>
        <p:spPr>
          <a:xfrm>
            <a:off x="4716463" y="2276475"/>
            <a:ext cx="173037"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7-Point Star 42"/>
          <p:cNvSpPr/>
          <p:nvPr/>
        </p:nvSpPr>
        <p:spPr>
          <a:xfrm>
            <a:off x="4572000" y="2420938"/>
            <a:ext cx="173038"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7-Point Star 42"/>
          <p:cNvSpPr/>
          <p:nvPr/>
        </p:nvSpPr>
        <p:spPr>
          <a:xfrm>
            <a:off x="4500563" y="2205038"/>
            <a:ext cx="173037" cy="157162"/>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19" name="Group 89"/>
          <p:cNvGrpSpPr>
            <a:grpSpLocks/>
          </p:cNvGrpSpPr>
          <p:nvPr/>
        </p:nvGrpSpPr>
        <p:grpSpPr bwMode="auto">
          <a:xfrm>
            <a:off x="1331913" y="2924175"/>
            <a:ext cx="142875" cy="144463"/>
            <a:chOff x="670" y="839"/>
            <a:chExt cx="764" cy="957"/>
          </a:xfrm>
        </p:grpSpPr>
        <p:sp>
          <p:nvSpPr>
            <p:cNvPr id="8580" name="Oval 90"/>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81" name="Rectangle 91"/>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82" name="Oval 92"/>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83" name="Oval 93"/>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84" name="Oval 94"/>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85" name="Oval 95"/>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0" name="Group 96"/>
          <p:cNvGrpSpPr>
            <a:grpSpLocks/>
          </p:cNvGrpSpPr>
          <p:nvPr/>
        </p:nvGrpSpPr>
        <p:grpSpPr bwMode="auto">
          <a:xfrm>
            <a:off x="1042988" y="2781300"/>
            <a:ext cx="142875" cy="144463"/>
            <a:chOff x="670" y="839"/>
            <a:chExt cx="764" cy="957"/>
          </a:xfrm>
        </p:grpSpPr>
        <p:sp>
          <p:nvSpPr>
            <p:cNvPr id="8574" name="Oval 97"/>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75" name="Rectangle 98"/>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76" name="Oval 99"/>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7" name="Oval 100"/>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8" name="Oval 101"/>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9" name="Oval 102"/>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1" name="Group 103"/>
          <p:cNvGrpSpPr>
            <a:grpSpLocks/>
          </p:cNvGrpSpPr>
          <p:nvPr/>
        </p:nvGrpSpPr>
        <p:grpSpPr bwMode="auto">
          <a:xfrm>
            <a:off x="3708400" y="2133600"/>
            <a:ext cx="142875" cy="144463"/>
            <a:chOff x="670" y="839"/>
            <a:chExt cx="764" cy="957"/>
          </a:xfrm>
        </p:grpSpPr>
        <p:sp>
          <p:nvSpPr>
            <p:cNvPr id="8568" name="Oval 104"/>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69" name="Rectangle 105"/>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70" name="Oval 106"/>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1" name="Oval 107"/>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2" name="Oval 108"/>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73" name="Oval 109"/>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2" name="Group 110"/>
          <p:cNvGrpSpPr>
            <a:grpSpLocks/>
          </p:cNvGrpSpPr>
          <p:nvPr/>
        </p:nvGrpSpPr>
        <p:grpSpPr bwMode="auto">
          <a:xfrm>
            <a:off x="2916238" y="2636838"/>
            <a:ext cx="142875" cy="144462"/>
            <a:chOff x="670" y="839"/>
            <a:chExt cx="764" cy="957"/>
          </a:xfrm>
        </p:grpSpPr>
        <p:sp>
          <p:nvSpPr>
            <p:cNvPr id="8562" name="Oval 111"/>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63" name="Rectangle 112"/>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64" name="Oval 113"/>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65" name="Oval 114"/>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66" name="Oval 115"/>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67" name="Oval 116"/>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3" name="Group 117"/>
          <p:cNvGrpSpPr>
            <a:grpSpLocks/>
          </p:cNvGrpSpPr>
          <p:nvPr/>
        </p:nvGrpSpPr>
        <p:grpSpPr bwMode="auto">
          <a:xfrm>
            <a:off x="4933950" y="5229225"/>
            <a:ext cx="142875" cy="144463"/>
            <a:chOff x="670" y="839"/>
            <a:chExt cx="764" cy="957"/>
          </a:xfrm>
        </p:grpSpPr>
        <p:sp>
          <p:nvSpPr>
            <p:cNvPr id="8556" name="Oval 118"/>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57" name="Rectangle 119"/>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58" name="Oval 120"/>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59" name="Oval 121"/>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60" name="Oval 122"/>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61" name="Oval 123"/>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4" name="Group 124"/>
          <p:cNvGrpSpPr>
            <a:grpSpLocks/>
          </p:cNvGrpSpPr>
          <p:nvPr/>
        </p:nvGrpSpPr>
        <p:grpSpPr bwMode="auto">
          <a:xfrm>
            <a:off x="5221288" y="4797425"/>
            <a:ext cx="142875" cy="144463"/>
            <a:chOff x="670" y="839"/>
            <a:chExt cx="764" cy="957"/>
          </a:xfrm>
        </p:grpSpPr>
        <p:sp>
          <p:nvSpPr>
            <p:cNvPr id="8550" name="Oval 125"/>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51" name="Rectangle 126"/>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52" name="Oval 127"/>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53" name="Oval 128"/>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54" name="Oval 129"/>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55" name="Oval 130"/>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5" name="Group 131"/>
          <p:cNvGrpSpPr>
            <a:grpSpLocks/>
          </p:cNvGrpSpPr>
          <p:nvPr/>
        </p:nvGrpSpPr>
        <p:grpSpPr bwMode="auto">
          <a:xfrm>
            <a:off x="5149850" y="4941888"/>
            <a:ext cx="142875" cy="144462"/>
            <a:chOff x="670" y="839"/>
            <a:chExt cx="764" cy="957"/>
          </a:xfrm>
        </p:grpSpPr>
        <p:sp>
          <p:nvSpPr>
            <p:cNvPr id="8544" name="Oval 132"/>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45" name="Rectangle 133"/>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46" name="Oval 134"/>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7" name="Oval 135"/>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8" name="Oval 136"/>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9" name="Oval 137"/>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6" name="Group 138"/>
          <p:cNvGrpSpPr>
            <a:grpSpLocks/>
          </p:cNvGrpSpPr>
          <p:nvPr/>
        </p:nvGrpSpPr>
        <p:grpSpPr bwMode="auto">
          <a:xfrm>
            <a:off x="5018088" y="5037138"/>
            <a:ext cx="142875" cy="144462"/>
            <a:chOff x="670" y="839"/>
            <a:chExt cx="764" cy="957"/>
          </a:xfrm>
        </p:grpSpPr>
        <p:sp>
          <p:nvSpPr>
            <p:cNvPr id="8538" name="Oval 139"/>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39" name="Rectangle 140"/>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40" name="Oval 141"/>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1" name="Oval 142"/>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2" name="Oval 143"/>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43" name="Oval 144"/>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7" name="Group 145"/>
          <p:cNvGrpSpPr>
            <a:grpSpLocks/>
          </p:cNvGrpSpPr>
          <p:nvPr/>
        </p:nvGrpSpPr>
        <p:grpSpPr bwMode="auto">
          <a:xfrm>
            <a:off x="2484438" y="4437063"/>
            <a:ext cx="142875" cy="144462"/>
            <a:chOff x="670" y="839"/>
            <a:chExt cx="764" cy="957"/>
          </a:xfrm>
        </p:grpSpPr>
        <p:sp>
          <p:nvSpPr>
            <p:cNvPr id="8532" name="Oval 146"/>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33" name="Rectangle 147"/>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34" name="Oval 148"/>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35" name="Oval 149"/>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36" name="Oval 150"/>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37" name="Oval 151"/>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8" name="Group 152"/>
          <p:cNvGrpSpPr>
            <a:grpSpLocks/>
          </p:cNvGrpSpPr>
          <p:nvPr/>
        </p:nvGrpSpPr>
        <p:grpSpPr bwMode="auto">
          <a:xfrm>
            <a:off x="2555875" y="5300663"/>
            <a:ext cx="142875" cy="144462"/>
            <a:chOff x="670" y="839"/>
            <a:chExt cx="764" cy="957"/>
          </a:xfrm>
        </p:grpSpPr>
        <p:sp>
          <p:nvSpPr>
            <p:cNvPr id="8526" name="Oval 153"/>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27" name="Rectangle 154"/>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28" name="Oval 155"/>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29" name="Oval 156"/>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30" name="Oval 157"/>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31" name="Oval 158"/>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29" name="Group 159"/>
          <p:cNvGrpSpPr>
            <a:grpSpLocks/>
          </p:cNvGrpSpPr>
          <p:nvPr/>
        </p:nvGrpSpPr>
        <p:grpSpPr bwMode="auto">
          <a:xfrm>
            <a:off x="2411413" y="5157788"/>
            <a:ext cx="142875" cy="144462"/>
            <a:chOff x="670" y="839"/>
            <a:chExt cx="764" cy="957"/>
          </a:xfrm>
        </p:grpSpPr>
        <p:sp>
          <p:nvSpPr>
            <p:cNvPr id="8520" name="Oval 160"/>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21" name="Rectangle 161"/>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22" name="Oval 162"/>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23" name="Oval 163"/>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24" name="Oval 164"/>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25" name="Oval 165"/>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0" name="Group 166"/>
          <p:cNvGrpSpPr>
            <a:grpSpLocks/>
          </p:cNvGrpSpPr>
          <p:nvPr/>
        </p:nvGrpSpPr>
        <p:grpSpPr bwMode="auto">
          <a:xfrm>
            <a:off x="2771775" y="4149725"/>
            <a:ext cx="142875" cy="144463"/>
            <a:chOff x="670" y="839"/>
            <a:chExt cx="764" cy="957"/>
          </a:xfrm>
        </p:grpSpPr>
        <p:sp>
          <p:nvSpPr>
            <p:cNvPr id="8514" name="Oval 167"/>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15" name="Rectangle 168"/>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16" name="Oval 169"/>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7" name="Oval 170"/>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8" name="Oval 171"/>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9" name="Oval 172"/>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1" name="Group 173"/>
          <p:cNvGrpSpPr>
            <a:grpSpLocks/>
          </p:cNvGrpSpPr>
          <p:nvPr/>
        </p:nvGrpSpPr>
        <p:grpSpPr bwMode="auto">
          <a:xfrm>
            <a:off x="1825625" y="4565650"/>
            <a:ext cx="142875" cy="144463"/>
            <a:chOff x="670" y="839"/>
            <a:chExt cx="764" cy="957"/>
          </a:xfrm>
        </p:grpSpPr>
        <p:sp>
          <p:nvSpPr>
            <p:cNvPr id="8508" name="Oval 174"/>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09" name="Rectangle 175"/>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10" name="Oval 176"/>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1" name="Oval 177"/>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2" name="Oval 178"/>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13" name="Oval 179"/>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2" name="Group 180"/>
          <p:cNvGrpSpPr>
            <a:grpSpLocks/>
          </p:cNvGrpSpPr>
          <p:nvPr/>
        </p:nvGrpSpPr>
        <p:grpSpPr bwMode="auto">
          <a:xfrm>
            <a:off x="1692275" y="4432300"/>
            <a:ext cx="142875" cy="144463"/>
            <a:chOff x="670" y="839"/>
            <a:chExt cx="764" cy="957"/>
          </a:xfrm>
        </p:grpSpPr>
        <p:sp>
          <p:nvSpPr>
            <p:cNvPr id="8502" name="Oval 181"/>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503" name="Rectangle 182"/>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504" name="Oval 183"/>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05" name="Oval 184"/>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06" name="Oval 185"/>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07" name="Oval 186"/>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3" name="Group 187"/>
          <p:cNvGrpSpPr>
            <a:grpSpLocks/>
          </p:cNvGrpSpPr>
          <p:nvPr/>
        </p:nvGrpSpPr>
        <p:grpSpPr bwMode="auto">
          <a:xfrm>
            <a:off x="1692275" y="4221163"/>
            <a:ext cx="142875" cy="144462"/>
            <a:chOff x="670" y="839"/>
            <a:chExt cx="764" cy="957"/>
          </a:xfrm>
        </p:grpSpPr>
        <p:sp>
          <p:nvSpPr>
            <p:cNvPr id="8496" name="Oval 188"/>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97" name="Rectangle 189"/>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98" name="Oval 190"/>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99" name="Oval 191"/>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00" name="Oval 192"/>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501" name="Oval 193"/>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4" name="Group 194"/>
          <p:cNvGrpSpPr>
            <a:grpSpLocks/>
          </p:cNvGrpSpPr>
          <p:nvPr/>
        </p:nvGrpSpPr>
        <p:grpSpPr bwMode="auto">
          <a:xfrm>
            <a:off x="1549400" y="4076700"/>
            <a:ext cx="142875" cy="144463"/>
            <a:chOff x="670" y="839"/>
            <a:chExt cx="764" cy="957"/>
          </a:xfrm>
        </p:grpSpPr>
        <p:sp>
          <p:nvSpPr>
            <p:cNvPr id="8490" name="Oval 195"/>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91" name="Rectangle 196"/>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92" name="Oval 197"/>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93" name="Oval 198"/>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94" name="Oval 199"/>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95" name="Oval 200"/>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5" name="Group 201"/>
          <p:cNvGrpSpPr>
            <a:grpSpLocks/>
          </p:cNvGrpSpPr>
          <p:nvPr/>
        </p:nvGrpSpPr>
        <p:grpSpPr bwMode="auto">
          <a:xfrm>
            <a:off x="1317625" y="3856038"/>
            <a:ext cx="142875" cy="144462"/>
            <a:chOff x="670" y="839"/>
            <a:chExt cx="764" cy="957"/>
          </a:xfrm>
        </p:grpSpPr>
        <p:sp>
          <p:nvSpPr>
            <p:cNvPr id="8484" name="Oval 202"/>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85" name="Rectangle 203"/>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86" name="Oval 204"/>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7" name="Oval 205"/>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8" name="Oval 206"/>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9" name="Oval 207"/>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6" name="Group 208"/>
          <p:cNvGrpSpPr>
            <a:grpSpLocks/>
          </p:cNvGrpSpPr>
          <p:nvPr/>
        </p:nvGrpSpPr>
        <p:grpSpPr bwMode="auto">
          <a:xfrm>
            <a:off x="1111250" y="3908425"/>
            <a:ext cx="142875" cy="144463"/>
            <a:chOff x="670" y="839"/>
            <a:chExt cx="764" cy="957"/>
          </a:xfrm>
        </p:grpSpPr>
        <p:sp>
          <p:nvSpPr>
            <p:cNvPr id="8478" name="Oval 209"/>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79" name="Rectangle 210"/>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80" name="Oval 211"/>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1" name="Oval 212"/>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2" name="Oval 213"/>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83" name="Oval 214"/>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37" name="Group 215"/>
          <p:cNvGrpSpPr>
            <a:grpSpLocks/>
          </p:cNvGrpSpPr>
          <p:nvPr/>
        </p:nvGrpSpPr>
        <p:grpSpPr bwMode="auto">
          <a:xfrm>
            <a:off x="1403350" y="4221163"/>
            <a:ext cx="142875" cy="144462"/>
            <a:chOff x="670" y="839"/>
            <a:chExt cx="764" cy="957"/>
          </a:xfrm>
        </p:grpSpPr>
        <p:sp>
          <p:nvSpPr>
            <p:cNvPr id="8472" name="Oval 216"/>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73" name="Rectangle 217"/>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74" name="Oval 218"/>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75" name="Oval 219"/>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76" name="Oval 220"/>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77" name="Oval 221"/>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48" name="Group 222"/>
          <p:cNvGrpSpPr>
            <a:grpSpLocks/>
          </p:cNvGrpSpPr>
          <p:nvPr/>
        </p:nvGrpSpPr>
        <p:grpSpPr bwMode="auto">
          <a:xfrm>
            <a:off x="1547813" y="4330700"/>
            <a:ext cx="142875" cy="144463"/>
            <a:chOff x="670" y="839"/>
            <a:chExt cx="764" cy="957"/>
          </a:xfrm>
        </p:grpSpPr>
        <p:sp>
          <p:nvSpPr>
            <p:cNvPr id="8466" name="Oval 223"/>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67" name="Rectangle 224"/>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68" name="Oval 225"/>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69" name="Oval 226"/>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70" name="Oval 227"/>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71" name="Oval 228"/>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49" name="Group 229"/>
          <p:cNvGrpSpPr>
            <a:grpSpLocks/>
          </p:cNvGrpSpPr>
          <p:nvPr/>
        </p:nvGrpSpPr>
        <p:grpSpPr bwMode="auto">
          <a:xfrm>
            <a:off x="1187450" y="2852738"/>
            <a:ext cx="142875" cy="144462"/>
            <a:chOff x="670" y="839"/>
            <a:chExt cx="764" cy="957"/>
          </a:xfrm>
        </p:grpSpPr>
        <p:sp>
          <p:nvSpPr>
            <p:cNvPr id="8460" name="Oval 230"/>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61" name="Rectangle 231"/>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62" name="Oval 232"/>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63" name="Oval 233"/>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64" name="Oval 234"/>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65" name="Oval 235"/>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0" name="Group 236"/>
          <p:cNvGrpSpPr>
            <a:grpSpLocks/>
          </p:cNvGrpSpPr>
          <p:nvPr/>
        </p:nvGrpSpPr>
        <p:grpSpPr bwMode="auto">
          <a:xfrm>
            <a:off x="900113" y="2708275"/>
            <a:ext cx="142875" cy="144463"/>
            <a:chOff x="670" y="839"/>
            <a:chExt cx="764" cy="957"/>
          </a:xfrm>
        </p:grpSpPr>
        <p:sp>
          <p:nvSpPr>
            <p:cNvPr id="8454" name="Oval 237"/>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55" name="Rectangle 238"/>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56" name="Oval 239"/>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7" name="Oval 240"/>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8" name="Oval 241"/>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9" name="Oval 242"/>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1" name="Group 243"/>
          <p:cNvGrpSpPr>
            <a:grpSpLocks/>
          </p:cNvGrpSpPr>
          <p:nvPr/>
        </p:nvGrpSpPr>
        <p:grpSpPr bwMode="auto">
          <a:xfrm>
            <a:off x="755650" y="2565400"/>
            <a:ext cx="142875" cy="144463"/>
            <a:chOff x="670" y="839"/>
            <a:chExt cx="764" cy="957"/>
          </a:xfrm>
        </p:grpSpPr>
        <p:sp>
          <p:nvSpPr>
            <p:cNvPr id="8448" name="Oval 244"/>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49" name="Rectangle 245"/>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50" name="Oval 246"/>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1" name="Oval 247"/>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2" name="Oval 248"/>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53" name="Oval 249"/>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2" name="Group 250"/>
          <p:cNvGrpSpPr>
            <a:grpSpLocks/>
          </p:cNvGrpSpPr>
          <p:nvPr/>
        </p:nvGrpSpPr>
        <p:grpSpPr bwMode="auto">
          <a:xfrm>
            <a:off x="674688" y="2406650"/>
            <a:ext cx="142875" cy="144463"/>
            <a:chOff x="670" y="839"/>
            <a:chExt cx="764" cy="957"/>
          </a:xfrm>
        </p:grpSpPr>
        <p:sp>
          <p:nvSpPr>
            <p:cNvPr id="8442" name="Oval 251"/>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43" name="Rectangle 252"/>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44" name="Oval 253"/>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45" name="Oval 254"/>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46" name="Oval 255"/>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47" name="Oval 256"/>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3" name="Group 257"/>
          <p:cNvGrpSpPr>
            <a:grpSpLocks/>
          </p:cNvGrpSpPr>
          <p:nvPr/>
        </p:nvGrpSpPr>
        <p:grpSpPr bwMode="auto">
          <a:xfrm>
            <a:off x="3492500" y="2492375"/>
            <a:ext cx="142875" cy="144463"/>
            <a:chOff x="670" y="839"/>
            <a:chExt cx="764" cy="957"/>
          </a:xfrm>
        </p:grpSpPr>
        <p:sp>
          <p:nvSpPr>
            <p:cNvPr id="8436" name="Oval 258"/>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37" name="Rectangle 259"/>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38" name="Oval 260"/>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39" name="Oval 261"/>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40" name="Oval 262"/>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41" name="Oval 263"/>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4" name="Group 264"/>
          <p:cNvGrpSpPr>
            <a:grpSpLocks/>
          </p:cNvGrpSpPr>
          <p:nvPr/>
        </p:nvGrpSpPr>
        <p:grpSpPr bwMode="auto">
          <a:xfrm>
            <a:off x="1619250" y="2708275"/>
            <a:ext cx="142875" cy="144463"/>
            <a:chOff x="670" y="839"/>
            <a:chExt cx="764" cy="957"/>
          </a:xfrm>
        </p:grpSpPr>
        <p:sp>
          <p:nvSpPr>
            <p:cNvPr id="8430" name="Oval 265"/>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31" name="Rectangle 266"/>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32" name="Oval 267"/>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33" name="Oval 268"/>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34" name="Oval 269"/>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35" name="Oval 270"/>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5" name="Group 271"/>
          <p:cNvGrpSpPr>
            <a:grpSpLocks/>
          </p:cNvGrpSpPr>
          <p:nvPr/>
        </p:nvGrpSpPr>
        <p:grpSpPr bwMode="auto">
          <a:xfrm>
            <a:off x="1549400" y="2997200"/>
            <a:ext cx="142875" cy="144463"/>
            <a:chOff x="670" y="839"/>
            <a:chExt cx="764" cy="957"/>
          </a:xfrm>
        </p:grpSpPr>
        <p:sp>
          <p:nvSpPr>
            <p:cNvPr id="8424" name="Oval 272"/>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25" name="Rectangle 273"/>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26" name="Oval 274"/>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7" name="Oval 275"/>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8" name="Oval 276"/>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9" name="Oval 277"/>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6" name="Group 278"/>
          <p:cNvGrpSpPr>
            <a:grpSpLocks/>
          </p:cNvGrpSpPr>
          <p:nvPr/>
        </p:nvGrpSpPr>
        <p:grpSpPr bwMode="auto">
          <a:xfrm>
            <a:off x="3419475" y="2349500"/>
            <a:ext cx="142875" cy="144463"/>
            <a:chOff x="670" y="839"/>
            <a:chExt cx="764" cy="957"/>
          </a:xfrm>
        </p:grpSpPr>
        <p:sp>
          <p:nvSpPr>
            <p:cNvPr id="8418" name="Oval 279"/>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19" name="Rectangle 280"/>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20" name="Oval 281"/>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1" name="Oval 282"/>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2" name="Oval 283"/>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23" name="Oval 284"/>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7" name="Group 285"/>
          <p:cNvGrpSpPr>
            <a:grpSpLocks/>
          </p:cNvGrpSpPr>
          <p:nvPr/>
        </p:nvGrpSpPr>
        <p:grpSpPr bwMode="auto">
          <a:xfrm>
            <a:off x="1979613" y="4724400"/>
            <a:ext cx="142875" cy="144463"/>
            <a:chOff x="670" y="839"/>
            <a:chExt cx="764" cy="957"/>
          </a:xfrm>
        </p:grpSpPr>
        <p:sp>
          <p:nvSpPr>
            <p:cNvPr id="8412" name="Oval 286"/>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13" name="Rectangle 287"/>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14" name="Oval 288"/>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15" name="Oval 289"/>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16" name="Oval 290"/>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17" name="Oval 291"/>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8" name="Group 292"/>
          <p:cNvGrpSpPr>
            <a:grpSpLocks/>
          </p:cNvGrpSpPr>
          <p:nvPr/>
        </p:nvGrpSpPr>
        <p:grpSpPr bwMode="auto">
          <a:xfrm>
            <a:off x="2220913" y="4340225"/>
            <a:ext cx="142875" cy="144463"/>
            <a:chOff x="670" y="839"/>
            <a:chExt cx="764" cy="957"/>
          </a:xfrm>
        </p:grpSpPr>
        <p:sp>
          <p:nvSpPr>
            <p:cNvPr id="8406" name="Oval 293"/>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07" name="Rectangle 294"/>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08" name="Oval 295"/>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09" name="Oval 296"/>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10" name="Oval 297"/>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11" name="Oval 298"/>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59" name="Group 299"/>
          <p:cNvGrpSpPr>
            <a:grpSpLocks/>
          </p:cNvGrpSpPr>
          <p:nvPr/>
        </p:nvGrpSpPr>
        <p:grpSpPr bwMode="auto">
          <a:xfrm>
            <a:off x="3765550" y="4354513"/>
            <a:ext cx="142875" cy="144462"/>
            <a:chOff x="670" y="839"/>
            <a:chExt cx="764" cy="957"/>
          </a:xfrm>
        </p:grpSpPr>
        <p:sp>
          <p:nvSpPr>
            <p:cNvPr id="8400" name="Oval 300"/>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401" name="Rectangle 301"/>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402" name="Oval 302"/>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03" name="Oval 303"/>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04" name="Oval 304"/>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405" name="Oval 305"/>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0" name="Group 306"/>
          <p:cNvGrpSpPr>
            <a:grpSpLocks/>
          </p:cNvGrpSpPr>
          <p:nvPr/>
        </p:nvGrpSpPr>
        <p:grpSpPr bwMode="auto">
          <a:xfrm>
            <a:off x="2843213" y="2295525"/>
            <a:ext cx="142875" cy="144463"/>
            <a:chOff x="670" y="839"/>
            <a:chExt cx="764" cy="957"/>
          </a:xfrm>
        </p:grpSpPr>
        <p:sp>
          <p:nvSpPr>
            <p:cNvPr id="8394" name="Oval 307"/>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95" name="Rectangle 308"/>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96" name="Oval 309"/>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7" name="Oval 310"/>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8" name="Oval 311"/>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9" name="Oval 312"/>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1" name="Group 313"/>
          <p:cNvGrpSpPr>
            <a:grpSpLocks/>
          </p:cNvGrpSpPr>
          <p:nvPr/>
        </p:nvGrpSpPr>
        <p:grpSpPr bwMode="auto">
          <a:xfrm>
            <a:off x="3492500" y="3284538"/>
            <a:ext cx="142875" cy="144462"/>
            <a:chOff x="670" y="839"/>
            <a:chExt cx="764" cy="957"/>
          </a:xfrm>
        </p:grpSpPr>
        <p:sp>
          <p:nvSpPr>
            <p:cNvPr id="8388" name="Oval 314"/>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89" name="Rectangle 315"/>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90" name="Oval 316"/>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1" name="Oval 317"/>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2" name="Oval 318"/>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93" name="Oval 319"/>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2" name="Group 320"/>
          <p:cNvGrpSpPr>
            <a:grpSpLocks/>
          </p:cNvGrpSpPr>
          <p:nvPr/>
        </p:nvGrpSpPr>
        <p:grpSpPr bwMode="auto">
          <a:xfrm>
            <a:off x="1265238" y="4033838"/>
            <a:ext cx="142875" cy="144462"/>
            <a:chOff x="670" y="839"/>
            <a:chExt cx="764" cy="957"/>
          </a:xfrm>
        </p:grpSpPr>
        <p:sp>
          <p:nvSpPr>
            <p:cNvPr id="8382" name="Oval 321"/>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83" name="Rectangle 322"/>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84" name="Oval 323"/>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85" name="Oval 324"/>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86" name="Oval 325"/>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87" name="Oval 326"/>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3" name="Group 327"/>
          <p:cNvGrpSpPr>
            <a:grpSpLocks/>
          </p:cNvGrpSpPr>
          <p:nvPr/>
        </p:nvGrpSpPr>
        <p:grpSpPr bwMode="auto">
          <a:xfrm>
            <a:off x="2863850" y="3922713"/>
            <a:ext cx="142875" cy="144462"/>
            <a:chOff x="670" y="839"/>
            <a:chExt cx="764" cy="957"/>
          </a:xfrm>
        </p:grpSpPr>
        <p:sp>
          <p:nvSpPr>
            <p:cNvPr id="8376" name="Oval 328"/>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77" name="Rectangle 329"/>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78" name="Oval 330"/>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79" name="Oval 331"/>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80" name="Oval 332"/>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81" name="Oval 333"/>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4" name="Group 334"/>
          <p:cNvGrpSpPr>
            <a:grpSpLocks/>
          </p:cNvGrpSpPr>
          <p:nvPr/>
        </p:nvGrpSpPr>
        <p:grpSpPr bwMode="auto">
          <a:xfrm>
            <a:off x="2479675" y="4964113"/>
            <a:ext cx="142875" cy="144462"/>
            <a:chOff x="670" y="839"/>
            <a:chExt cx="764" cy="957"/>
          </a:xfrm>
        </p:grpSpPr>
        <p:sp>
          <p:nvSpPr>
            <p:cNvPr id="8370" name="Oval 335"/>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71" name="Rectangle 336"/>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72" name="Oval 337"/>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73" name="Oval 338"/>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74" name="Oval 339"/>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75" name="Oval 340"/>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5" name="Group 341"/>
          <p:cNvGrpSpPr>
            <a:grpSpLocks/>
          </p:cNvGrpSpPr>
          <p:nvPr/>
        </p:nvGrpSpPr>
        <p:grpSpPr bwMode="auto">
          <a:xfrm>
            <a:off x="4356100" y="3500438"/>
            <a:ext cx="142875" cy="144462"/>
            <a:chOff x="670" y="839"/>
            <a:chExt cx="764" cy="957"/>
          </a:xfrm>
        </p:grpSpPr>
        <p:sp>
          <p:nvSpPr>
            <p:cNvPr id="8364" name="Oval 342"/>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65" name="Rectangle 343"/>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66" name="Oval 344"/>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7" name="Oval 345"/>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8" name="Oval 346"/>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9" name="Oval 347"/>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6" name="Group 348"/>
          <p:cNvGrpSpPr>
            <a:grpSpLocks/>
          </p:cNvGrpSpPr>
          <p:nvPr/>
        </p:nvGrpSpPr>
        <p:grpSpPr bwMode="auto">
          <a:xfrm>
            <a:off x="2700338" y="3429000"/>
            <a:ext cx="142875" cy="144463"/>
            <a:chOff x="670" y="839"/>
            <a:chExt cx="764" cy="957"/>
          </a:xfrm>
        </p:grpSpPr>
        <p:sp>
          <p:nvSpPr>
            <p:cNvPr id="8358" name="Oval 349"/>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59" name="Rectangle 350"/>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60" name="Oval 351"/>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1" name="Oval 352"/>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2" name="Oval 353"/>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63" name="Oval 354"/>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7" name="Group 355"/>
          <p:cNvGrpSpPr>
            <a:grpSpLocks/>
          </p:cNvGrpSpPr>
          <p:nvPr/>
        </p:nvGrpSpPr>
        <p:grpSpPr bwMode="auto">
          <a:xfrm>
            <a:off x="2124075" y="4868863"/>
            <a:ext cx="142875" cy="144462"/>
            <a:chOff x="670" y="839"/>
            <a:chExt cx="764" cy="957"/>
          </a:xfrm>
        </p:grpSpPr>
        <p:sp>
          <p:nvSpPr>
            <p:cNvPr id="8352" name="Oval 356"/>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53" name="Rectangle 357"/>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54" name="Oval 358"/>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55" name="Oval 359"/>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56" name="Oval 360"/>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57" name="Oval 361"/>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8" name="Group 362"/>
          <p:cNvGrpSpPr>
            <a:grpSpLocks/>
          </p:cNvGrpSpPr>
          <p:nvPr/>
        </p:nvGrpSpPr>
        <p:grpSpPr bwMode="auto">
          <a:xfrm>
            <a:off x="3924300" y="3500438"/>
            <a:ext cx="142875" cy="144462"/>
            <a:chOff x="670" y="839"/>
            <a:chExt cx="764" cy="957"/>
          </a:xfrm>
        </p:grpSpPr>
        <p:sp>
          <p:nvSpPr>
            <p:cNvPr id="8346" name="Oval 363"/>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47" name="Rectangle 364"/>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48" name="Oval 365"/>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49" name="Oval 366"/>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50" name="Oval 367"/>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51" name="Oval 368"/>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69" name="Group 369"/>
          <p:cNvGrpSpPr>
            <a:grpSpLocks/>
          </p:cNvGrpSpPr>
          <p:nvPr/>
        </p:nvGrpSpPr>
        <p:grpSpPr bwMode="auto">
          <a:xfrm>
            <a:off x="900113" y="2276475"/>
            <a:ext cx="142875" cy="144463"/>
            <a:chOff x="670" y="839"/>
            <a:chExt cx="764" cy="957"/>
          </a:xfrm>
        </p:grpSpPr>
        <p:sp>
          <p:nvSpPr>
            <p:cNvPr id="8340" name="Oval 370"/>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41" name="Rectangle 371"/>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42" name="Oval 372"/>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43" name="Oval 373"/>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44" name="Oval 374"/>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45" name="Oval 375"/>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70" name="Group 376"/>
          <p:cNvGrpSpPr>
            <a:grpSpLocks/>
          </p:cNvGrpSpPr>
          <p:nvPr/>
        </p:nvGrpSpPr>
        <p:grpSpPr bwMode="auto">
          <a:xfrm>
            <a:off x="1403350" y="2492375"/>
            <a:ext cx="142875" cy="144463"/>
            <a:chOff x="670" y="839"/>
            <a:chExt cx="764" cy="957"/>
          </a:xfrm>
        </p:grpSpPr>
        <p:sp>
          <p:nvSpPr>
            <p:cNvPr id="8334" name="Oval 377"/>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35" name="Rectangle 378"/>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36" name="Oval 379"/>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7" name="Oval 380"/>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8" name="Oval 381"/>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9" name="Oval 382"/>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71" name="Group 383"/>
          <p:cNvGrpSpPr>
            <a:grpSpLocks/>
          </p:cNvGrpSpPr>
          <p:nvPr/>
        </p:nvGrpSpPr>
        <p:grpSpPr bwMode="auto">
          <a:xfrm>
            <a:off x="3852863" y="4005263"/>
            <a:ext cx="142875" cy="144462"/>
            <a:chOff x="670" y="839"/>
            <a:chExt cx="764" cy="957"/>
          </a:xfrm>
        </p:grpSpPr>
        <p:sp>
          <p:nvSpPr>
            <p:cNvPr id="8328" name="Oval 384"/>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29" name="Rectangle 385"/>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30" name="Oval 386"/>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1" name="Oval 387"/>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2" name="Oval 388"/>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33" name="Oval 389"/>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72" name="Group 390"/>
          <p:cNvGrpSpPr>
            <a:grpSpLocks/>
          </p:cNvGrpSpPr>
          <p:nvPr/>
        </p:nvGrpSpPr>
        <p:grpSpPr bwMode="auto">
          <a:xfrm>
            <a:off x="3636963" y="3500438"/>
            <a:ext cx="142875" cy="144462"/>
            <a:chOff x="670" y="839"/>
            <a:chExt cx="764" cy="957"/>
          </a:xfrm>
        </p:grpSpPr>
        <p:sp>
          <p:nvSpPr>
            <p:cNvPr id="8322" name="Oval 391"/>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23" name="Rectangle 392"/>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24" name="Oval 393"/>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25" name="Oval 394"/>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26" name="Oval 395"/>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27" name="Oval 396"/>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73" name="Group 397"/>
          <p:cNvGrpSpPr>
            <a:grpSpLocks/>
          </p:cNvGrpSpPr>
          <p:nvPr/>
        </p:nvGrpSpPr>
        <p:grpSpPr bwMode="auto">
          <a:xfrm>
            <a:off x="3708400" y="4005263"/>
            <a:ext cx="142875" cy="144462"/>
            <a:chOff x="670" y="839"/>
            <a:chExt cx="764" cy="957"/>
          </a:xfrm>
        </p:grpSpPr>
        <p:sp>
          <p:nvSpPr>
            <p:cNvPr id="8316" name="Oval 398"/>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17" name="Rectangle 399"/>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18" name="Oval 400"/>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19" name="Oval 401"/>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20" name="Oval 402"/>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21" name="Oval 403"/>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grpSp>
        <p:nvGrpSpPr>
          <p:cNvPr id="74" name="Group 404"/>
          <p:cNvGrpSpPr>
            <a:grpSpLocks/>
          </p:cNvGrpSpPr>
          <p:nvPr/>
        </p:nvGrpSpPr>
        <p:grpSpPr bwMode="auto">
          <a:xfrm>
            <a:off x="1476375" y="3789363"/>
            <a:ext cx="142875" cy="144462"/>
            <a:chOff x="670" y="839"/>
            <a:chExt cx="764" cy="957"/>
          </a:xfrm>
        </p:grpSpPr>
        <p:sp>
          <p:nvSpPr>
            <p:cNvPr id="8310" name="Oval 405"/>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11" name="Rectangle 406"/>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12" name="Oval 407"/>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13" name="Oval 408"/>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14" name="Oval 409"/>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15" name="Oval 410"/>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sp>
        <p:nvSpPr>
          <p:cNvPr id="9324" name="Text Box 418"/>
          <p:cNvSpPr txBox="1">
            <a:spLocks noChangeArrowheads="1"/>
          </p:cNvSpPr>
          <p:nvPr/>
        </p:nvSpPr>
        <p:spPr bwMode="auto">
          <a:xfrm>
            <a:off x="6019800" y="609600"/>
            <a:ext cx="2895600" cy="738664"/>
          </a:xfrm>
          <a:prstGeom prst="rect">
            <a:avLst/>
          </a:prstGeom>
          <a:solidFill>
            <a:srgbClr val="CCFFCC">
              <a:alpha val="79999"/>
            </a:srgbClr>
          </a:solidFill>
          <a:ln w="9525">
            <a:solidFill>
              <a:srgbClr val="3399FF"/>
            </a:solidFill>
            <a:miter lim="800000"/>
            <a:headEnd/>
            <a:tailEnd/>
          </a:ln>
        </p:spPr>
        <p:txBody>
          <a:bodyPr>
            <a:spAutoFit/>
          </a:bodyPr>
          <a:lstStyle/>
          <a:p>
            <a:pPr>
              <a:spcBef>
                <a:spcPct val="50000"/>
              </a:spcBef>
              <a:defRPr/>
            </a:pPr>
            <a:r>
              <a:rPr lang="en-US" altLang="en-US" b="1" dirty="0">
                <a:latin typeface="Times New Roman" pitchFamily="18" charset="0"/>
              </a:rPr>
              <a:t>    </a:t>
            </a:r>
            <a:r>
              <a:rPr lang="en-US" altLang="en-US" sz="1600" b="1" dirty="0">
                <a:latin typeface="+mj-lt"/>
                <a:cs typeface="Arial" pitchFamily="34" charset="0"/>
              </a:rPr>
              <a:t>Wind generation </a:t>
            </a:r>
            <a:r>
              <a:rPr lang="en-US" altLang="en-US" sz="1600" b="1" dirty="0" smtClean="0">
                <a:latin typeface="+mj-lt"/>
                <a:cs typeface="Arial" pitchFamily="34" charset="0"/>
              </a:rPr>
              <a:t>5575 </a:t>
            </a:r>
            <a:r>
              <a:rPr lang="en-US" altLang="en-US" sz="1600" b="1" dirty="0">
                <a:latin typeface="+mj-lt"/>
                <a:cs typeface="Arial" pitchFamily="34" charset="0"/>
              </a:rPr>
              <a:t>MW</a:t>
            </a:r>
          </a:p>
          <a:p>
            <a:pPr>
              <a:spcBef>
                <a:spcPct val="50000"/>
              </a:spcBef>
              <a:defRPr/>
            </a:pPr>
            <a:r>
              <a:rPr lang="en-US" altLang="en-US" sz="1600" b="1" dirty="0">
                <a:solidFill>
                  <a:srgbClr val="0000FF"/>
                </a:solidFill>
                <a:latin typeface="+mj-lt"/>
                <a:cs typeface="Arial" pitchFamily="34" charset="0"/>
              </a:rPr>
              <a:t>     </a:t>
            </a:r>
            <a:r>
              <a:rPr lang="en-US" altLang="en-US" sz="1600" b="1" dirty="0">
                <a:latin typeface="+mj-lt"/>
                <a:cs typeface="Arial" pitchFamily="34" charset="0"/>
              </a:rPr>
              <a:t>Solar Generation </a:t>
            </a:r>
            <a:r>
              <a:rPr lang="en-US" altLang="en-US" sz="1600" b="1" dirty="0" smtClean="0">
                <a:latin typeface="+mj-lt"/>
                <a:cs typeface="Arial" pitchFamily="34" charset="0"/>
              </a:rPr>
              <a:t>1493 </a:t>
            </a:r>
            <a:r>
              <a:rPr lang="en-US" altLang="en-US" sz="1600" b="1" dirty="0">
                <a:latin typeface="+mj-lt"/>
                <a:cs typeface="Arial" pitchFamily="34" charset="0"/>
              </a:rPr>
              <a:t>MW</a:t>
            </a:r>
          </a:p>
        </p:txBody>
      </p:sp>
      <p:sp>
        <p:nvSpPr>
          <p:cNvPr id="18" name="7-Point Star 37"/>
          <p:cNvSpPr/>
          <p:nvPr/>
        </p:nvSpPr>
        <p:spPr>
          <a:xfrm>
            <a:off x="6096000" y="1143000"/>
            <a:ext cx="173038" cy="157163"/>
          </a:xfrm>
          <a:prstGeom prst="star7">
            <a:avLst/>
          </a:prstGeom>
          <a:solidFill>
            <a:srgbClr val="FFFF00"/>
          </a:solidFill>
          <a:ln w="9525">
            <a:solidFill>
              <a:srgbClr val="FF0000">
                <a:alpha val="99000"/>
              </a:srgbClr>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75" name="Group 411"/>
          <p:cNvGrpSpPr>
            <a:grpSpLocks/>
          </p:cNvGrpSpPr>
          <p:nvPr/>
        </p:nvGrpSpPr>
        <p:grpSpPr bwMode="auto">
          <a:xfrm>
            <a:off x="6096000" y="762000"/>
            <a:ext cx="144463" cy="144463"/>
            <a:chOff x="670" y="839"/>
            <a:chExt cx="764" cy="957"/>
          </a:xfrm>
        </p:grpSpPr>
        <p:sp>
          <p:nvSpPr>
            <p:cNvPr id="8304" name="Oval 412"/>
            <p:cNvSpPr>
              <a:spLocks noChangeAspect="1" noChangeArrowheads="1"/>
            </p:cNvSpPr>
            <p:nvPr/>
          </p:nvSpPr>
          <p:spPr bwMode="auto">
            <a:xfrm>
              <a:off x="670" y="839"/>
              <a:ext cx="764" cy="95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sp>
          <p:nvSpPr>
            <p:cNvPr id="8305" name="Rectangle 413"/>
            <p:cNvSpPr>
              <a:spLocks noChangeAspect="1" noChangeArrowheads="1"/>
            </p:cNvSpPr>
            <p:nvPr/>
          </p:nvSpPr>
          <p:spPr bwMode="auto">
            <a:xfrm>
              <a:off x="1034" y="1301"/>
              <a:ext cx="33" cy="494"/>
            </a:xfrm>
            <a:prstGeom prst="rect">
              <a:avLst/>
            </a:prstGeom>
            <a:solidFill>
              <a:srgbClr val="3333FF">
                <a:alpha val="27058"/>
              </a:srgbClr>
            </a:solidFill>
            <a:ln w="9525">
              <a:solidFill>
                <a:srgbClr val="3333CC"/>
              </a:solidFill>
              <a:miter lim="800000"/>
              <a:headEnd/>
              <a:tailEnd/>
            </a:ln>
          </p:spPr>
          <p:txBody>
            <a:bodyPr wrap="none" anchor="ctr"/>
            <a:lstStyle/>
            <a:p>
              <a:endParaRPr lang="en-IN" altLang="en-US">
                <a:latin typeface="Times New Roman" pitchFamily="18" charset="0"/>
              </a:endParaRPr>
            </a:p>
          </p:txBody>
        </p:sp>
        <p:sp>
          <p:nvSpPr>
            <p:cNvPr id="8306" name="Oval 414"/>
            <p:cNvSpPr>
              <a:spLocks noChangeArrowheads="1"/>
            </p:cNvSpPr>
            <p:nvPr/>
          </p:nvSpPr>
          <p:spPr bwMode="auto">
            <a:xfrm>
              <a:off x="1022" y="846"/>
              <a:ext cx="60" cy="453"/>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07" name="Oval 415"/>
            <p:cNvSpPr>
              <a:spLocks noChangeAspect="1" noChangeArrowheads="1"/>
            </p:cNvSpPr>
            <p:nvPr/>
          </p:nvSpPr>
          <p:spPr bwMode="auto">
            <a:xfrm rot="7644275">
              <a:off x="1164" y="1212"/>
              <a:ext cx="66" cy="411"/>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08" name="Oval 416"/>
            <p:cNvSpPr>
              <a:spLocks noChangeAspect="1" noChangeArrowheads="1"/>
            </p:cNvSpPr>
            <p:nvPr/>
          </p:nvSpPr>
          <p:spPr bwMode="auto">
            <a:xfrm rot="-7656749">
              <a:off x="872" y="1218"/>
              <a:ext cx="66" cy="412"/>
            </a:xfrm>
            <a:prstGeom prst="ellipse">
              <a:avLst/>
            </a:prstGeom>
            <a:solidFill>
              <a:srgbClr val="3333FF">
                <a:alpha val="27058"/>
              </a:srgbClr>
            </a:solidFill>
            <a:ln w="9525">
              <a:solidFill>
                <a:srgbClr val="3333CC"/>
              </a:solidFill>
              <a:round/>
              <a:headEnd/>
              <a:tailEnd/>
            </a:ln>
          </p:spPr>
          <p:txBody>
            <a:bodyPr wrap="none" anchor="ctr"/>
            <a:lstStyle/>
            <a:p>
              <a:endParaRPr lang="en-IN" altLang="en-US">
                <a:latin typeface="Times New Roman" pitchFamily="18" charset="0"/>
              </a:endParaRPr>
            </a:p>
          </p:txBody>
        </p:sp>
        <p:sp>
          <p:nvSpPr>
            <p:cNvPr id="8309" name="Oval 417"/>
            <p:cNvSpPr>
              <a:spLocks noChangeAspect="1" noChangeArrowheads="1"/>
            </p:cNvSpPr>
            <p:nvPr/>
          </p:nvSpPr>
          <p:spPr bwMode="auto">
            <a:xfrm>
              <a:off x="1028" y="1278"/>
              <a:ext cx="40" cy="47"/>
            </a:xfrm>
            <a:prstGeom prst="ellipse">
              <a:avLst/>
            </a:prstGeom>
            <a:solidFill>
              <a:srgbClr val="3333FF">
                <a:alpha val="27058"/>
              </a:srgbClr>
            </a:solidFill>
            <a:ln w="9525">
              <a:solidFill>
                <a:srgbClr val="FF00FF"/>
              </a:solidFill>
              <a:round/>
              <a:headEnd/>
              <a:tailEnd/>
            </a:ln>
          </p:spPr>
          <p:txBody>
            <a:bodyPr wrap="none" anchor="ctr"/>
            <a:lstStyle/>
            <a:p>
              <a:endParaRPr lang="en-IN" altLang="en-US">
                <a:latin typeface="Times New Roman" pitchFamily="18" charset="0"/>
              </a:endParaRPr>
            </a:p>
          </p:txBody>
        </p:sp>
      </p:grpSp>
      <p:sp>
        <p:nvSpPr>
          <p:cNvPr id="8288" name="TextBox 8287"/>
          <p:cNvSpPr txBox="1"/>
          <p:nvPr/>
        </p:nvSpPr>
        <p:spPr>
          <a:xfrm>
            <a:off x="6411119" y="228600"/>
            <a:ext cx="2504281" cy="369332"/>
          </a:xfrm>
          <a:prstGeom prst="rect">
            <a:avLst/>
          </a:prstGeom>
          <a:noFill/>
        </p:spPr>
        <p:txBody>
          <a:bodyPr wrap="square" rtlCol="0">
            <a:spAutoFit/>
          </a:bodyPr>
          <a:lstStyle/>
          <a:p>
            <a:pPr algn="r"/>
            <a:r>
              <a:rPr lang="en-IN" b="1" dirty="0" smtClean="0"/>
              <a:t>As on March 2018</a:t>
            </a:r>
            <a:endParaRPr lang="en-IN" b="1" dirty="0"/>
          </a:p>
        </p:txBody>
      </p:sp>
      <p:sp>
        <p:nvSpPr>
          <p:cNvPr id="64512" name="Rectangle 64511"/>
          <p:cNvSpPr/>
          <p:nvPr/>
        </p:nvSpPr>
        <p:spPr>
          <a:xfrm>
            <a:off x="228600" y="6477000"/>
            <a:ext cx="1606550" cy="244475"/>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16624931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5235" name="Rectangle 3"/>
          <p:cNvSpPr>
            <a:spLocks noChangeArrowheads="1"/>
          </p:cNvSpPr>
          <p:nvPr/>
        </p:nvSpPr>
        <p:spPr bwMode="auto">
          <a:xfrm>
            <a:off x="0" y="1921385"/>
            <a:ext cx="9144000" cy="3170099"/>
          </a:xfrm>
          <a:prstGeom prst="rect">
            <a:avLst/>
          </a:prstGeom>
          <a:noFill/>
          <a:ln w="9525">
            <a:noFill/>
            <a:miter lim="800000"/>
            <a:headEnd/>
            <a:tailEnd/>
          </a:ln>
        </p:spPr>
        <p:txBody>
          <a:bodyPr wrap="square">
            <a:spAutoFit/>
          </a:bodyPr>
          <a:lstStyle/>
          <a:p>
            <a:pPr lvl="1" indent="-398463" algn="just">
              <a:buFont typeface="Arial" pitchFamily="34" charset="0"/>
              <a:buChar char="•"/>
              <a:defRPr/>
            </a:pPr>
            <a:r>
              <a:rPr lang="en-IN" sz="2000" b="1" dirty="0" smtClean="0">
                <a:latin typeface="Arial" panose="020B0604020202020204" pitchFamily="34" charset="0"/>
                <a:cs typeface="Arial" panose="020B0604020202020204" pitchFamily="34" charset="0"/>
              </a:rPr>
              <a:t>IEGC </a:t>
            </a:r>
            <a:r>
              <a:rPr lang="en-IN" sz="2000" b="1" dirty="0">
                <a:latin typeface="Arial" panose="020B0604020202020204" pitchFamily="34" charset="0"/>
                <a:cs typeface="Arial" panose="020B0604020202020204" pitchFamily="34" charset="0"/>
              </a:rPr>
              <a:t>clause 5.2(u) Special requirements for Solar/ wind generators</a:t>
            </a:r>
            <a:r>
              <a:rPr lang="en-IN" sz="2000" b="1" dirty="0" smtClean="0">
                <a:latin typeface="Arial" panose="020B0604020202020204" pitchFamily="34" charset="0"/>
                <a:cs typeface="Arial" panose="020B0604020202020204" pitchFamily="34" charset="0"/>
              </a:rPr>
              <a:t>:</a:t>
            </a:r>
            <a:r>
              <a:rPr lang="en-US" sz="2000" dirty="0" smtClean="0">
                <a:latin typeface="Arial" panose="020B0604020202020204" pitchFamily="34" charset="0"/>
                <a:cs typeface="Arial" panose="020B0604020202020204" pitchFamily="34" charset="0"/>
              </a:rPr>
              <a:t> </a:t>
            </a:r>
          </a:p>
          <a:p>
            <a:pPr lvl="1" indent="-398463" algn="just">
              <a:buFont typeface="Arial" pitchFamily="34" charset="0"/>
              <a:buChar char="•"/>
              <a:defRPr/>
            </a:pPr>
            <a:endParaRPr lang="en-US" sz="2000"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IN" sz="2000" dirty="0"/>
              <a:t>“System operator (SLDC/ RLDC) </a:t>
            </a:r>
            <a:r>
              <a:rPr lang="en-IN" sz="2000" dirty="0" smtClean="0"/>
              <a:t>shall……. </a:t>
            </a:r>
            <a:r>
              <a:rPr lang="en-IN" sz="2000" b="1" i="1" dirty="0"/>
              <a:t>For this, Data Acquisition System facility shall be provided for transfer of information to concerned SLDC and RLDC</a:t>
            </a:r>
            <a:r>
              <a:rPr lang="en-IN" sz="2000" b="1" i="1" dirty="0" smtClean="0"/>
              <a:t>.</a:t>
            </a:r>
            <a:r>
              <a:rPr lang="en-IN" sz="2000" i="1" dirty="0" smtClean="0"/>
              <a:t>”</a:t>
            </a:r>
          </a:p>
          <a:p>
            <a:pPr lvl="1" indent="-398463" algn="just">
              <a:buFont typeface="Arial" pitchFamily="34" charset="0"/>
              <a:buChar char="•"/>
              <a:defRPr/>
            </a:pPr>
            <a:endParaRPr lang="en-IN" sz="2000" i="1"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IN" sz="2000" b="1" dirty="0">
                <a:latin typeface="Arial" panose="020B0604020202020204" pitchFamily="34" charset="0"/>
                <a:cs typeface="Arial" panose="020B0604020202020204" pitchFamily="34" charset="0"/>
              </a:rPr>
              <a:t>IEGC clause </a:t>
            </a:r>
            <a:r>
              <a:rPr lang="en-IN" sz="2000" b="1" dirty="0" smtClean="0">
                <a:latin typeface="Arial" panose="020B0604020202020204" pitchFamily="34" charset="0"/>
                <a:cs typeface="Arial" panose="020B0604020202020204" pitchFamily="34" charset="0"/>
              </a:rPr>
              <a:t>6.2</a:t>
            </a:r>
          </a:p>
          <a:p>
            <a:pPr lvl="1" indent="-398463" algn="just">
              <a:buFont typeface="Arial" pitchFamily="34" charset="0"/>
              <a:buChar char="•"/>
              <a:defRPr/>
            </a:pPr>
            <a:endParaRPr lang="en-IN" sz="2000" b="1" i="1" dirty="0">
              <a:latin typeface="Arial" panose="020B0604020202020204" pitchFamily="34" charset="0"/>
              <a:cs typeface="Arial" panose="020B0604020202020204" pitchFamily="34" charset="0"/>
            </a:endParaRPr>
          </a:p>
          <a:p>
            <a:pPr lvl="1" indent="-398463" algn="just">
              <a:buFont typeface="Arial" pitchFamily="34" charset="0"/>
              <a:buChar char="•"/>
              <a:defRPr/>
            </a:pPr>
            <a:r>
              <a:rPr lang="en-IN" sz="2000" i="1" dirty="0">
                <a:latin typeface="Arial" panose="020B0604020202020204" pitchFamily="34" charset="0"/>
                <a:cs typeface="Arial" panose="020B0604020202020204" pitchFamily="34" charset="0"/>
              </a:rPr>
              <a:t>“This code also </a:t>
            </a:r>
            <a:r>
              <a:rPr lang="en-IN" sz="2000" i="1" dirty="0" smtClean="0">
                <a:latin typeface="Arial" panose="020B0604020202020204" pitchFamily="34" charset="0"/>
                <a:cs typeface="Arial" panose="020B0604020202020204" pitchFamily="34" charset="0"/>
              </a:rPr>
              <a:t>provides….. </a:t>
            </a:r>
            <a:r>
              <a:rPr lang="en-IN" sz="2000" b="1" i="1" dirty="0" smtClean="0">
                <a:latin typeface="Arial" panose="020B0604020202020204" pitchFamily="34" charset="0"/>
                <a:cs typeface="Arial" panose="020B0604020202020204" pitchFamily="34" charset="0"/>
              </a:rPr>
              <a:t>“Telemetry/communication system </a:t>
            </a:r>
            <a:r>
              <a:rPr lang="en-IN" sz="2000" b="1" i="1" dirty="0">
                <a:latin typeface="Arial" panose="020B0604020202020204" pitchFamily="34" charset="0"/>
                <a:cs typeface="Arial" panose="020B0604020202020204" pitchFamily="34" charset="0"/>
              </a:rPr>
              <a:t>&amp; Data Acquisition System shall also be provided for transfer </a:t>
            </a:r>
            <a:r>
              <a:rPr lang="en-IN" sz="2000" b="1" i="1" dirty="0" smtClean="0">
                <a:latin typeface="Arial" panose="020B0604020202020204" pitchFamily="34" charset="0"/>
                <a:cs typeface="Arial" panose="020B0604020202020204" pitchFamily="34" charset="0"/>
              </a:rPr>
              <a:t>of information </a:t>
            </a:r>
            <a:r>
              <a:rPr lang="en-IN" sz="2000" b="1" i="1" dirty="0">
                <a:latin typeface="Arial" panose="020B0604020202020204" pitchFamily="34" charset="0"/>
                <a:cs typeface="Arial" panose="020B0604020202020204" pitchFamily="34" charset="0"/>
              </a:rPr>
              <a:t>to the concerned SLDC and RLDC.”</a:t>
            </a:r>
            <a:endParaRPr lang="en-US" sz="2000" b="1" i="1" dirty="0">
              <a:latin typeface="Arial" panose="020B0604020202020204" pitchFamily="34" charset="0"/>
              <a:cs typeface="Arial" panose="020B0604020202020204" pitchFamily="34" charset="0"/>
            </a:endParaRPr>
          </a:p>
        </p:txBody>
      </p:sp>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Regulation for Real-time RE Data Communication</a:t>
            </a:r>
            <a:endParaRPr lang="en-US" altLang="en-US" sz="3200" b="1" i="1" dirty="0">
              <a:solidFill>
                <a:srgbClr val="0070C0"/>
              </a:solidFill>
              <a:latin typeface="Calibri" pitchFamily="34" charset="0"/>
              <a:ea typeface="+mn-ea"/>
              <a:cs typeface="Arial" pitchFamily="34" charset="0"/>
            </a:endParaRPr>
          </a:p>
        </p:txBody>
      </p:sp>
    </p:spTree>
    <p:extLst>
      <p:ext uri="{BB962C8B-B14F-4D97-AF65-F5344CB8AC3E}">
        <p14:creationId xmlns:p14="http://schemas.microsoft.com/office/powerpoint/2010/main" val="672296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83525" y="225425"/>
            <a:ext cx="957263"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2"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73050" y="6278563"/>
            <a:ext cx="492125"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6"/>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6613" y="6391275"/>
            <a:ext cx="617537"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7"/>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44638" y="6378575"/>
            <a:ext cx="6270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89081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043704481"/>
              </p:ext>
            </p:extLst>
          </p:nvPr>
        </p:nvGraphicFramePr>
        <p:xfrm>
          <a:off x="1" y="3435915"/>
          <a:ext cx="9143998" cy="2296271"/>
        </p:xfrm>
        <a:graphic>
          <a:graphicData uri="http://schemas.openxmlformats.org/drawingml/2006/table">
            <a:tbl>
              <a:tblPr firstRow="1" firstCol="1" bandRow="1">
                <a:tableStyleId>{5C22544A-7EE6-4342-B048-85BDC9FD1C3A}</a:tableStyleId>
              </a:tblPr>
              <a:tblGrid>
                <a:gridCol w="3809999">
                  <a:extLst>
                    <a:ext uri="{9D8B030D-6E8A-4147-A177-3AD203B41FA5}">
                      <a16:colId xmlns:a16="http://schemas.microsoft.com/office/drawing/2014/main" val="2844235611"/>
                    </a:ext>
                  </a:extLst>
                </a:gridCol>
                <a:gridCol w="1066800">
                  <a:extLst>
                    <a:ext uri="{9D8B030D-6E8A-4147-A177-3AD203B41FA5}">
                      <a16:colId xmlns:a16="http://schemas.microsoft.com/office/drawing/2014/main" val="3514400721"/>
                    </a:ext>
                  </a:extLst>
                </a:gridCol>
                <a:gridCol w="1143000">
                  <a:extLst>
                    <a:ext uri="{9D8B030D-6E8A-4147-A177-3AD203B41FA5}">
                      <a16:colId xmlns:a16="http://schemas.microsoft.com/office/drawing/2014/main" val="403084371"/>
                    </a:ext>
                  </a:extLst>
                </a:gridCol>
                <a:gridCol w="990600">
                  <a:extLst>
                    <a:ext uri="{9D8B030D-6E8A-4147-A177-3AD203B41FA5}">
                      <a16:colId xmlns:a16="http://schemas.microsoft.com/office/drawing/2014/main" val="930361298"/>
                    </a:ext>
                  </a:extLst>
                </a:gridCol>
                <a:gridCol w="1117599">
                  <a:extLst>
                    <a:ext uri="{9D8B030D-6E8A-4147-A177-3AD203B41FA5}">
                      <a16:colId xmlns:a16="http://schemas.microsoft.com/office/drawing/2014/main" val="2425053966"/>
                    </a:ext>
                  </a:extLst>
                </a:gridCol>
                <a:gridCol w="1016000">
                  <a:extLst>
                    <a:ext uri="{9D8B030D-6E8A-4147-A177-3AD203B41FA5}">
                      <a16:colId xmlns:a16="http://schemas.microsoft.com/office/drawing/2014/main" val="3882817259"/>
                    </a:ext>
                  </a:extLst>
                </a:gridCol>
              </a:tblGrid>
              <a:tr h="1063487">
                <a:tc>
                  <a:txBody>
                    <a:bodyPr/>
                    <a:lstStyle/>
                    <a:p>
                      <a:pPr algn="just">
                        <a:lnSpc>
                          <a:spcPct val="115000"/>
                        </a:lnSpc>
                        <a:spcAft>
                          <a:spcPts val="0"/>
                        </a:spcAft>
                      </a:pPr>
                      <a:r>
                        <a:rPr lang="en-US" sz="2000" dirty="0">
                          <a:effectLst/>
                        </a:rPr>
                        <a:t>Type of Communication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Radio Modem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GSM / GPRS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Lease Line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smtClean="0">
                          <a:effectLst/>
                        </a:rPr>
                        <a:t>Internet Lease Line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a:effectLst/>
                        </a:rPr>
                        <a:t>Total</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013230"/>
                  </a:ext>
                </a:extLst>
              </a:tr>
              <a:tr h="265872">
                <a:tc>
                  <a:txBody>
                    <a:bodyPr/>
                    <a:lstStyle/>
                    <a:p>
                      <a:pPr algn="just">
                        <a:lnSpc>
                          <a:spcPct val="115000"/>
                        </a:lnSpc>
                        <a:spcAft>
                          <a:spcPts val="0"/>
                        </a:spcAft>
                      </a:pPr>
                      <a:r>
                        <a:rPr lang="en-US" sz="2000" dirty="0">
                          <a:effectLst/>
                        </a:rPr>
                        <a:t>Nos. of Wind </a:t>
                      </a:r>
                      <a:r>
                        <a:rPr lang="en-US" sz="2000" dirty="0" smtClean="0">
                          <a:effectLst/>
                        </a:rPr>
                        <a:t>station (Main)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6</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5</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34</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27</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smtClean="0">
                          <a:effectLst/>
                          <a:latin typeface="Arial" panose="020B0604020202020204" pitchFamily="34" charset="0"/>
                          <a:cs typeface="Arial" panose="020B0604020202020204" pitchFamily="34" charset="0"/>
                        </a:rPr>
                        <a:t>72</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409242728"/>
                  </a:ext>
                </a:extLst>
              </a:tr>
              <a:tr h="265872">
                <a:tc>
                  <a:txBody>
                    <a:bodyPr/>
                    <a:lstStyle/>
                    <a:p>
                      <a:pPr marL="0" algn="just" defTabSz="914400" rtl="0" eaLnBrk="1" latinLnBrk="0" hangingPunct="1">
                        <a:lnSpc>
                          <a:spcPct val="115000"/>
                        </a:lnSpc>
                        <a:spcAft>
                          <a:spcPts val="0"/>
                        </a:spcAft>
                      </a:pPr>
                      <a:r>
                        <a:rPr lang="en-US" sz="2000" b="1" kern="1200" dirty="0" smtClean="0">
                          <a:solidFill>
                            <a:schemeClr val="lt1"/>
                          </a:solidFill>
                          <a:effectLst/>
                          <a:latin typeface="+mn-lt"/>
                          <a:ea typeface="+mn-ea"/>
                          <a:cs typeface="+mn-cs"/>
                        </a:rPr>
                        <a:t>Nos. of Wind station (Standby)</a:t>
                      </a:r>
                      <a:endParaRPr lang="en-IN" sz="2000" b="1" kern="1200" dirty="0">
                        <a:solidFill>
                          <a:schemeClr val="lt1"/>
                        </a:solidFill>
                        <a:effectLst/>
                        <a:latin typeface="+mn-lt"/>
                        <a:ea typeface="+mn-ea"/>
                        <a:cs typeface="+mn-cs"/>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51</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15</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72</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1124237092"/>
                  </a:ext>
                </a:extLst>
              </a:tr>
              <a:tr h="531744">
                <a:tc>
                  <a:txBody>
                    <a:bodyPr/>
                    <a:lstStyle/>
                    <a:p>
                      <a:pPr algn="just">
                        <a:lnSpc>
                          <a:spcPct val="115000"/>
                        </a:lnSpc>
                        <a:spcAft>
                          <a:spcPts val="0"/>
                        </a:spcAft>
                      </a:pPr>
                      <a:r>
                        <a:rPr lang="en-US" sz="2000" dirty="0">
                          <a:effectLst/>
                        </a:rPr>
                        <a:t>Nos. of Solar Plant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76</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8</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2</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IN" sz="1800" dirty="0" smtClean="0">
                          <a:effectLst/>
                          <a:latin typeface="Arial" panose="020B0604020202020204" pitchFamily="34" charset="0"/>
                          <a:ea typeface="Calibri" panose="020F0502020204030204" pitchFamily="34" charset="0"/>
                          <a:cs typeface="Arial" panose="020B0604020202020204" pitchFamily="34" charset="0"/>
                        </a:rPr>
                        <a:t>-</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tc>
                  <a:txBody>
                    <a:bodyPr/>
                    <a:lstStyle/>
                    <a:p>
                      <a:pPr algn="ctr">
                        <a:lnSpc>
                          <a:spcPct val="115000"/>
                        </a:lnSpc>
                        <a:spcAft>
                          <a:spcPts val="0"/>
                        </a:spcAft>
                      </a:pPr>
                      <a:r>
                        <a:rPr lang="en-US" sz="1800" dirty="0" smtClean="0">
                          <a:effectLst/>
                          <a:latin typeface="Arial" panose="020B0604020202020204" pitchFamily="34" charset="0"/>
                          <a:cs typeface="Arial" panose="020B0604020202020204" pitchFamily="34" charset="0"/>
                        </a:rPr>
                        <a:t>86</a:t>
                      </a:r>
                      <a:endParaRPr lang="en-IN"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211889947"/>
                  </a:ext>
                </a:extLst>
              </a:tr>
            </a:tbl>
          </a:graphicData>
        </a:graphic>
      </p:graphicFrame>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RE Generation Data Communication</a:t>
            </a:r>
            <a:endParaRPr lang="en-US" altLang="en-US" sz="3200" b="1" i="1" dirty="0">
              <a:solidFill>
                <a:srgbClr val="0070C0"/>
              </a:solidFill>
              <a:latin typeface="Calibri" pitchFamily="34" charset="0"/>
              <a:ea typeface="+mn-ea"/>
              <a:cs typeface="Arial" pitchFamily="34" charset="0"/>
            </a:endParaRPr>
          </a:p>
        </p:txBody>
      </p:sp>
      <p:sp>
        <p:nvSpPr>
          <p:cNvPr id="3" name="Rectangle 2"/>
          <p:cNvSpPr/>
          <p:nvPr/>
        </p:nvSpPr>
        <p:spPr>
          <a:xfrm>
            <a:off x="0" y="1604009"/>
            <a:ext cx="9143999" cy="1631216"/>
          </a:xfrm>
          <a:prstGeom prst="rect">
            <a:avLst/>
          </a:prstGeom>
        </p:spPr>
        <p:txBody>
          <a:bodyPr wrap="square">
            <a:spAutoFit/>
          </a:bodyPr>
          <a:lstStyle/>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Real-time </a:t>
            </a:r>
            <a:r>
              <a:rPr lang="en-US" sz="2000" dirty="0">
                <a:latin typeface="Arial" panose="020B0604020202020204" pitchFamily="34" charset="0"/>
                <a:ea typeface="Times New Roman" panose="02020603050405020304" pitchFamily="18" charset="0"/>
                <a:cs typeface="Arial" panose="020B0604020202020204" pitchFamily="34" charset="0"/>
              </a:rPr>
              <a:t>generation data of all RE generators located in Gujarat State, which are connected to STU substation are communicated through various communications system. Data connectivity between RE Station injection point (at 66 KV level &amp; above) and STU End Sub-Station with mix of available Technologies are as below:</a:t>
            </a:r>
            <a:endParaRPr lang="en-IN" sz="2000" dirty="0">
              <a:latin typeface="Arial" panose="020B0604020202020204" pitchFamily="34" charset="0"/>
              <a:cs typeface="Arial" panose="020B0604020202020204" pitchFamily="34" charset="0"/>
            </a:endParaRPr>
          </a:p>
        </p:txBody>
      </p:sp>
      <p:sp>
        <p:nvSpPr>
          <p:cNvPr id="7" name="Rectangle 6"/>
          <p:cNvSpPr/>
          <p:nvPr/>
        </p:nvSpPr>
        <p:spPr>
          <a:xfrm>
            <a:off x="1" y="5988784"/>
            <a:ext cx="9143999" cy="707886"/>
          </a:xfrm>
          <a:prstGeom prst="rect">
            <a:avLst/>
          </a:prstGeom>
        </p:spPr>
        <p:txBody>
          <a:bodyPr wrap="square">
            <a:spAutoFit/>
          </a:bodyPr>
          <a:lstStyle/>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In caser further extended communication required from STU S/S to Sub SLDC, PLCC, Fiber Optic, Lease Line </a:t>
            </a:r>
            <a:r>
              <a:rPr lang="en-US" sz="2000" dirty="0" err="1" smtClean="0">
                <a:latin typeface="Arial" panose="020B0604020202020204" pitchFamily="34" charset="0"/>
                <a:ea typeface="Times New Roman" panose="02020603050405020304" pitchFamily="18" charset="0"/>
                <a:cs typeface="Arial" panose="020B0604020202020204" pitchFamily="34" charset="0"/>
              </a:rPr>
              <a:t>etc</a:t>
            </a:r>
            <a:r>
              <a:rPr lang="en-US" sz="2000" dirty="0" smtClean="0">
                <a:latin typeface="Arial" panose="020B0604020202020204" pitchFamily="34" charset="0"/>
                <a:ea typeface="Times New Roman" panose="02020603050405020304" pitchFamily="18" charset="0"/>
                <a:cs typeface="Arial" panose="020B0604020202020204" pitchFamily="34" charset="0"/>
              </a:rPr>
              <a:t> are being </a:t>
            </a:r>
            <a:r>
              <a:rPr lang="en-US" sz="2000" dirty="0" err="1" smtClean="0">
                <a:latin typeface="Arial" panose="020B0604020202020204" pitchFamily="34" charset="0"/>
                <a:ea typeface="Times New Roman" panose="02020603050405020304" pitchFamily="18" charset="0"/>
                <a:cs typeface="Arial" panose="020B0604020202020204" pitchFamily="34" charset="0"/>
              </a:rPr>
              <a:t>utilised</a:t>
            </a:r>
            <a:r>
              <a:rPr lang="en-US" sz="2000" dirty="0" smtClean="0">
                <a:latin typeface="Arial" panose="020B0604020202020204" pitchFamily="34" charset="0"/>
                <a:ea typeface="Times New Roman" panose="02020603050405020304" pitchFamily="18" charset="0"/>
                <a:cs typeface="Arial" panose="020B0604020202020204" pitchFamily="34" charset="0"/>
              </a:rPr>
              <a:t>.  </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0465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19800"/>
            <a:ext cx="9144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56239618"/>
              </p:ext>
            </p:extLst>
          </p:nvPr>
        </p:nvGraphicFramePr>
        <p:xfrm>
          <a:off x="1" y="3892825"/>
          <a:ext cx="9143998" cy="2126975"/>
        </p:xfrm>
        <a:graphic>
          <a:graphicData uri="http://schemas.openxmlformats.org/drawingml/2006/table">
            <a:tbl>
              <a:tblPr firstRow="1" firstCol="1" bandRow="1">
                <a:tableStyleId>{5C22544A-7EE6-4342-B048-85BDC9FD1C3A}</a:tableStyleId>
              </a:tblPr>
              <a:tblGrid>
                <a:gridCol w="3316941">
                  <a:extLst>
                    <a:ext uri="{9D8B030D-6E8A-4147-A177-3AD203B41FA5}">
                      <a16:colId xmlns:a16="http://schemas.microsoft.com/office/drawing/2014/main" val="2844235611"/>
                    </a:ext>
                  </a:extLst>
                </a:gridCol>
                <a:gridCol w="1446038">
                  <a:extLst>
                    <a:ext uri="{9D8B030D-6E8A-4147-A177-3AD203B41FA5}">
                      <a16:colId xmlns:a16="http://schemas.microsoft.com/office/drawing/2014/main" val="3514400721"/>
                    </a:ext>
                  </a:extLst>
                </a:gridCol>
                <a:gridCol w="1163687">
                  <a:extLst>
                    <a:ext uri="{9D8B030D-6E8A-4147-A177-3AD203B41FA5}">
                      <a16:colId xmlns:a16="http://schemas.microsoft.com/office/drawing/2014/main" val="403084371"/>
                    </a:ext>
                  </a:extLst>
                </a:gridCol>
                <a:gridCol w="1100666">
                  <a:extLst>
                    <a:ext uri="{9D8B030D-6E8A-4147-A177-3AD203B41FA5}">
                      <a16:colId xmlns:a16="http://schemas.microsoft.com/office/drawing/2014/main" val="930361298"/>
                    </a:ext>
                  </a:extLst>
                </a:gridCol>
                <a:gridCol w="1100666">
                  <a:extLst>
                    <a:ext uri="{9D8B030D-6E8A-4147-A177-3AD203B41FA5}">
                      <a16:colId xmlns:a16="http://schemas.microsoft.com/office/drawing/2014/main" val="2425053966"/>
                    </a:ext>
                  </a:extLst>
                </a:gridCol>
                <a:gridCol w="1016000">
                  <a:extLst>
                    <a:ext uri="{9D8B030D-6E8A-4147-A177-3AD203B41FA5}">
                      <a16:colId xmlns:a16="http://schemas.microsoft.com/office/drawing/2014/main" val="3882817259"/>
                    </a:ext>
                  </a:extLst>
                </a:gridCol>
              </a:tblGrid>
              <a:tr h="1063487">
                <a:tc>
                  <a:txBody>
                    <a:bodyPr/>
                    <a:lstStyle/>
                    <a:p>
                      <a:pPr algn="just">
                        <a:lnSpc>
                          <a:spcPct val="115000"/>
                        </a:lnSpc>
                        <a:spcAft>
                          <a:spcPts val="0"/>
                        </a:spcAft>
                      </a:pPr>
                      <a:r>
                        <a:rPr lang="en-US" sz="2000" dirty="0">
                          <a:effectLst/>
                        </a:rPr>
                        <a:t>Type of Communication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Radio Modem</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GSM / GPRS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a:effectLst/>
                        </a:rPr>
                        <a:t>Lease Line</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a:effectLst/>
                        </a:rPr>
                        <a:t>PLCC</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a:effectLst/>
                        </a:rPr>
                        <a:t>Total</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8013230"/>
                  </a:ext>
                </a:extLst>
              </a:tr>
              <a:tr h="531744">
                <a:tc>
                  <a:txBody>
                    <a:bodyPr/>
                    <a:lstStyle/>
                    <a:p>
                      <a:pPr algn="just">
                        <a:lnSpc>
                          <a:spcPct val="115000"/>
                        </a:lnSpc>
                        <a:spcAft>
                          <a:spcPts val="0"/>
                        </a:spcAft>
                      </a:pPr>
                      <a:r>
                        <a:rPr lang="en-US" sz="2000" dirty="0">
                          <a:effectLst/>
                        </a:rPr>
                        <a:t>Nos. of Wind Pooling station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10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44</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6</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smtClean="0">
                          <a:effectLst/>
                        </a:rPr>
                        <a:t>8</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68</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09242728"/>
                  </a:ext>
                </a:extLst>
              </a:tr>
              <a:tr h="531744">
                <a:tc>
                  <a:txBody>
                    <a:bodyPr/>
                    <a:lstStyle/>
                    <a:p>
                      <a:pPr algn="just">
                        <a:lnSpc>
                          <a:spcPct val="115000"/>
                        </a:lnSpc>
                        <a:spcAft>
                          <a:spcPts val="0"/>
                        </a:spcAft>
                      </a:pPr>
                      <a:r>
                        <a:rPr lang="en-US" sz="2000" dirty="0">
                          <a:effectLst/>
                        </a:rPr>
                        <a:t>Nos. of Solar Plant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smtClean="0">
                          <a:effectLst/>
                        </a:rPr>
                        <a:t>51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smtClean="0">
                          <a:effectLst/>
                        </a:rPr>
                        <a:t>30</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smtClean="0">
                          <a:effectLst/>
                          <a:latin typeface="+mn-lt"/>
                          <a:ea typeface="+mn-ea"/>
                          <a:cs typeface="+mn-cs"/>
                        </a:rPr>
                        <a:t>3</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0"/>
                        </a:spcAft>
                      </a:pPr>
                      <a:r>
                        <a:rPr lang="en-US" sz="2000" dirty="0">
                          <a:effectLst/>
                        </a:rPr>
                        <a:t>81</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1889947"/>
                  </a:ext>
                </a:extLst>
              </a:tr>
            </a:tbl>
          </a:graphicData>
        </a:graphic>
      </p:graphicFrame>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RE Generation Data Communication</a:t>
            </a:r>
            <a:endParaRPr lang="en-US" altLang="en-US" sz="3200" b="1" i="1" dirty="0">
              <a:solidFill>
                <a:srgbClr val="0070C0"/>
              </a:solidFill>
              <a:latin typeface="Calibri" pitchFamily="34" charset="0"/>
              <a:ea typeface="+mn-ea"/>
              <a:cs typeface="Arial" pitchFamily="34" charset="0"/>
            </a:endParaRPr>
          </a:p>
        </p:txBody>
      </p:sp>
      <p:sp>
        <p:nvSpPr>
          <p:cNvPr id="3" name="Rectangle 2"/>
          <p:cNvSpPr/>
          <p:nvPr/>
        </p:nvSpPr>
        <p:spPr>
          <a:xfrm>
            <a:off x="0" y="1604009"/>
            <a:ext cx="9144000" cy="1938992"/>
          </a:xfrm>
          <a:prstGeom prst="rect">
            <a:avLst/>
          </a:prstGeom>
        </p:spPr>
        <p:txBody>
          <a:bodyPr wrap="square">
            <a:spAutoFit/>
          </a:bodyPr>
          <a:lstStyle/>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Real-time </a:t>
            </a:r>
            <a:r>
              <a:rPr lang="en-US" sz="2000" dirty="0">
                <a:latin typeface="Arial" panose="020B0604020202020204" pitchFamily="34" charset="0"/>
                <a:ea typeface="Times New Roman" panose="02020603050405020304" pitchFamily="18" charset="0"/>
                <a:cs typeface="Arial" panose="020B0604020202020204" pitchFamily="34" charset="0"/>
              </a:rPr>
              <a:t>generation data of all RE generators located in Gujarat State, which are connected to STU substation are communicated </a:t>
            </a:r>
            <a:r>
              <a:rPr lang="en-US" sz="2000" dirty="0" smtClean="0">
                <a:latin typeface="Arial" panose="020B0604020202020204" pitchFamily="34" charset="0"/>
                <a:ea typeface="Times New Roman" panose="02020603050405020304" pitchFamily="18" charset="0"/>
                <a:cs typeface="Arial" panose="020B0604020202020204" pitchFamily="34" charset="0"/>
              </a:rPr>
              <a:t>through mix of communications technology.</a:t>
            </a:r>
          </a:p>
          <a:p>
            <a:pPr algn="just"/>
            <a:endParaRPr lang="en-US" sz="2000" dirty="0">
              <a:latin typeface="Arial" panose="020B0604020202020204" pitchFamily="34" charset="0"/>
              <a:ea typeface="Times New Roman" panose="02020603050405020304" pitchFamily="18" charset="0"/>
              <a:cs typeface="Arial" panose="020B0604020202020204" pitchFamily="34" charset="0"/>
            </a:endParaRPr>
          </a:p>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Data </a:t>
            </a:r>
            <a:r>
              <a:rPr lang="en-US" sz="2000" dirty="0">
                <a:latin typeface="Arial" panose="020B0604020202020204" pitchFamily="34" charset="0"/>
                <a:ea typeface="Times New Roman" panose="02020603050405020304" pitchFamily="18" charset="0"/>
                <a:cs typeface="Arial" panose="020B0604020202020204" pitchFamily="34" charset="0"/>
              </a:rPr>
              <a:t>connectivity between RE Station injection point (at 66 KV level &amp; above) and STU End Sub-Station with mix of available Technologies are as below:</a:t>
            </a:r>
            <a:endParaRPr lang="en-IN" sz="2000" dirty="0">
              <a:latin typeface="Arial" panose="020B0604020202020204" pitchFamily="34" charset="0"/>
              <a:cs typeface="Arial" panose="020B0604020202020204" pitchFamily="34" charset="0"/>
            </a:endParaRPr>
          </a:p>
        </p:txBody>
      </p:sp>
      <p:pic>
        <p:nvPicPr>
          <p:cNvPr id="7" name="Content Placeholder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371600"/>
            <a:ext cx="9144000" cy="4754564"/>
          </a:xfrm>
          <a:prstGeom prst="rect">
            <a:avLst/>
          </a:prstGeom>
        </p:spPr>
      </p:pic>
    </p:spTree>
    <p:extLst>
      <p:ext uri="{BB962C8B-B14F-4D97-AF65-F5344CB8AC3E}">
        <p14:creationId xmlns:p14="http://schemas.microsoft.com/office/powerpoint/2010/main" val="1123638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43600"/>
            <a:ext cx="9144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RE Data Communication</a:t>
            </a:r>
            <a:endParaRPr lang="en-US" altLang="en-US" sz="3200" b="1" i="1" dirty="0">
              <a:solidFill>
                <a:srgbClr val="0070C0"/>
              </a:solidFill>
              <a:latin typeface="Calibri" pitchFamily="34" charset="0"/>
              <a:ea typeface="+mn-ea"/>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4058400184"/>
              </p:ext>
            </p:extLst>
          </p:nvPr>
        </p:nvGraphicFramePr>
        <p:xfrm>
          <a:off x="0" y="1371600"/>
          <a:ext cx="9144000" cy="4709160"/>
        </p:xfrm>
        <a:graphic>
          <a:graphicData uri="http://schemas.openxmlformats.org/drawingml/2006/table">
            <a:tbl>
              <a:tblPr>
                <a:tableStyleId>{5DA37D80-6434-44D0-A028-1B22A696006F}</a:tableStyleId>
              </a:tblPr>
              <a:tblGrid>
                <a:gridCol w="1896626">
                  <a:extLst>
                    <a:ext uri="{9D8B030D-6E8A-4147-A177-3AD203B41FA5}">
                      <a16:colId xmlns:a16="http://schemas.microsoft.com/office/drawing/2014/main" val="2334012518"/>
                    </a:ext>
                  </a:extLst>
                </a:gridCol>
                <a:gridCol w="1913374">
                  <a:extLst>
                    <a:ext uri="{9D8B030D-6E8A-4147-A177-3AD203B41FA5}">
                      <a16:colId xmlns:a16="http://schemas.microsoft.com/office/drawing/2014/main" val="2735780311"/>
                    </a:ext>
                  </a:extLst>
                </a:gridCol>
                <a:gridCol w="1402582">
                  <a:extLst>
                    <a:ext uri="{9D8B030D-6E8A-4147-A177-3AD203B41FA5}">
                      <a16:colId xmlns:a16="http://schemas.microsoft.com/office/drawing/2014/main" val="760657153"/>
                    </a:ext>
                  </a:extLst>
                </a:gridCol>
                <a:gridCol w="1293725">
                  <a:extLst>
                    <a:ext uri="{9D8B030D-6E8A-4147-A177-3AD203B41FA5}">
                      <a16:colId xmlns:a16="http://schemas.microsoft.com/office/drawing/2014/main" val="2525094789"/>
                    </a:ext>
                  </a:extLst>
                </a:gridCol>
                <a:gridCol w="1457012">
                  <a:extLst>
                    <a:ext uri="{9D8B030D-6E8A-4147-A177-3AD203B41FA5}">
                      <a16:colId xmlns:a16="http://schemas.microsoft.com/office/drawing/2014/main" val="4171290888"/>
                    </a:ext>
                  </a:extLst>
                </a:gridCol>
                <a:gridCol w="1180681">
                  <a:extLst>
                    <a:ext uri="{9D8B030D-6E8A-4147-A177-3AD203B41FA5}">
                      <a16:colId xmlns:a16="http://schemas.microsoft.com/office/drawing/2014/main" val="2836882809"/>
                    </a:ext>
                  </a:extLst>
                </a:gridCol>
              </a:tblGrid>
              <a:tr h="209550">
                <a:tc gridSpan="6">
                  <a:txBody>
                    <a:bodyPr/>
                    <a:lstStyle/>
                    <a:p>
                      <a:pPr algn="ctr" fontAlgn="b"/>
                      <a:r>
                        <a:rPr lang="en-IN" sz="2400" u="none" strike="noStrike" dirty="0">
                          <a:effectLst/>
                        </a:rPr>
                        <a:t>Detail Communication of Data between SLDC and Sub SLDC.</a:t>
                      </a:r>
                      <a:endParaRPr lang="en-IN" sz="2400" b="1" i="0" u="none" strike="noStrike" dirty="0">
                        <a:solidFill>
                          <a:srgbClr val="000000"/>
                        </a:solidFill>
                        <a:effectLst/>
                        <a:latin typeface="Calibri" panose="020F0502020204030204" pitchFamily="34" charset="0"/>
                      </a:endParaRPr>
                    </a:p>
                  </a:txBody>
                  <a:tcPr marL="9525" marR="9525" marT="9525"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564901755"/>
                  </a:ext>
                </a:extLst>
              </a:tr>
              <a:tr h="200025">
                <a:tc>
                  <a:txBody>
                    <a:bodyPr/>
                    <a:lstStyle/>
                    <a:p>
                      <a:pPr algn="ctr" fontAlgn="b"/>
                      <a:r>
                        <a:rPr lang="en-IN" sz="2000" u="none" strike="noStrike" dirty="0">
                          <a:effectLst/>
                        </a:rPr>
                        <a:t>From</a:t>
                      </a:r>
                      <a:endParaRPr lang="en-IN"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To</a:t>
                      </a:r>
                      <a:endParaRPr lang="en-IN" sz="20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Connection</a:t>
                      </a:r>
                      <a:endParaRPr lang="en-IN" sz="2000" b="1"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smtClean="0">
                          <a:effectLst/>
                        </a:rPr>
                        <a:t>Earlier</a:t>
                      </a:r>
                    </a:p>
                    <a:p>
                      <a:pPr algn="ctr" fontAlgn="b"/>
                      <a:r>
                        <a:rPr lang="en-IN" sz="2000" u="none" strike="noStrike" dirty="0" smtClean="0">
                          <a:effectLst/>
                        </a:rPr>
                        <a:t>(Main</a:t>
                      </a:r>
                      <a:r>
                        <a:rPr lang="en-IN" sz="2000" u="none" strike="noStrike" dirty="0">
                          <a:effectLst/>
                        </a:rPr>
                        <a:t>) </a:t>
                      </a:r>
                      <a:endParaRPr lang="en-IN"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smtClean="0">
                          <a:effectLst/>
                        </a:rPr>
                        <a:t>Earlier </a:t>
                      </a:r>
                    </a:p>
                    <a:p>
                      <a:pPr algn="ctr" fontAlgn="b"/>
                      <a:r>
                        <a:rPr lang="en-IN" sz="2000" u="none" strike="noStrike" dirty="0" smtClean="0">
                          <a:effectLst/>
                        </a:rPr>
                        <a:t>(</a:t>
                      </a:r>
                      <a:r>
                        <a:rPr lang="en-IN" sz="2000" u="none" strike="noStrike" dirty="0">
                          <a:effectLst/>
                        </a:rPr>
                        <a:t>Back up)</a:t>
                      </a:r>
                      <a:endParaRPr lang="en-IN"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New </a:t>
                      </a:r>
                      <a:r>
                        <a:rPr lang="en-IN" sz="2000" u="none" strike="noStrike" dirty="0" err="1" smtClean="0">
                          <a:effectLst/>
                        </a:rPr>
                        <a:t>Scada</a:t>
                      </a:r>
                      <a:r>
                        <a:rPr lang="en-IN" sz="2000" u="none" strike="noStrike" dirty="0" smtClean="0">
                          <a:effectLst/>
                        </a:rPr>
                        <a:t>  </a:t>
                      </a:r>
                      <a:endParaRPr lang="en-IN"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070611736"/>
                  </a:ext>
                </a:extLst>
              </a:tr>
              <a:tr h="190500">
                <a:tc>
                  <a:txBody>
                    <a:bodyPr/>
                    <a:lstStyle/>
                    <a:p>
                      <a:pPr algn="ctr" fontAlgn="b"/>
                      <a:r>
                        <a:rPr lang="en-IN" sz="2000" u="none" strike="noStrike" dirty="0">
                          <a:effectLst/>
                        </a:rPr>
                        <a:t>SLDC, Vadodara</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Sub LDC </a:t>
                      </a:r>
                      <a:endParaRPr lang="en-IN" sz="2000" u="none" strike="noStrike" dirty="0" smtClean="0">
                        <a:effectLst/>
                      </a:endParaRPr>
                    </a:p>
                    <a:p>
                      <a:pPr algn="ctr" fontAlgn="b"/>
                      <a:r>
                        <a:rPr lang="en-IN" sz="2000" u="none" strike="noStrike" dirty="0" err="1" smtClean="0">
                          <a:effectLst/>
                        </a:rPr>
                        <a:t>Jambuva</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P 2 P </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2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64 Kbps Leas Line</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4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735511999"/>
                  </a:ext>
                </a:extLst>
              </a:tr>
              <a:tr h="190500">
                <a:tc>
                  <a:txBody>
                    <a:bodyPr/>
                    <a:lstStyle/>
                    <a:p>
                      <a:pPr algn="ctr" fontAlgn="b"/>
                      <a:r>
                        <a:rPr lang="en-IN" sz="2000" u="none" strike="noStrike" dirty="0">
                          <a:effectLst/>
                        </a:rPr>
                        <a:t>SLDC, Vadodara</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Sub LDC </a:t>
                      </a:r>
                      <a:endParaRPr lang="en-IN" sz="2000" u="none" strike="noStrike" dirty="0" smtClean="0">
                        <a:effectLst/>
                      </a:endParaRPr>
                    </a:p>
                    <a:p>
                      <a:pPr algn="ctr" fontAlgn="b"/>
                      <a:r>
                        <a:rPr lang="en-IN" sz="2000" u="none" strike="noStrike" dirty="0" err="1" smtClean="0">
                          <a:effectLst/>
                        </a:rPr>
                        <a:t>Jetpur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P 2 P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2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64 Kbps Leas Line</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4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957066791"/>
                  </a:ext>
                </a:extLst>
              </a:tr>
              <a:tr h="200025">
                <a:tc>
                  <a:txBody>
                    <a:bodyPr/>
                    <a:lstStyle/>
                    <a:p>
                      <a:pPr algn="ctr" fontAlgn="b"/>
                      <a:r>
                        <a:rPr lang="en-IN" sz="2000" u="none" strike="noStrike">
                          <a:effectLst/>
                        </a:rPr>
                        <a:t>SLDC, Vadodara</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Sub LDC Gandhinagar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P 2 P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2 Mbps Fiber</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64 Kbps Leas Line</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4 Mbps Fiber</a:t>
                      </a:r>
                      <a:endParaRPr lang="en-IN"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21996845"/>
                  </a:ext>
                </a:extLst>
              </a:tr>
              <a:tr h="190500">
                <a:tc>
                  <a:txBody>
                    <a:bodyPr/>
                    <a:lstStyle/>
                    <a:p>
                      <a:pPr algn="ctr" fontAlgn="b"/>
                      <a:r>
                        <a:rPr lang="en-IN" sz="2000" u="none" strike="noStrike">
                          <a:effectLst/>
                        </a:rPr>
                        <a:t>SLDC, Vadodara</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Back Up SLDC Gandhinagar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P 2 P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10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24281613"/>
                  </a:ext>
                </a:extLst>
              </a:tr>
              <a:tr h="190500">
                <a:tc>
                  <a:txBody>
                    <a:bodyPr/>
                    <a:lstStyle/>
                    <a:p>
                      <a:pPr algn="ctr" fontAlgn="b"/>
                      <a:r>
                        <a:rPr lang="en-IN" sz="2000" u="none" strike="noStrike">
                          <a:effectLst/>
                        </a:rPr>
                        <a:t>Sub LDC Jetpur</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Back Up SLDC Gandhinagar</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P 2 P </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 </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4 Mbps Fiber</a:t>
                      </a:r>
                      <a:endParaRPr lang="en-IN" sz="20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394362123"/>
                  </a:ext>
                </a:extLst>
              </a:tr>
              <a:tr h="200025">
                <a:tc>
                  <a:txBody>
                    <a:bodyPr/>
                    <a:lstStyle/>
                    <a:p>
                      <a:pPr algn="ctr" fontAlgn="b"/>
                      <a:r>
                        <a:rPr lang="en-IN" sz="2000" u="none" strike="noStrike">
                          <a:effectLst/>
                        </a:rPr>
                        <a:t>Sub LDC Jambuva</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a:effectLst/>
                        </a:rPr>
                        <a:t>Back Up SLDC Gandhinagar</a:t>
                      </a:r>
                      <a:endParaRPr lang="en-IN" sz="20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P 2 P </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 </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 </a:t>
                      </a:r>
                      <a:endParaRPr lang="en-IN"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IN" sz="2000" u="none" strike="noStrike" dirty="0">
                          <a:effectLst/>
                        </a:rPr>
                        <a:t>4 Mbps </a:t>
                      </a:r>
                      <a:r>
                        <a:rPr lang="en-IN" sz="2000" u="none" strike="noStrike" dirty="0" err="1">
                          <a:effectLst/>
                        </a:rPr>
                        <a:t>Fiber</a:t>
                      </a:r>
                      <a:endParaRPr lang="en-IN" sz="20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04640144"/>
                  </a:ext>
                </a:extLst>
              </a:tr>
            </a:tbl>
          </a:graphicData>
        </a:graphic>
      </p:graphicFrame>
      <p:sp>
        <p:nvSpPr>
          <p:cNvPr id="3" name="TextBox 2"/>
          <p:cNvSpPr txBox="1"/>
          <p:nvPr/>
        </p:nvSpPr>
        <p:spPr>
          <a:xfrm>
            <a:off x="5867400" y="6200894"/>
            <a:ext cx="3241431" cy="400110"/>
          </a:xfrm>
          <a:prstGeom prst="rect">
            <a:avLst/>
          </a:prstGeom>
          <a:noFill/>
        </p:spPr>
        <p:txBody>
          <a:bodyPr wrap="square" rtlCol="0">
            <a:spAutoFit/>
          </a:bodyPr>
          <a:lstStyle/>
          <a:p>
            <a:r>
              <a:rPr lang="en-IN" sz="2000" b="1" i="1" dirty="0" smtClean="0"/>
              <a:t>BSNL + redundancy of Airtel</a:t>
            </a:r>
            <a:endParaRPr lang="en-IN" sz="2000" b="1" i="1" dirty="0"/>
          </a:p>
        </p:txBody>
      </p:sp>
    </p:spTree>
    <p:extLst>
      <p:ext uri="{BB962C8B-B14F-4D97-AF65-F5344CB8AC3E}">
        <p14:creationId xmlns:p14="http://schemas.microsoft.com/office/powerpoint/2010/main" val="3542922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25</a:t>
            </a:fld>
            <a:endParaRPr lang="en-US"/>
          </a:p>
        </p:txBody>
      </p:sp>
      <p:sp>
        <p:nvSpPr>
          <p:cNvPr id="6" name="Title 1"/>
          <p:cNvSpPr txBox="1">
            <a:spLocks/>
          </p:cNvSpPr>
          <p:nvPr/>
        </p:nvSpPr>
        <p:spPr>
          <a:xfrm>
            <a:off x="381000" y="2819400"/>
            <a:ext cx="8534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Real-time Data Communication Charges</a:t>
            </a:r>
            <a:endParaRPr lang="en-US" altLang="en-US" sz="4400" b="1" dirty="0">
              <a:solidFill>
                <a:srgbClr val="002060"/>
              </a:solidFill>
              <a:latin typeface="Calibri" pitchFamily="34" charset="0"/>
              <a:ea typeface="SMA Futura Global"/>
              <a:cs typeface="SMA Futura Global"/>
            </a:endParaRPr>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430216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43600"/>
            <a:ext cx="9144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Market for Real-time Data Communication</a:t>
            </a:r>
            <a:endParaRPr lang="en-US" altLang="en-US" sz="3200" b="1" i="1" dirty="0">
              <a:solidFill>
                <a:srgbClr val="0070C0"/>
              </a:solidFill>
              <a:latin typeface="Calibri" pitchFamily="34" charset="0"/>
              <a:ea typeface="+mn-ea"/>
              <a:cs typeface="Arial" pitchFamily="34" charset="0"/>
            </a:endParaRPr>
          </a:p>
        </p:txBody>
      </p:sp>
      <p:sp>
        <p:nvSpPr>
          <p:cNvPr id="3" name="Rectangle 2"/>
          <p:cNvSpPr/>
          <p:nvPr/>
        </p:nvSpPr>
        <p:spPr>
          <a:xfrm>
            <a:off x="0" y="1604009"/>
            <a:ext cx="9144000" cy="4401205"/>
          </a:xfrm>
          <a:prstGeom prst="rect">
            <a:avLst/>
          </a:prstGeom>
        </p:spPr>
        <p:txBody>
          <a:bodyPr wrap="square">
            <a:spAutoFit/>
          </a:bodyPr>
          <a:lstStyle/>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RTU Vendor List:</a:t>
            </a:r>
          </a:p>
          <a:p>
            <a:pPr algn="just"/>
            <a:endParaRPr lang="en-US" sz="2000" b="1"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IN" sz="2000" dirty="0">
                <a:latin typeface="Arial" panose="020B0604020202020204" pitchFamily="34" charset="0"/>
                <a:ea typeface="Times New Roman" panose="02020603050405020304" pitchFamily="18" charset="0"/>
                <a:cs typeface="Arial" panose="020B0604020202020204" pitchFamily="34" charset="0"/>
              </a:rPr>
              <a:t>M/s Honeywell Automation India Limited</a:t>
            </a:r>
            <a:r>
              <a:rPr lang="en-IN" sz="2000" dirty="0" smtClean="0">
                <a:latin typeface="Arial" panose="020B0604020202020204" pitchFamily="34" charset="0"/>
                <a:ea typeface="Times New Roman" panose="02020603050405020304" pitchFamily="18" charset="0"/>
                <a:cs typeface="Arial" panose="020B0604020202020204" pitchFamily="34" charset="0"/>
              </a:rPr>
              <a:t>,</a:t>
            </a:r>
          </a:p>
          <a:p>
            <a:pPr algn="just"/>
            <a:r>
              <a:rPr lang="en-US" sz="2000" dirty="0">
                <a:latin typeface="Arial" panose="020B0604020202020204" pitchFamily="34" charset="0"/>
                <a:cs typeface="Arial" panose="020B0604020202020204" pitchFamily="34" charset="0"/>
              </a:rPr>
              <a:t>M/s Siemens  Limited,</a:t>
            </a:r>
            <a:endParaRPr lang="en-IN"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M/s </a:t>
            </a:r>
            <a:r>
              <a:rPr lang="en-US" sz="2000" dirty="0" err="1">
                <a:latin typeface="Arial" panose="020B0604020202020204" pitchFamily="34" charset="0"/>
                <a:cs typeface="Arial" panose="020B0604020202020204" pitchFamily="34" charset="0"/>
              </a:rPr>
              <a:t>Applitech</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Infotech</a:t>
            </a:r>
            <a:r>
              <a:rPr lang="en-US" sz="2000" dirty="0">
                <a:latin typeface="Arial" panose="020B0604020202020204" pitchFamily="34" charset="0"/>
                <a:cs typeface="Arial" panose="020B0604020202020204" pitchFamily="34" charset="0"/>
              </a:rPr>
              <a:t>,</a:t>
            </a:r>
            <a:endParaRPr lang="en-IN"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M/s </a:t>
            </a:r>
            <a:r>
              <a:rPr lang="en-US" sz="2000" dirty="0" err="1">
                <a:latin typeface="Arial" panose="020B0604020202020204" pitchFamily="34" charset="0"/>
                <a:cs typeface="Arial" panose="020B0604020202020204" pitchFamily="34" charset="0"/>
              </a:rPr>
              <a:t>Chemtrols</a:t>
            </a:r>
            <a:r>
              <a:rPr lang="en-US" sz="2000" dirty="0">
                <a:latin typeface="Arial" panose="020B0604020202020204" pitchFamily="34" charset="0"/>
                <a:cs typeface="Arial" panose="020B0604020202020204" pitchFamily="34" charset="0"/>
              </a:rPr>
              <a:t> Industries  Limited,</a:t>
            </a:r>
            <a:endParaRPr lang="en-IN"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M/s ALSTOM T&amp;D India Ltd</a:t>
            </a:r>
            <a:r>
              <a:rPr lang="en-US" sz="2000" dirty="0" smtClean="0">
                <a:latin typeface="Arial" panose="020B0604020202020204" pitchFamily="34" charset="0"/>
                <a:cs typeface="Arial" panose="020B0604020202020204" pitchFamily="34" charset="0"/>
              </a:rPr>
              <a:t>.</a:t>
            </a:r>
          </a:p>
          <a:p>
            <a:pPr algn="just"/>
            <a:endParaRPr lang="en-US" sz="2000" dirty="0">
              <a:latin typeface="Arial" panose="020B0604020202020204" pitchFamily="34"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Radio Link Supplier:</a:t>
            </a:r>
          </a:p>
          <a:p>
            <a:pPr algn="just"/>
            <a:r>
              <a:rPr lang="fi-FI" sz="2000" dirty="0" smtClean="0">
                <a:latin typeface="Arial" panose="020B0604020202020204" pitchFamily="34" charset="0"/>
                <a:cs typeface="Arial" panose="020B0604020202020204" pitchFamily="34" charset="0"/>
              </a:rPr>
              <a:t>M/s </a:t>
            </a:r>
            <a:r>
              <a:rPr lang="fi-FI" sz="2000" dirty="0">
                <a:latin typeface="Arial" panose="020B0604020202020204" pitchFamily="34" charset="0"/>
                <a:cs typeface="Arial" panose="020B0604020202020204" pitchFamily="34" charset="0"/>
              </a:rPr>
              <a:t>Kirti Telenet Pvt. Ltd</a:t>
            </a:r>
            <a:r>
              <a:rPr lang="fi-FI" sz="2000" dirty="0" smtClean="0">
                <a:latin typeface="Arial" panose="020B0604020202020204" pitchFamily="34" charset="0"/>
                <a:cs typeface="Arial" panose="020B0604020202020204" pitchFamily="34" charset="0"/>
              </a:rPr>
              <a:t>.</a:t>
            </a:r>
          </a:p>
          <a:p>
            <a:pPr algn="just"/>
            <a:r>
              <a:rPr lang="en-US" sz="2000" dirty="0">
                <a:latin typeface="Arial" panose="020B0604020202020204" pitchFamily="34" charset="0"/>
                <a:cs typeface="Arial" panose="020B0604020202020204" pitchFamily="34" charset="0"/>
              </a:rPr>
              <a:t>M/s </a:t>
            </a:r>
            <a:r>
              <a:rPr lang="en-US" sz="2000" dirty="0" err="1">
                <a:latin typeface="Arial" panose="020B0604020202020204" pitchFamily="34" charset="0"/>
                <a:cs typeface="Arial" panose="020B0604020202020204" pitchFamily="34" charset="0"/>
              </a:rPr>
              <a:t>Midaas</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Telesoft</a:t>
            </a:r>
            <a:r>
              <a:rPr lang="en-US" sz="2000" dirty="0">
                <a:latin typeface="Arial" panose="020B0604020202020204" pitchFamily="34" charset="0"/>
                <a:cs typeface="Arial" panose="020B0604020202020204" pitchFamily="34" charset="0"/>
              </a:rPr>
              <a:t> Private Limited,</a:t>
            </a:r>
            <a:endParaRPr lang="en-IN"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M/s </a:t>
            </a:r>
            <a:r>
              <a:rPr lang="en-US" sz="2000" dirty="0" err="1">
                <a:latin typeface="Arial" panose="020B0604020202020204" pitchFamily="34" charset="0"/>
                <a:cs typeface="Arial" panose="020B0604020202020204" pitchFamily="34" charset="0"/>
              </a:rPr>
              <a:t>Sheetal</a:t>
            </a:r>
            <a:r>
              <a:rPr lang="en-US" sz="2000" dirty="0">
                <a:latin typeface="Arial" panose="020B0604020202020204" pitchFamily="34" charset="0"/>
                <a:cs typeface="Arial" panose="020B0604020202020204" pitchFamily="34" charset="0"/>
              </a:rPr>
              <a:t> Wireless Technologies </a:t>
            </a:r>
            <a:r>
              <a:rPr lang="en-US" sz="2000" dirty="0" err="1">
                <a:latin typeface="Arial" panose="020B0604020202020204" pitchFamily="34" charset="0"/>
                <a:cs typeface="Arial" panose="020B0604020202020204" pitchFamily="34" charset="0"/>
              </a:rPr>
              <a:t>Pvt</a:t>
            </a:r>
            <a:r>
              <a:rPr lang="en-US" sz="2000" dirty="0">
                <a:latin typeface="Arial" panose="020B0604020202020204" pitchFamily="34" charset="0"/>
                <a:cs typeface="Arial" panose="020B0604020202020204" pitchFamily="34" charset="0"/>
              </a:rPr>
              <a:t> Ltd</a:t>
            </a:r>
            <a:endParaRPr lang="en-IN" sz="2000" dirty="0">
              <a:latin typeface="Arial" panose="020B0604020202020204" pitchFamily="34" charset="0"/>
              <a:cs typeface="Arial" panose="020B0604020202020204" pitchFamily="34" charset="0"/>
            </a:endParaRPr>
          </a:p>
          <a:p>
            <a:pPr algn="just"/>
            <a:r>
              <a:rPr lang="en-US" sz="2000" dirty="0">
                <a:latin typeface="Arial" panose="020B0604020202020204" pitchFamily="34" charset="0"/>
                <a:cs typeface="Arial" panose="020B0604020202020204" pitchFamily="34" charset="0"/>
              </a:rPr>
              <a:t>M/</a:t>
            </a:r>
            <a:r>
              <a:rPr lang="en-US" sz="2000" dirty="0" err="1">
                <a:latin typeface="Arial" panose="020B0604020202020204" pitchFamily="34" charset="0"/>
                <a:cs typeface="Arial" panose="020B0604020202020204" pitchFamily="34" charset="0"/>
              </a:rPr>
              <a:t>s.Process</a:t>
            </a:r>
            <a:r>
              <a:rPr lang="en-US" sz="2000" dirty="0">
                <a:latin typeface="Arial" panose="020B0604020202020204" pitchFamily="34" charset="0"/>
                <a:cs typeface="Arial" panose="020B0604020202020204" pitchFamily="34" charset="0"/>
              </a:rPr>
              <a:t> &amp; Machines Automation Systems</a:t>
            </a:r>
            <a:endParaRPr lang="en-IN" sz="2000" dirty="0">
              <a:latin typeface="Arial" panose="020B0604020202020204" pitchFamily="34" charset="0"/>
              <a:cs typeface="Arial" panose="020B0604020202020204" pitchFamily="34" charset="0"/>
            </a:endParaRPr>
          </a:p>
          <a:p>
            <a:pPr algn="just"/>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5577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43600"/>
            <a:ext cx="9144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Real-time Data Communication Charges</a:t>
            </a:r>
            <a:endParaRPr lang="en-US" altLang="en-US" sz="3200" b="1" i="1" dirty="0">
              <a:solidFill>
                <a:srgbClr val="0070C0"/>
              </a:solidFill>
              <a:latin typeface="Calibri" pitchFamily="34" charset="0"/>
              <a:ea typeface="+mn-ea"/>
              <a:cs typeface="Arial" pitchFamily="34" charset="0"/>
            </a:endParaRPr>
          </a:p>
        </p:txBody>
      </p:sp>
      <p:sp>
        <p:nvSpPr>
          <p:cNvPr id="3" name="Rectangle 2"/>
          <p:cNvSpPr/>
          <p:nvPr/>
        </p:nvSpPr>
        <p:spPr>
          <a:xfrm>
            <a:off x="0" y="1604009"/>
            <a:ext cx="9144000" cy="3170099"/>
          </a:xfrm>
          <a:prstGeom prst="rect">
            <a:avLst/>
          </a:prstGeom>
        </p:spPr>
        <p:txBody>
          <a:bodyPr wrap="square">
            <a:spAutoFit/>
          </a:bodyPr>
          <a:lstStyle/>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Approximate Charges for communication </a:t>
            </a:r>
          </a:p>
          <a:p>
            <a:pPr algn="just"/>
            <a:endParaRPr lang="en-US" sz="2000" b="1"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RTU: </a:t>
            </a:r>
            <a:r>
              <a:rPr lang="en-US" sz="2000" dirty="0" smtClean="0">
                <a:latin typeface="Arial" panose="020B0604020202020204" pitchFamily="34" charset="0"/>
                <a:ea typeface="Times New Roman" panose="02020603050405020304" pitchFamily="18" charset="0"/>
                <a:cs typeface="Arial" panose="020B0604020202020204" pitchFamily="34" charset="0"/>
              </a:rPr>
              <a:t>4,95,000 RS.</a:t>
            </a:r>
          </a:p>
          <a:p>
            <a:pPr algn="just"/>
            <a:endParaRPr lang="en-US" sz="2000" b="1" dirty="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Radio link: </a:t>
            </a:r>
            <a:r>
              <a:rPr lang="en-US" sz="2000" dirty="0" smtClean="0">
                <a:latin typeface="Arial" panose="020B0604020202020204" pitchFamily="34" charset="0"/>
                <a:ea typeface="Times New Roman" panose="02020603050405020304" pitchFamily="18" charset="0"/>
                <a:cs typeface="Arial" panose="020B0604020202020204" pitchFamily="34" charset="0"/>
              </a:rPr>
              <a:t>3,00,000 RS. (Further, charges depends on repeater)</a:t>
            </a:r>
          </a:p>
          <a:p>
            <a:pPr algn="just"/>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Lease line: </a:t>
            </a:r>
            <a:r>
              <a:rPr lang="en-US" sz="2000" dirty="0" smtClean="0">
                <a:latin typeface="Arial" panose="020B0604020202020204" pitchFamily="34" charset="0"/>
                <a:ea typeface="Times New Roman" panose="02020603050405020304" pitchFamily="18" charset="0"/>
                <a:cs typeface="Arial" panose="020B0604020202020204" pitchFamily="34" charset="0"/>
              </a:rPr>
              <a:t>20,000 RS. installation process + 60,000 RS. Annual maintenance charge</a:t>
            </a:r>
          </a:p>
          <a:p>
            <a:pPr algn="just"/>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GSM/GPRS: </a:t>
            </a:r>
            <a:r>
              <a:rPr lang="en-US" sz="2000" dirty="0" smtClean="0">
                <a:latin typeface="Arial" panose="020B0604020202020204" pitchFamily="34" charset="0"/>
                <a:ea typeface="Times New Roman" panose="02020603050405020304" pitchFamily="18" charset="0"/>
                <a:cs typeface="Arial" panose="020B0604020202020204" pitchFamily="34" charset="0"/>
              </a:rPr>
              <a:t>20,000 RS. </a:t>
            </a:r>
            <a:r>
              <a:rPr lang="en-US" sz="2000" dirty="0">
                <a:latin typeface="Arial" panose="020B0604020202020204" pitchFamily="34" charset="0"/>
                <a:ea typeface="Times New Roman" panose="02020603050405020304" pitchFamily="18" charset="0"/>
                <a:cs typeface="Arial" panose="020B0604020202020204" pitchFamily="34" charset="0"/>
              </a:rPr>
              <a:t>Annual maintenance </a:t>
            </a:r>
            <a:r>
              <a:rPr lang="en-US" sz="2000" dirty="0" smtClean="0">
                <a:latin typeface="Arial" panose="020B0604020202020204" pitchFamily="34" charset="0"/>
                <a:ea typeface="Times New Roman" panose="02020603050405020304" pitchFamily="18" charset="0"/>
                <a:cs typeface="Arial" panose="020B0604020202020204" pitchFamily="34" charset="0"/>
              </a:rPr>
              <a:t>charge</a:t>
            </a:r>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8391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943600"/>
            <a:ext cx="9144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a:xfrm>
            <a:off x="533400" y="533400"/>
            <a:ext cx="81534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600" b="1" dirty="0" smtClean="0">
                <a:solidFill>
                  <a:srgbClr val="0070C0"/>
                </a:solidFill>
              </a:rPr>
              <a:t>Real-time Data Communication Charges</a:t>
            </a:r>
            <a:endParaRPr lang="en-US" altLang="en-US" sz="3600" b="1" i="1" dirty="0">
              <a:solidFill>
                <a:srgbClr val="0070C0"/>
              </a:solidFill>
              <a:latin typeface="Calibri" pitchFamily="34" charset="0"/>
              <a:ea typeface="+mn-ea"/>
              <a:cs typeface="Arial" pitchFamily="34" charset="0"/>
            </a:endParaRPr>
          </a:p>
        </p:txBody>
      </p:sp>
      <p:sp>
        <p:nvSpPr>
          <p:cNvPr id="3" name="Rectangle 2"/>
          <p:cNvSpPr/>
          <p:nvPr/>
        </p:nvSpPr>
        <p:spPr>
          <a:xfrm>
            <a:off x="0" y="1604009"/>
            <a:ext cx="9144000" cy="4708981"/>
          </a:xfrm>
          <a:prstGeom prst="rect">
            <a:avLst/>
          </a:prstGeom>
        </p:spPr>
        <p:txBody>
          <a:bodyPr wrap="square">
            <a:spAutoFit/>
          </a:bodyPr>
          <a:lstStyle/>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Onetime Charges: </a:t>
            </a:r>
          </a:p>
          <a:p>
            <a:pPr algn="just"/>
            <a:endParaRPr lang="en-US" sz="2000" dirty="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Data base development charges: </a:t>
            </a:r>
            <a:r>
              <a:rPr lang="en-US" sz="2000" dirty="0" smtClean="0">
                <a:latin typeface="Arial" panose="020B0604020202020204" pitchFamily="34" charset="0"/>
                <a:ea typeface="Times New Roman" panose="02020603050405020304" pitchFamily="18" charset="0"/>
                <a:cs typeface="Arial" panose="020B0604020202020204" pitchFamily="34" charset="0"/>
              </a:rPr>
              <a:t>40,300 RS.</a:t>
            </a:r>
          </a:p>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Charges for define analog &amp; digital database and integration of the same at Front End Processor (FEP)</a:t>
            </a:r>
          </a:p>
          <a:p>
            <a:pPr algn="just"/>
            <a:endParaRPr lang="en-US" sz="2000"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IEC protocol port charges: </a:t>
            </a:r>
            <a:r>
              <a:rPr lang="en-US" sz="2000" dirty="0" smtClean="0">
                <a:latin typeface="Arial" panose="020B0604020202020204" pitchFamily="34" charset="0"/>
                <a:ea typeface="Times New Roman" panose="02020603050405020304" pitchFamily="18" charset="0"/>
                <a:cs typeface="Arial" panose="020B0604020202020204" pitchFamily="34" charset="0"/>
              </a:rPr>
              <a:t>50,000 RS for main &amp; 50,000 RS for Standby port.</a:t>
            </a:r>
          </a:p>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Charges for link communication from RTU, modem, switch, router to port</a:t>
            </a:r>
          </a:p>
          <a:p>
            <a:pPr algn="just"/>
            <a:endParaRPr lang="en-US" sz="2000" dirty="0">
              <a:latin typeface="Arial" panose="020B0604020202020204" pitchFamily="34" charset="0"/>
              <a:ea typeface="Times New Roman" panose="02020603050405020304" pitchFamily="18" charset="0"/>
              <a:cs typeface="Arial" panose="020B0604020202020204" pitchFamily="34" charset="0"/>
            </a:endParaRPr>
          </a:p>
          <a:p>
            <a:pPr algn="just"/>
            <a:r>
              <a:rPr lang="en-US" sz="2000" b="1" dirty="0" smtClean="0">
                <a:latin typeface="Arial" panose="020B0604020202020204" pitchFamily="34" charset="0"/>
                <a:ea typeface="Times New Roman" panose="02020603050405020304" pitchFamily="18" charset="0"/>
                <a:cs typeface="Arial" panose="020B0604020202020204" pitchFamily="34" charset="0"/>
              </a:rPr>
              <a:t>Rental Charges: 13,104 RS / annual </a:t>
            </a:r>
          </a:p>
          <a:p>
            <a:pPr algn="just"/>
            <a:endParaRPr lang="en-US" sz="2000" b="1" dirty="0" smtClean="0">
              <a:latin typeface="Arial" panose="020B0604020202020204" pitchFamily="34" charset="0"/>
              <a:ea typeface="Times New Roman" panose="02020603050405020304" pitchFamily="18" charset="0"/>
              <a:cs typeface="Arial" panose="020B0604020202020204" pitchFamily="34" charset="0"/>
            </a:endParaRPr>
          </a:p>
          <a:p>
            <a:pPr algn="just"/>
            <a:r>
              <a:rPr lang="en-US" sz="2000" dirty="0" smtClean="0">
                <a:latin typeface="Arial" panose="020B0604020202020204" pitchFamily="34" charset="0"/>
                <a:ea typeface="Times New Roman" panose="02020603050405020304" pitchFamily="18" charset="0"/>
                <a:cs typeface="Arial" panose="020B0604020202020204" pitchFamily="34" charset="0"/>
              </a:rPr>
              <a:t>Providing space and supply for RTU &amp; communication infrastructure at STU S/S &amp; Sub SLDC</a:t>
            </a:r>
          </a:p>
          <a:p>
            <a:pPr algn="just"/>
            <a:endParaRPr lang="en-US" sz="2000" dirty="0">
              <a:latin typeface="Arial" panose="020B0604020202020204" pitchFamily="34" charset="0"/>
              <a:cs typeface="Arial" panose="020B0604020202020204" pitchFamily="34" charset="0"/>
            </a:endParaRPr>
          </a:p>
          <a:p>
            <a:pPr algn="just"/>
            <a:endParaRPr lang="en-IN"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33975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29</a:t>
            </a:fld>
            <a:endParaRPr lang="en-US"/>
          </a:p>
        </p:txBody>
      </p:sp>
      <p:sp>
        <p:nvSpPr>
          <p:cNvPr id="6" name="Rectangle 2"/>
          <p:cNvSpPr txBox="1">
            <a:spLocks noChangeArrowheads="1"/>
          </p:cNvSpPr>
          <p:nvPr/>
        </p:nvSpPr>
        <p:spPr>
          <a:xfrm>
            <a:off x="611188" y="1125538"/>
            <a:ext cx="7689850" cy="5122862"/>
          </a:xfrm>
          <a:prstGeom prst="rect">
            <a:avLst/>
          </a:prstGeom>
        </p:spPr>
        <p:txBody>
          <a:bodyPr vert="horz" lIns="91440" tIns="45720" rIns="91440" bIns="45720" rtlCol="0" anchor="ctr">
            <a:normAutofit/>
            <a:scene3d>
              <a:camera prst="perspectiveHeroicExtremeRightFacing"/>
              <a:lightRig rig="threePt" dir="t"/>
            </a:scene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5100" b="1" i="0" u="none" strike="noStrike" kern="1200" cap="none" spc="0" normalizeH="0" baseline="0" noProof="0" dirty="0" smtClean="0">
                <a:ln>
                  <a:noFill/>
                </a:ln>
                <a:solidFill>
                  <a:srgbClr val="002060"/>
                </a:solidFill>
                <a:effectLst/>
                <a:uLnTx/>
                <a:uFillTx/>
                <a:latin typeface="Pristina" pitchFamily="66" charset="0"/>
                <a:ea typeface="+mj-ea"/>
                <a:cs typeface="+mj-cs"/>
              </a:rPr>
              <a:t>Thanking  you !!!</a:t>
            </a:r>
          </a:p>
        </p:txBody>
      </p:sp>
      <p:pic>
        <p:nvPicPr>
          <p:cNvPr id="7" name="Picture 2" descr="Windmill"/>
          <p:cNvPicPr>
            <a:picLocks noChangeAspect="1" noChangeArrowheads="1" noCrop="1"/>
          </p:cNvPicPr>
          <p:nvPr/>
        </p:nvPicPr>
        <p:blipFill>
          <a:blip r:embed="rId2"/>
          <a:srcRect/>
          <a:stretch>
            <a:fillRect/>
          </a:stretch>
        </p:blipFill>
        <p:spPr bwMode="auto">
          <a:xfrm>
            <a:off x="76200" y="2162969"/>
            <a:ext cx="2071688" cy="3048000"/>
          </a:xfrm>
          <a:prstGeom prst="rect">
            <a:avLst/>
          </a:prstGeom>
          <a:noFill/>
          <a:ln w="9525">
            <a:noFill/>
            <a:miter lim="800000"/>
            <a:headEnd/>
            <a:tailEnd/>
          </a:ln>
        </p:spPr>
      </p:pic>
      <p:pic>
        <p:nvPicPr>
          <p:cNvPr id="5" name="Picture 5"/>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0" y="5486400"/>
            <a:ext cx="91440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863919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0" presetClass="path" presetSubtype="0" repeatCount="10000" accel="50000" decel="50000" fill="remove" grpId="0" nodeType="afterEffect">
                                  <p:stCondLst>
                                    <p:cond delay="0"/>
                                  </p:stCondLst>
                                  <p:childTnLst>
                                    <p:animMotion origin="layout" path="M 0 0 L 0 0 C 0.00121 -0.00579 0.00173 -0.01181 0.00382 -0.01713 C 0.00763 -0.02755 0.01076 -0.03125 0.01788 -0.03588 C 0.01909 -0.03681 0.02048 -0.03704 0.0217 -0.03774 C 0.02343 -0.03866 0.025 -0.04028 0.02691 -0.04098 C 0.02968 -0.04213 0.03281 -0.04213 0.03576 -0.04283 C 0.06041 -0.05371 0.04322 -0.04815 0.08836 -0.0463 C 0.09132 -0.04561 0.09444 -0.04537 0.09739 -0.04445 C 0.10017 -0.04352 0.1085 -0.03936 0.11145 -0.03774 C 0.11406 -0.03612 0.11649 -0.03403 0.11909 -0.03241 C 0.12135 -0.03125 0.12343 -0.03033 0.12552 -0.02917 C 0.12725 -0.02801 0.12899 -0.02662 0.13072 -0.0257 C 0.13229 -0.02477 0.1342 -0.02454 0.13576 -0.02385 C 0.13836 -0.02107 0.14062 -0.0176 0.14357 -0.01551 C 0.14513 -0.01412 0.14722 -0.01505 0.14861 -0.01366 C 0.15 -0.0125 0.15017 -0.00996 0.15121 -0.00857 C 0.15312 -0.00602 0.1559 -0.0044 0.15763 -0.00162 C 0.15972 0.00138 0.16145 0.00486 0.16284 0.00856 L 0.16788 0.02222 C 0.1684 0.025 0.16875 0.02801 0.16927 0.03078 C 0.16996 0.03472 0.17222 0.04143 0.17309 0.04444 C 0.17343 0.04606 0.17378 0.04791 0.1743 0.04953 C 0.175 0.05185 0.17621 0.05416 0.17691 0.05648 C 0.17795 0.05972 0.17864 0.06319 0.17951 0.06666 C 0.17986 0.06851 0.18003 0.07037 0.18072 0.07176 L 0.18333 0.07708 C 0.19444 0.07638 0.20555 0.07615 0.21666 0.07523 C 0.21875 0.075 0.221 0.07476 0.22309 0.07361 C 0.22673 0.07129 0.22968 0.06759 0.23333 0.06504 C 0.24809 0.05439 0.2368 0.0662 0.2526 0.05138 C 0.2552 0.04861 0.25763 0.0456 0.26024 0.04282 C 0.26197 0.04097 0.26388 0.03958 0.26545 0.03773 C 0.27378 0.02662 0.26441 0.03402 0.2743 0.02731 C 0.27847 0.01064 0.2717 0.03426 0.27951 0.01875 C 0.28038 0.01689 0.27986 0.01412 0.28072 0.01203 C 0.28159 0.00995 0.2835 0.00879 0.28454 0.00694 C 0.28732 0.00231 0.28923 -0.00278 0.29236 -0.00695 C 0.29444 -0.00973 0.29722 -0.01204 0.29878 -0.01551 C 0.30347 -0.02593 0.30086 -0.02153 0.30642 -0.02917 C 0.30868 -0.0382 0.30625 -0.03079 0.31145 -0.03936 C 0.31527 -0.04537 0.31284 -0.04537 0.31927 -0.04954 C 0.32083 -0.0507 0.32274 -0.0507 0.3243 -0.05139 C 0.32656 -0.05232 0.32864 -0.05371 0.33072 -0.05463 C 0.33854 -0.05417 0.34618 -0.05394 0.35382 -0.05301 C 0.36007 -0.05232 0.3559 -0.05093 0.36024 -0.0463 C 0.3618 -0.04445 0.36388 -0.04422 0.36545 -0.04283 C 0.3677 -0.04074 0.37048 -0.03449 0.37187 -0.03241 C 0.37291 -0.03079 0.3743 -0.02917 0.37569 -0.02732 C 0.37604 -0.02454 0.37621 -0.02153 0.37691 -0.01875 C 0.3802 -0.00602 0.37916 -0.01806 0.38072 -0.0051 C 0.38142 -0.0007 0.38142 0.00393 0.38211 0.00856 C 0.38229 0.01041 0.38263 0.01203 0.38333 0.01365 C 0.38645 0.02129 0.38819 0.025 0.39357 0.02916 C 0.39479 0.02986 0.39618 0.03032 0.39739 0.03078 C 0.40451 0.03356 0.40486 0.03287 0.41406 0.03426 C 0.44722 0.03148 0.42777 0.03912 0.43715 0.02916 C 0.43836 0.02777 0.4401 0.02708 0.44114 0.02569 C 0.44427 0.02083 0.45 0.01018 0.45 0.01018 C 0.4552 -0.01065 0.44947 0.01018 0.45642 -0.00857 C 0.45711 -0.01019 0.45729 -0.01204 0.45781 -0.01366 C 0.45816 -0.01482 0.4585 -0.01598 0.45902 -0.01713 L 0.46423 -0.01551 L 0.46284 -0.00857 L 0.4552 -0.01551 " pathEditMode="relative" ptsTypes="AAAAAAAAAAAAAAAAAAAAAAAAAAAAAAAAAAAAAAAAAAAAAAAAAAAAAAAAAAAAAAAAA">
                                      <p:cBhvr>
                                        <p:cTn id="6" dur="3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3</a:t>
            </a:fld>
            <a:endParaRPr lang="en-US"/>
          </a:p>
        </p:txBody>
      </p:sp>
      <p:sp>
        <p:nvSpPr>
          <p:cNvPr id="6" name="Title 1"/>
          <p:cNvSpPr txBox="1">
            <a:spLocks/>
          </p:cNvSpPr>
          <p:nvPr/>
        </p:nvSpPr>
        <p:spPr>
          <a:xfrm>
            <a:off x="381000" y="2819400"/>
            <a:ext cx="8534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RE Data Techniques &amp; Process</a:t>
            </a:r>
            <a:endParaRPr lang="en-US" altLang="en-US" sz="4400" b="1" dirty="0">
              <a:solidFill>
                <a:srgbClr val="002060"/>
              </a:solidFill>
              <a:latin typeface="Calibri" pitchFamily="34" charset="0"/>
              <a:ea typeface="SMA Futura Global"/>
              <a:cs typeface="SMA Futura Global"/>
            </a:endParaRPr>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5375238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8"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19800"/>
            <a:ext cx="9144000"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747" name="Content Placeholder 2"/>
          <p:cNvSpPr>
            <a:spLocks noGrp="1"/>
          </p:cNvSpPr>
          <p:nvPr>
            <p:ph idx="1"/>
          </p:nvPr>
        </p:nvSpPr>
        <p:spPr>
          <a:xfrm>
            <a:off x="0" y="1295400"/>
            <a:ext cx="9144000" cy="5181600"/>
          </a:xfrm>
        </p:spPr>
        <p:txBody>
          <a:bodyPr>
            <a:noAutofit/>
          </a:bodyPr>
          <a:lstStyle/>
          <a:p>
            <a:pPr marL="342900" lvl="1" indent="-342900" algn="just">
              <a:buFont typeface="Courier New" panose="02070309020205020404" pitchFamily="49" charset="0"/>
              <a:buChar char="o"/>
            </a:pPr>
            <a:r>
              <a:rPr lang="en-US" altLang="en-US" sz="2000" b="1" dirty="0" smtClean="0">
                <a:latin typeface="Arial" panose="020B0604020202020204" pitchFamily="34" charset="0"/>
                <a:cs typeface="Arial" panose="020B0604020202020204" pitchFamily="34" charset="0"/>
              </a:rPr>
              <a:t>Field </a:t>
            </a:r>
            <a:r>
              <a:rPr lang="en-US" altLang="en-US" sz="2000" b="1" dirty="0">
                <a:latin typeface="Arial" panose="020B0604020202020204" pitchFamily="34" charset="0"/>
                <a:cs typeface="Arial" panose="020B0604020202020204" pitchFamily="34" charset="0"/>
              </a:rPr>
              <a:t>level</a:t>
            </a:r>
          </a:p>
          <a:p>
            <a:pPr marL="620713" lvl="2" indent="-257175" algn="just">
              <a:buFont typeface="Courier New" panose="02070309020205020404" pitchFamily="49" charset="0"/>
              <a:buChar char="o"/>
            </a:pPr>
            <a:r>
              <a:rPr lang="en-US" altLang="en-US" sz="2000" dirty="0">
                <a:latin typeface="Arial" panose="020B0604020202020204" pitchFamily="34" charset="0"/>
                <a:cs typeface="Arial" panose="020B0604020202020204" pitchFamily="34" charset="0"/>
              </a:rPr>
              <a:t>DAS meter at STU </a:t>
            </a:r>
            <a:r>
              <a:rPr lang="en-US" altLang="en-US" sz="2000" dirty="0" smtClean="0">
                <a:latin typeface="Arial" panose="020B0604020202020204" pitchFamily="34" charset="0"/>
                <a:cs typeface="Arial" panose="020B0604020202020204" pitchFamily="34" charset="0"/>
              </a:rPr>
              <a:t>s/s </a:t>
            </a:r>
            <a:r>
              <a:rPr lang="en-US" altLang="en-US" sz="2000" dirty="0">
                <a:latin typeface="Arial" panose="020B0604020202020204" pitchFamily="34" charset="0"/>
                <a:cs typeface="Arial" panose="020B0604020202020204" pitchFamily="34" charset="0"/>
              </a:rPr>
              <a:t>- </a:t>
            </a:r>
            <a:r>
              <a:rPr lang="en-IN" altLang="en-US" sz="2000" dirty="0">
                <a:latin typeface="Arial" panose="020B0604020202020204" pitchFamily="34" charset="0"/>
                <a:cs typeface="Arial" panose="020B0604020202020204" pitchFamily="34" charset="0"/>
              </a:rPr>
              <a:t> recording export and import energy from </a:t>
            </a:r>
            <a:r>
              <a:rPr lang="en-IN" altLang="en-US" sz="2000" dirty="0" smtClean="0">
                <a:latin typeface="Arial" panose="020B0604020202020204" pitchFamily="34" charset="0"/>
                <a:cs typeface="Arial" panose="020B0604020202020204" pitchFamily="34" charset="0"/>
              </a:rPr>
              <a:t>s/s panels </a:t>
            </a:r>
            <a:r>
              <a:rPr lang="en-IN" altLang="en-US" sz="2000" dirty="0">
                <a:latin typeface="Arial" panose="020B0604020202020204" pitchFamily="34" charset="0"/>
                <a:cs typeface="Arial" panose="020B0604020202020204" pitchFamily="34" charset="0"/>
              </a:rPr>
              <a:t>with RS 485 serial port facility </a:t>
            </a:r>
            <a:endParaRPr lang="en-US" altLang="en-US" sz="2000" dirty="0">
              <a:latin typeface="Arial" panose="020B0604020202020204" pitchFamily="34" charset="0"/>
              <a:cs typeface="Arial" panose="020B0604020202020204" pitchFamily="34" charset="0"/>
            </a:endParaRPr>
          </a:p>
          <a:p>
            <a:pPr marL="620713" lvl="2" indent="-257175" algn="just">
              <a:buFont typeface="Courier New" panose="02070309020205020404" pitchFamily="49" charset="0"/>
              <a:buChar char="o"/>
            </a:pPr>
            <a:r>
              <a:rPr lang="en-IN" sz="2000" dirty="0">
                <a:latin typeface="Arial" panose="020B0604020202020204" pitchFamily="34" charset="0"/>
                <a:cs typeface="Arial" panose="020B0604020202020204" pitchFamily="34" charset="0"/>
              </a:rPr>
              <a:t>KW/KWh, KVA/</a:t>
            </a:r>
            <a:r>
              <a:rPr lang="en-IN" sz="2000" dirty="0" err="1">
                <a:latin typeface="Arial" panose="020B0604020202020204" pitchFamily="34" charset="0"/>
                <a:cs typeface="Arial" panose="020B0604020202020204" pitchFamily="34" charset="0"/>
              </a:rPr>
              <a:t>KVAh</a:t>
            </a:r>
            <a:r>
              <a:rPr lang="en-IN" sz="2000" dirty="0">
                <a:latin typeface="Arial" panose="020B0604020202020204" pitchFamily="34" charset="0"/>
                <a:cs typeface="Arial" panose="020B0604020202020204" pitchFamily="34" charset="0"/>
              </a:rPr>
              <a:t>, KVAR/</a:t>
            </a:r>
            <a:r>
              <a:rPr lang="en-IN" sz="2000" dirty="0" err="1">
                <a:latin typeface="Arial" panose="020B0604020202020204" pitchFamily="34" charset="0"/>
                <a:cs typeface="Arial" panose="020B0604020202020204" pitchFamily="34" charset="0"/>
              </a:rPr>
              <a:t>KVARh</a:t>
            </a:r>
            <a:r>
              <a:rPr lang="en-IN" sz="2000" dirty="0">
                <a:latin typeface="Arial" panose="020B0604020202020204" pitchFamily="34" charset="0"/>
                <a:cs typeface="Arial" panose="020B0604020202020204" pitchFamily="34" charset="0"/>
              </a:rPr>
              <a:t> and /or PF and Tamper events </a:t>
            </a:r>
            <a:r>
              <a:rPr lang="en-IN" sz="2000" dirty="0" smtClean="0">
                <a:latin typeface="Arial" panose="020B0604020202020204" pitchFamily="34" charset="0"/>
                <a:cs typeface="Arial" panose="020B0604020202020204" pitchFamily="34" charset="0"/>
              </a:rPr>
              <a:t>etc.</a:t>
            </a:r>
            <a:r>
              <a:rPr lang="en-US" altLang="en-US" sz="2000" dirty="0" smtClean="0">
                <a:latin typeface="Arial" panose="020B0604020202020204" pitchFamily="34" charset="0"/>
                <a:cs typeface="Arial" panose="020B0604020202020204" pitchFamily="34" charset="0"/>
              </a:rPr>
              <a:t> </a:t>
            </a:r>
            <a:endParaRPr lang="en-US" altLang="en-US" sz="2000" dirty="0">
              <a:latin typeface="Arial" panose="020B0604020202020204" pitchFamily="34" charset="0"/>
              <a:cs typeface="Arial" panose="020B0604020202020204" pitchFamily="34" charset="0"/>
            </a:endParaRP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0.5S Accuracy class</a:t>
            </a: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Provision for peak, night &amp; rest hour </a:t>
            </a: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E </a:t>
            </a:r>
            <a:r>
              <a:rPr lang="en-US" altLang="en-US" sz="2000" dirty="0">
                <a:latin typeface="Arial" panose="020B0604020202020204" pitchFamily="34" charset="0"/>
                <a:cs typeface="Arial" panose="020B0604020202020204" pitchFamily="34" charset="0"/>
              </a:rPr>
              <a:t>- </a:t>
            </a:r>
            <a:r>
              <a:rPr lang="en-US" altLang="en-US" sz="2000" dirty="0" err="1" smtClean="0">
                <a:latin typeface="Arial" panose="020B0604020202020204" pitchFamily="34" charset="0"/>
                <a:cs typeface="Arial" panose="020B0604020202020204" pitchFamily="34" charset="0"/>
              </a:rPr>
              <a:t>watchlite</a:t>
            </a:r>
            <a:r>
              <a:rPr lang="en-US" altLang="en-US" sz="2000" dirty="0" smtClean="0">
                <a:latin typeface="Arial" panose="020B0604020202020204" pitchFamily="34" charset="0"/>
                <a:cs typeface="Arial" panose="020B0604020202020204" pitchFamily="34" charset="0"/>
              </a:rPr>
              <a:t> </a:t>
            </a:r>
            <a:r>
              <a:rPr lang="en-US" altLang="en-US" sz="2000" dirty="0">
                <a:latin typeface="Arial" panose="020B0604020202020204" pitchFamily="34" charset="0"/>
                <a:cs typeface="Arial" panose="020B0604020202020204" pitchFamily="34" charset="0"/>
              </a:rPr>
              <a:t>software – fetch the reading</a:t>
            </a:r>
          </a:p>
          <a:p>
            <a:pPr marL="342900" lvl="1" indent="-342900" algn="just">
              <a:buFont typeface="Courier New" panose="02070309020205020404" pitchFamily="49" charset="0"/>
              <a:buChar char="o"/>
            </a:pPr>
            <a:endParaRPr lang="en-US" altLang="en-US" sz="2000" b="1" dirty="0" smtClean="0">
              <a:latin typeface="Arial" panose="020B0604020202020204" pitchFamily="34" charset="0"/>
              <a:cs typeface="Arial" panose="020B0604020202020204" pitchFamily="34" charset="0"/>
            </a:endParaRPr>
          </a:p>
          <a:p>
            <a:pPr marL="342900" lvl="1" indent="-342900" algn="just">
              <a:buFont typeface="Courier New" panose="02070309020205020404" pitchFamily="49" charset="0"/>
              <a:buChar char="o"/>
            </a:pPr>
            <a:r>
              <a:rPr lang="en-US" altLang="en-US" sz="2000" b="1" dirty="0" smtClean="0">
                <a:latin typeface="Arial" panose="020B0604020202020204" pitchFamily="34" charset="0"/>
                <a:cs typeface="Arial" panose="020B0604020202020204" pitchFamily="34" charset="0"/>
              </a:rPr>
              <a:t>RE station / plant level</a:t>
            </a:r>
            <a:endParaRPr lang="en-US" altLang="en-US" sz="2000" b="1" dirty="0">
              <a:latin typeface="Arial" panose="020B0604020202020204" pitchFamily="34" charset="0"/>
              <a:cs typeface="Arial" panose="020B0604020202020204" pitchFamily="34" charset="0"/>
            </a:endParaRPr>
          </a:p>
          <a:p>
            <a:pPr marL="620713" lvl="2" indent="-257175" algn="just">
              <a:buFont typeface="Courier New" panose="02070309020205020404" pitchFamily="49" charset="0"/>
              <a:buChar char="o"/>
            </a:pPr>
            <a:r>
              <a:rPr lang="en-US" altLang="en-US" sz="2000" dirty="0">
                <a:latin typeface="Arial" panose="020B0604020202020204" pitchFamily="34" charset="0"/>
                <a:cs typeface="Arial" panose="020B0604020202020204" pitchFamily="34" charset="0"/>
              </a:rPr>
              <a:t>ABT meter - 15 minute block wise </a:t>
            </a:r>
            <a:r>
              <a:rPr lang="en-US" altLang="en-US" sz="2000" dirty="0" smtClean="0">
                <a:latin typeface="Arial" panose="020B0604020202020204" pitchFamily="34" charset="0"/>
                <a:cs typeface="Arial" panose="020B0604020202020204" pitchFamily="34" charset="0"/>
              </a:rPr>
              <a:t>reading</a:t>
            </a: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MW (15 minute), MVAR (per day cumulative), Frequency</a:t>
            </a: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0.2S Accuracy class</a:t>
            </a:r>
            <a:endParaRPr lang="en-US" altLang="en-US" sz="2000" dirty="0">
              <a:latin typeface="Arial" panose="020B0604020202020204" pitchFamily="34" charset="0"/>
              <a:cs typeface="Arial" panose="020B0604020202020204" pitchFamily="34" charset="0"/>
            </a:endParaRPr>
          </a:p>
          <a:p>
            <a:pPr marL="620713" lvl="2" indent="-257175" algn="just">
              <a:buFont typeface="Courier New" panose="02070309020205020404" pitchFamily="49" charset="0"/>
              <a:buChar char="o"/>
            </a:pPr>
            <a:r>
              <a:rPr lang="en-US" altLang="en-US" sz="2000" dirty="0">
                <a:latin typeface="Arial" panose="020B0604020202020204" pitchFamily="34" charset="0"/>
                <a:cs typeface="Arial" panose="020B0604020202020204" pitchFamily="34" charset="0"/>
              </a:rPr>
              <a:t>Stored </a:t>
            </a:r>
            <a:r>
              <a:rPr lang="en-US" altLang="en-US" sz="2000" dirty="0" smtClean="0">
                <a:latin typeface="Arial" panose="020B0604020202020204" pitchFamily="34" charset="0"/>
                <a:cs typeface="Arial" panose="020B0604020202020204" pitchFamily="34" charset="0"/>
              </a:rPr>
              <a:t>reading for 10 </a:t>
            </a:r>
            <a:r>
              <a:rPr lang="en-US" altLang="en-US" sz="2000" dirty="0">
                <a:latin typeface="Arial" panose="020B0604020202020204" pitchFamily="34" charset="0"/>
                <a:cs typeface="Arial" panose="020B0604020202020204" pitchFamily="34" charset="0"/>
              </a:rPr>
              <a:t>days to </a:t>
            </a:r>
            <a:r>
              <a:rPr lang="en-US" altLang="en-US" sz="2000" dirty="0" smtClean="0">
                <a:latin typeface="Arial" panose="020B0604020202020204" pitchFamily="34" charset="0"/>
                <a:cs typeface="Arial" panose="020B0604020202020204" pitchFamily="34" charset="0"/>
              </a:rPr>
              <a:t>35 days</a:t>
            </a:r>
          </a:p>
          <a:p>
            <a:pPr marL="620713" lvl="2" indent="-257175" algn="just">
              <a:buFont typeface="Courier New" panose="02070309020205020404" pitchFamily="49" charset="0"/>
              <a:buChar char="o"/>
            </a:pPr>
            <a:r>
              <a:rPr lang="en-US" altLang="en-US" sz="2000" dirty="0" smtClean="0">
                <a:latin typeface="Arial" panose="020B0604020202020204" pitchFamily="34" charset="0"/>
                <a:cs typeface="Arial" panose="020B0604020202020204" pitchFamily="34" charset="0"/>
              </a:rPr>
              <a:t>MRI (Meter Reading Instrument) – for download of ABT reading</a:t>
            </a:r>
            <a:endParaRPr lang="en-US" altLang="en-US" sz="2000" b="1" dirty="0" smtClean="0">
              <a:latin typeface="Arial" panose="020B0604020202020204" pitchFamily="34" charset="0"/>
              <a:cs typeface="Arial" panose="020B0604020202020204" pitchFamily="34" charset="0"/>
            </a:endParaRPr>
          </a:p>
        </p:txBody>
      </p:sp>
      <p:sp>
        <p:nvSpPr>
          <p:cNvPr id="5"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 Data - Informative &amp; Accounting</a:t>
            </a:r>
            <a:endParaRPr lang="en-US" altLang="en-US" sz="3200" b="1" dirty="0">
              <a:solidFill>
                <a:srgbClr val="0070C0"/>
              </a:solidFill>
            </a:endParaRPr>
          </a:p>
        </p:txBody>
      </p:sp>
    </p:spTree>
    <p:extLst>
      <p:ext uri="{BB962C8B-B14F-4D97-AF65-F5344CB8AC3E}">
        <p14:creationId xmlns:p14="http://schemas.microsoft.com/office/powerpoint/2010/main" val="41102403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91200"/>
            <a:ext cx="9144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15" name="Content Placeholder 2"/>
          <p:cNvSpPr>
            <a:spLocks noGrp="1"/>
          </p:cNvSpPr>
          <p:nvPr>
            <p:ph idx="1"/>
          </p:nvPr>
        </p:nvSpPr>
        <p:spPr>
          <a:xfrm>
            <a:off x="0" y="1295400"/>
            <a:ext cx="9144000" cy="5029200"/>
          </a:xfrm>
        </p:spPr>
        <p:txBody>
          <a:bodyPr>
            <a:noAutofit/>
          </a:bodyPr>
          <a:lstStyle/>
          <a:p>
            <a:pPr marL="0" lvl="1" indent="0" algn="just">
              <a:spcBef>
                <a:spcPts val="0"/>
              </a:spcBef>
              <a:buNone/>
            </a:pPr>
            <a:r>
              <a:rPr lang="en-US" altLang="en-US" sz="2400" b="1" dirty="0">
                <a:solidFill>
                  <a:srgbClr val="0070C0"/>
                </a:solidFill>
              </a:rPr>
              <a:t>Before May 2015:</a:t>
            </a:r>
          </a:p>
          <a:p>
            <a:pPr marL="0" lvl="1" indent="0" algn="just">
              <a:spcBef>
                <a:spcPts val="0"/>
              </a:spcBef>
              <a:buNone/>
            </a:pPr>
            <a:r>
              <a:rPr lang="en-US" altLang="en-US" sz="2400" dirty="0"/>
              <a:t>As per point of connectivity, main meter and check meter was provided at sending end and receiving end visa e versa.</a:t>
            </a:r>
          </a:p>
          <a:p>
            <a:pPr marL="0" lvl="1" indent="0" algn="just">
              <a:spcBef>
                <a:spcPts val="0"/>
              </a:spcBef>
              <a:buNone/>
            </a:pPr>
            <a:endParaRPr lang="en-US" altLang="en-US" sz="2400" b="1" dirty="0">
              <a:solidFill>
                <a:srgbClr val="0070C0"/>
              </a:solidFill>
            </a:endParaRPr>
          </a:p>
          <a:p>
            <a:pPr marL="0" lvl="1" indent="0" algn="just">
              <a:spcBef>
                <a:spcPts val="0"/>
              </a:spcBef>
              <a:buNone/>
            </a:pPr>
            <a:r>
              <a:rPr lang="en-US" altLang="en-US" sz="2400" b="1" dirty="0">
                <a:solidFill>
                  <a:srgbClr val="0070C0"/>
                </a:solidFill>
              </a:rPr>
              <a:t>After May 2015: </a:t>
            </a:r>
          </a:p>
          <a:p>
            <a:pPr marL="0" lvl="1" indent="0" algn="just">
              <a:spcBef>
                <a:spcPts val="0"/>
              </a:spcBef>
              <a:buNone/>
            </a:pPr>
            <a:r>
              <a:rPr lang="en-US" altLang="en-US" sz="2400" dirty="0"/>
              <a:t>Main &amp; Check meter should be provided at receiving end </a:t>
            </a:r>
            <a:r>
              <a:rPr lang="en-US" altLang="en-US" sz="2400" dirty="0" smtClean="0"/>
              <a:t>(GETCO </a:t>
            </a:r>
            <a:r>
              <a:rPr lang="en-US" altLang="en-US" sz="2400" dirty="0"/>
              <a:t>End).</a:t>
            </a:r>
          </a:p>
          <a:p>
            <a:pPr marL="0" lvl="1" indent="0" algn="just">
              <a:spcBef>
                <a:spcPts val="0"/>
              </a:spcBef>
              <a:buNone/>
            </a:pPr>
            <a:endParaRPr lang="en-US" altLang="en-US" sz="2400" b="1" dirty="0">
              <a:solidFill>
                <a:srgbClr val="0070C0"/>
              </a:solidFill>
            </a:endParaRPr>
          </a:p>
          <a:p>
            <a:pPr marL="0" lvl="1" indent="0" algn="just">
              <a:spcBef>
                <a:spcPts val="0"/>
              </a:spcBef>
              <a:buNone/>
            </a:pPr>
            <a:r>
              <a:rPr lang="en-US" altLang="en-US" sz="2400" b="1" dirty="0">
                <a:solidFill>
                  <a:srgbClr val="0070C0"/>
                </a:solidFill>
              </a:rPr>
              <a:t>Type of Meter: </a:t>
            </a:r>
          </a:p>
          <a:p>
            <a:pPr marL="0" lvl="1" indent="0" algn="just">
              <a:spcBef>
                <a:spcPts val="0"/>
              </a:spcBef>
              <a:buNone/>
            </a:pPr>
            <a:r>
              <a:rPr lang="en-US" altLang="en-US" sz="2400" dirty="0"/>
              <a:t>“A” Type meter – 0.2S class.</a:t>
            </a:r>
          </a:p>
          <a:p>
            <a:pPr marL="0" lvl="1" indent="0" algn="just">
              <a:spcBef>
                <a:spcPts val="0"/>
              </a:spcBef>
              <a:buNone/>
            </a:pPr>
            <a:r>
              <a:rPr lang="en-US" altLang="en-US" sz="2400" dirty="0"/>
              <a:t>“B” Type meter – if connection at and below 33KV level.</a:t>
            </a:r>
          </a:p>
          <a:p>
            <a:pPr marL="0" lvl="1" indent="0" algn="just">
              <a:spcBef>
                <a:spcPts val="0"/>
              </a:spcBef>
              <a:buNone/>
            </a:pPr>
            <a:endParaRPr lang="en-US" altLang="en-US" sz="2400" b="1" dirty="0">
              <a:solidFill>
                <a:srgbClr val="0070C0"/>
              </a:solidFill>
            </a:endParaRPr>
          </a:p>
          <a:p>
            <a:pPr marL="0" lvl="1" indent="0" algn="just">
              <a:spcBef>
                <a:spcPts val="0"/>
              </a:spcBef>
              <a:buNone/>
            </a:pPr>
            <a:r>
              <a:rPr lang="en-US" altLang="en-US" sz="2400" b="1" dirty="0">
                <a:solidFill>
                  <a:srgbClr val="0070C0"/>
                </a:solidFill>
              </a:rPr>
              <a:t>Approved meter make : </a:t>
            </a:r>
            <a:r>
              <a:rPr lang="en-US" altLang="en-US" sz="2400" dirty="0"/>
              <a:t>L&amp;T, Secure, Wallaby</a:t>
            </a:r>
          </a:p>
          <a:p>
            <a:pPr lvl="0">
              <a:buNone/>
            </a:pPr>
            <a:endParaRPr lang="en-US" altLang="en-US" sz="1600" dirty="0">
              <a:latin typeface="Calibri" pitchFamily="34" charset="0"/>
            </a:endParaRPr>
          </a:p>
        </p:txBody>
      </p:sp>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5</a:t>
            </a:fld>
            <a:endParaRPr lang="en-US"/>
          </a:p>
        </p:txBody>
      </p:sp>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smtClean="0">
                <a:solidFill>
                  <a:srgbClr val="0070C0"/>
                </a:solidFill>
              </a:rPr>
              <a:t>RE Data - Metering arrangement</a:t>
            </a:r>
            <a:endParaRPr lang="en-US" altLang="en-US" sz="3200" b="1" i="1" dirty="0">
              <a:solidFill>
                <a:srgbClr val="0070C0"/>
              </a:solidFill>
              <a:latin typeface="Calibri" pitchFamily="34" charset="0"/>
              <a:cs typeface="Arial" pitchFamily="34" charset="0"/>
            </a:endParaRPr>
          </a:p>
        </p:txBody>
      </p:sp>
    </p:spTree>
    <p:extLst>
      <p:ext uri="{BB962C8B-B14F-4D97-AF65-F5344CB8AC3E}">
        <p14:creationId xmlns:p14="http://schemas.microsoft.com/office/powerpoint/2010/main" val="148623986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6</a:t>
            </a:fld>
            <a:endParaRPr lang="en-US"/>
          </a:p>
        </p:txBody>
      </p:sp>
      <p:sp>
        <p:nvSpPr>
          <p:cNvPr id="6" name="Title 1"/>
          <p:cNvSpPr txBox="1">
            <a:spLocks/>
          </p:cNvSpPr>
          <p:nvPr/>
        </p:nvSpPr>
        <p:spPr>
          <a:xfrm>
            <a:off x="381000" y="2819400"/>
            <a:ext cx="8534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Monthly RE Generation </a:t>
            </a:r>
          </a:p>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Informative Data</a:t>
            </a:r>
            <a:endParaRPr lang="en-US" altLang="en-US" sz="4400" b="1" dirty="0">
              <a:solidFill>
                <a:srgbClr val="002060"/>
              </a:solidFill>
              <a:latin typeface="Calibri" pitchFamily="34" charset="0"/>
              <a:ea typeface="SMA Futura Global"/>
              <a:cs typeface="SMA Futura Global"/>
            </a:endParaRPr>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5807890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Content Placeholder 3"/>
          <p:cNvGraphicFramePr>
            <a:graphicFrameLocks noGrp="1"/>
          </p:cNvGraphicFramePr>
          <p:nvPr>
            <p:ph idx="1"/>
            <p:extLst>
              <p:ext uri="{D42A27DB-BD31-4B8C-83A1-F6EECF244321}">
                <p14:modId xmlns:p14="http://schemas.microsoft.com/office/powerpoint/2010/main" val="3988091392"/>
              </p:ext>
            </p:extLst>
          </p:nvPr>
        </p:nvGraphicFramePr>
        <p:xfrm>
          <a:off x="0" y="1295400"/>
          <a:ext cx="9144000" cy="4499100"/>
        </p:xfrm>
        <a:graphic>
          <a:graphicData uri="http://schemas.openxmlformats.org/drawingml/2006/table">
            <a:tbl>
              <a:tblPr>
                <a:tableStyleId>{5C22544A-7EE6-4342-B048-85BDC9FD1C3A}</a:tableStyleId>
              </a:tblPr>
              <a:tblGrid>
                <a:gridCol w="537882">
                  <a:extLst>
                    <a:ext uri="{9D8B030D-6E8A-4147-A177-3AD203B41FA5}">
                      <a16:colId xmlns:a16="http://schemas.microsoft.com/office/drawing/2014/main" val="1498387199"/>
                    </a:ext>
                  </a:extLst>
                </a:gridCol>
                <a:gridCol w="164378">
                  <a:extLst>
                    <a:ext uri="{9D8B030D-6E8A-4147-A177-3AD203B41FA5}">
                      <a16:colId xmlns:a16="http://schemas.microsoft.com/office/drawing/2014/main" val="764656240"/>
                    </a:ext>
                  </a:extLst>
                </a:gridCol>
                <a:gridCol w="702260">
                  <a:extLst>
                    <a:ext uri="{9D8B030D-6E8A-4147-A177-3AD203B41FA5}">
                      <a16:colId xmlns:a16="http://schemas.microsoft.com/office/drawing/2014/main" val="2864837384"/>
                    </a:ext>
                  </a:extLst>
                </a:gridCol>
                <a:gridCol w="1515412">
                  <a:extLst>
                    <a:ext uri="{9D8B030D-6E8A-4147-A177-3AD203B41FA5}">
                      <a16:colId xmlns:a16="http://schemas.microsoft.com/office/drawing/2014/main" val="481525442"/>
                    </a:ext>
                  </a:extLst>
                </a:gridCol>
                <a:gridCol w="768403">
                  <a:extLst>
                    <a:ext uri="{9D8B030D-6E8A-4147-A177-3AD203B41FA5}">
                      <a16:colId xmlns:a16="http://schemas.microsoft.com/office/drawing/2014/main" val="1553291400"/>
                    </a:ext>
                  </a:extLst>
                </a:gridCol>
                <a:gridCol w="1075765">
                  <a:extLst>
                    <a:ext uri="{9D8B030D-6E8A-4147-A177-3AD203B41FA5}">
                      <a16:colId xmlns:a16="http://schemas.microsoft.com/office/drawing/2014/main" val="749880786"/>
                    </a:ext>
                  </a:extLst>
                </a:gridCol>
                <a:gridCol w="1306286">
                  <a:extLst>
                    <a:ext uri="{9D8B030D-6E8A-4147-A177-3AD203B41FA5}">
                      <a16:colId xmlns:a16="http://schemas.microsoft.com/office/drawing/2014/main" val="682531083"/>
                    </a:ext>
                  </a:extLst>
                </a:gridCol>
                <a:gridCol w="1405748">
                  <a:extLst>
                    <a:ext uri="{9D8B030D-6E8A-4147-A177-3AD203B41FA5}">
                      <a16:colId xmlns:a16="http://schemas.microsoft.com/office/drawing/2014/main" val="4224745040"/>
                    </a:ext>
                  </a:extLst>
                </a:gridCol>
                <a:gridCol w="1667866">
                  <a:extLst>
                    <a:ext uri="{9D8B030D-6E8A-4147-A177-3AD203B41FA5}">
                      <a16:colId xmlns:a16="http://schemas.microsoft.com/office/drawing/2014/main" val="3653611823"/>
                    </a:ext>
                  </a:extLst>
                </a:gridCol>
              </a:tblGrid>
              <a:tr h="382851">
                <a:tc gridSpan="9">
                  <a:txBody>
                    <a:bodyPr/>
                    <a:lstStyle/>
                    <a:p>
                      <a:pPr algn="ctr" fontAlgn="t"/>
                      <a:r>
                        <a:rPr lang="en-IN" sz="1800" b="1" u="none" strike="noStrike" dirty="0">
                          <a:solidFill>
                            <a:srgbClr val="0070C0"/>
                          </a:solidFill>
                          <a:effectLst/>
                          <a:latin typeface="Arial" panose="020B0604020202020204" pitchFamily="34" charset="0"/>
                          <a:cs typeface="Arial" panose="020B0604020202020204" pitchFamily="34" charset="0"/>
                        </a:rPr>
                        <a:t>Installed capacity (MW) and Generation (MUs) from renewable resources </a:t>
                      </a:r>
                      <a:endParaRPr lang="en-IN" sz="1800" b="1" u="none" strike="noStrike" dirty="0" smtClean="0">
                        <a:solidFill>
                          <a:srgbClr val="0070C0"/>
                        </a:solidFill>
                        <a:effectLst/>
                        <a:latin typeface="Arial" panose="020B0604020202020204" pitchFamily="34" charset="0"/>
                        <a:cs typeface="Arial" panose="020B0604020202020204" pitchFamily="34" charset="0"/>
                      </a:endParaRPr>
                    </a:p>
                    <a:p>
                      <a:pPr algn="ctr" fontAlgn="t"/>
                      <a:r>
                        <a:rPr lang="en-IN" sz="1800" b="1" u="none" strike="noStrike" dirty="0" smtClean="0">
                          <a:solidFill>
                            <a:srgbClr val="0070C0"/>
                          </a:solidFill>
                          <a:effectLst/>
                          <a:latin typeface="Arial" panose="020B0604020202020204" pitchFamily="34" charset="0"/>
                          <a:cs typeface="Arial" panose="020B0604020202020204" pitchFamily="34" charset="0"/>
                        </a:rPr>
                        <a:t>(</a:t>
                      </a:r>
                      <a:r>
                        <a:rPr lang="en-IN" sz="1800" b="1" u="none" strike="noStrike" dirty="0">
                          <a:solidFill>
                            <a:srgbClr val="0070C0"/>
                          </a:solidFill>
                          <a:effectLst/>
                          <a:latin typeface="Arial" panose="020B0604020202020204" pitchFamily="34" charset="0"/>
                          <a:cs typeface="Arial" panose="020B0604020202020204" pitchFamily="34" charset="0"/>
                        </a:rPr>
                        <a:t>Injected in to the GRID)</a:t>
                      </a:r>
                      <a:endParaRPr lang="en-IN" sz="1800" b="1" i="0" u="none" strike="noStrike" dirty="0">
                        <a:solidFill>
                          <a:srgbClr val="0070C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3227708559"/>
                  </a:ext>
                </a:extLst>
              </a:tr>
              <a:tr h="1112092">
                <a:tc>
                  <a:txBody>
                    <a:bodyPr/>
                    <a:lstStyle/>
                    <a:p>
                      <a:pPr algn="ctr" fontAlgn="t"/>
                      <a:r>
                        <a:rPr lang="en-IN" sz="1400" b="1" u="none" strike="noStrike" dirty="0">
                          <a:effectLst/>
                          <a:latin typeface="Arial" panose="020B0604020202020204" pitchFamily="34" charset="0"/>
                          <a:cs typeface="Arial" panose="020B0604020202020204" pitchFamily="34" charset="0"/>
                        </a:rPr>
                        <a:t>Sr. No.</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gridSpan="2">
                  <a:txBody>
                    <a:bodyPr/>
                    <a:lstStyle/>
                    <a:p>
                      <a:pPr algn="ctr" fontAlgn="t"/>
                      <a:r>
                        <a:rPr lang="en-IN" sz="1400" b="1" u="none" strike="noStrike" dirty="0">
                          <a:effectLst/>
                          <a:latin typeface="Arial" panose="020B0604020202020204" pitchFamily="34" charset="0"/>
                          <a:cs typeface="Arial" panose="020B0604020202020204" pitchFamily="34" charset="0"/>
                        </a:rPr>
                        <a:t>Month</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pPr algn="ctr" fontAlgn="t"/>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effectLst/>
                          <a:latin typeface="Arial" panose="020B0604020202020204" pitchFamily="34" charset="0"/>
                          <a:cs typeface="Arial" panose="020B0604020202020204" pitchFamily="34" charset="0"/>
                        </a:rPr>
                        <a:t>Renewable energy sources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solidFill>
                            <a:srgbClr val="00B050"/>
                          </a:solidFill>
                          <a:effectLst/>
                          <a:latin typeface="Arial" panose="020B0604020202020204" pitchFamily="34" charset="0"/>
                          <a:cs typeface="Arial" panose="020B0604020202020204" pitchFamily="34" charset="0"/>
                        </a:rPr>
                        <a:t>Installed Capacity (MW) </a:t>
                      </a:r>
                      <a:endParaRPr lang="en-IN" sz="1400" b="1" i="0" u="none" strike="noStrike" dirty="0">
                        <a:solidFill>
                          <a:srgbClr val="00B05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solidFill>
                            <a:srgbClr val="00B0F0"/>
                          </a:solidFill>
                          <a:effectLst/>
                          <a:latin typeface="Arial" panose="020B0604020202020204" pitchFamily="34" charset="0"/>
                          <a:cs typeface="Arial" panose="020B0604020202020204" pitchFamily="34" charset="0"/>
                        </a:rPr>
                        <a:t>Generation in Mus during the month</a:t>
                      </a:r>
                      <a:endParaRPr lang="en-IN" sz="1400" b="1" i="0" u="none" strike="noStrike" dirty="0">
                        <a:solidFill>
                          <a:srgbClr val="00B0F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solidFill>
                            <a:srgbClr val="002060"/>
                          </a:solidFill>
                          <a:effectLst/>
                          <a:latin typeface="Arial" panose="020B0604020202020204" pitchFamily="34" charset="0"/>
                          <a:cs typeface="Arial" panose="020B0604020202020204" pitchFamily="34" charset="0"/>
                        </a:rPr>
                        <a:t>Cumulative generation in Mus during the year  (1st April'17 onwards)</a:t>
                      </a:r>
                      <a:endParaRPr lang="en-IN" sz="1400" b="1" i="0" u="none" strike="noStrike" dirty="0">
                        <a:solidFill>
                          <a:srgbClr val="00206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effectLst/>
                          <a:latin typeface="Arial" panose="020B0604020202020204" pitchFamily="34" charset="0"/>
                          <a:cs typeface="Arial" panose="020B0604020202020204" pitchFamily="34" charset="0"/>
                        </a:rPr>
                        <a:t>Generation in Mus during the corresponding Month of last year </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effectLst/>
                          <a:latin typeface="Arial" panose="020B0604020202020204" pitchFamily="34" charset="0"/>
                          <a:cs typeface="Arial" panose="020B0604020202020204" pitchFamily="34" charset="0"/>
                        </a:rPr>
                        <a:t>Cumulative generation in Mus up to  the corresponding month of last year  1st April'16 onwards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2161686729"/>
                  </a:ext>
                </a:extLst>
              </a:tr>
              <a:tr h="191426">
                <a:tc>
                  <a:txBody>
                    <a:bodyPr/>
                    <a:lstStyle/>
                    <a:p>
                      <a:pPr algn="r" fontAlgn="t"/>
                      <a:r>
                        <a:rPr lang="en-IN" sz="1400" u="none" strike="noStrike" dirty="0">
                          <a:effectLst/>
                          <a:latin typeface="Arial" panose="020B0604020202020204" pitchFamily="34" charset="0"/>
                          <a:cs typeface="Arial" panose="020B0604020202020204" pitchFamily="34" charset="0"/>
                        </a:rPr>
                        <a:t>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rowSpan="4" gridSpan="2">
                  <a:txBody>
                    <a:bodyPr/>
                    <a:lstStyle/>
                    <a:p>
                      <a:pPr algn="ctr" fontAlgn="t"/>
                      <a:r>
                        <a:rPr lang="en-IN" sz="1400" b="1" u="none" strike="noStrike" dirty="0">
                          <a:effectLst/>
                          <a:latin typeface="Arial" panose="020B0604020202020204" pitchFamily="34" charset="0"/>
                          <a:cs typeface="Arial" panose="020B0604020202020204" pitchFamily="34" charset="0"/>
                        </a:rPr>
                        <a:t>Apr-17</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rowSpan="4" hMerge="1">
                  <a:txBody>
                    <a:bodyPr/>
                    <a:lstStyle/>
                    <a:p>
                      <a:pPr algn="ctr" fontAlgn="t"/>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l" fontAlgn="t"/>
                      <a:r>
                        <a:rPr lang="en-IN" sz="1400" b="1" u="none" strike="noStrike" dirty="0">
                          <a:effectLst/>
                          <a:latin typeface="Arial" panose="020B0604020202020204" pitchFamily="34" charset="0"/>
                          <a:cs typeface="Arial" panose="020B0604020202020204" pitchFamily="34" charset="0"/>
                        </a:rPr>
                        <a:t>Wind</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5318.38</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947.36</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947.36</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500.28</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500.28</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2677510143"/>
                  </a:ext>
                </a:extLst>
              </a:tr>
              <a:tr h="191426">
                <a:tc>
                  <a:txBody>
                    <a:bodyPr/>
                    <a:lstStyle/>
                    <a:p>
                      <a:pPr algn="r" fontAlgn="t"/>
                      <a:r>
                        <a:rPr lang="en-IN" sz="1400" u="none" strike="noStrike">
                          <a:effectLst/>
                          <a:latin typeface="Arial" panose="020B0604020202020204" pitchFamily="34" charset="0"/>
                          <a:cs typeface="Arial" panose="020B0604020202020204" pitchFamily="34" charset="0"/>
                        </a:rPr>
                        <a:t>2</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gridSpan="2" vMerge="1">
                  <a:txBody>
                    <a:bodyPr/>
                    <a:lstStyle/>
                    <a:p>
                      <a:endParaRPr lang="en-IN"/>
                    </a:p>
                  </a:txBody>
                  <a:tcPr/>
                </a:tc>
                <a:tc hMerge="1" vMerge="1">
                  <a:txBody>
                    <a:bodyPr/>
                    <a:lstStyle/>
                    <a:p>
                      <a:endParaRPr lang="en-IN"/>
                    </a:p>
                  </a:txBody>
                  <a:tcPr/>
                </a:tc>
                <a:tc>
                  <a:txBody>
                    <a:bodyPr/>
                    <a:lstStyle/>
                    <a:p>
                      <a:pPr algn="l" fontAlgn="t"/>
                      <a:r>
                        <a:rPr lang="en-IN" sz="1400" b="1" u="none" strike="noStrike" dirty="0">
                          <a:effectLst/>
                          <a:latin typeface="Arial" panose="020B0604020202020204" pitchFamily="34" charset="0"/>
                          <a:cs typeface="Arial" panose="020B0604020202020204" pitchFamily="34" charset="0"/>
                        </a:rPr>
                        <a:t>Solar</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1229.60</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186.25</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186.25</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170.97</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170.97</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2897837841"/>
                  </a:ext>
                </a:extLst>
              </a:tr>
              <a:tr h="191426">
                <a:tc>
                  <a:txBody>
                    <a:bodyPr/>
                    <a:lstStyle/>
                    <a:p>
                      <a:pPr algn="r" fontAlgn="t"/>
                      <a:r>
                        <a:rPr lang="en-IN" sz="1400" u="none" strike="noStrike">
                          <a:effectLst/>
                          <a:latin typeface="Arial" panose="020B0604020202020204" pitchFamily="34" charset="0"/>
                          <a:cs typeface="Arial" panose="020B0604020202020204" pitchFamily="34" charset="0"/>
                        </a:rPr>
                        <a:t>3</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gridSpan="2" vMerge="1">
                  <a:txBody>
                    <a:bodyPr/>
                    <a:lstStyle/>
                    <a:p>
                      <a:endParaRPr lang="en-IN"/>
                    </a:p>
                  </a:txBody>
                  <a:tcPr/>
                </a:tc>
                <a:tc hMerge="1" vMerge="1">
                  <a:txBody>
                    <a:bodyPr/>
                    <a:lstStyle/>
                    <a:p>
                      <a:endParaRPr lang="en-IN"/>
                    </a:p>
                  </a:txBody>
                  <a:tcPr/>
                </a:tc>
                <a:tc>
                  <a:txBody>
                    <a:bodyPr/>
                    <a:lstStyle/>
                    <a:p>
                      <a:pPr algn="l" fontAlgn="t"/>
                      <a:r>
                        <a:rPr lang="en-IN" sz="1400" b="1" u="none" strike="noStrike" dirty="0">
                          <a:effectLst/>
                          <a:latin typeface="Arial" panose="020B0604020202020204" pitchFamily="34" charset="0"/>
                          <a:cs typeface="Arial" panose="020B0604020202020204" pitchFamily="34" charset="0"/>
                        </a:rPr>
                        <a:t>Biomass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41.10</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2.69</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2.69</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0.23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0.23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798138461"/>
                  </a:ext>
                </a:extLst>
              </a:tr>
              <a:tr h="191426">
                <a:tc>
                  <a:txBody>
                    <a:bodyPr/>
                    <a:lstStyle/>
                    <a:p>
                      <a:pPr algn="r" fontAlgn="t"/>
                      <a:r>
                        <a:rPr lang="en-IN" sz="1400" u="none" strike="noStrike">
                          <a:effectLst/>
                          <a:latin typeface="Arial" panose="020B0604020202020204" pitchFamily="34" charset="0"/>
                          <a:cs typeface="Arial" panose="020B0604020202020204" pitchFamily="34" charset="0"/>
                        </a:rPr>
                        <a:t>4</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gridSpan="2" vMerge="1">
                  <a:txBody>
                    <a:bodyPr/>
                    <a:lstStyle/>
                    <a:p>
                      <a:endParaRPr lang="en-IN"/>
                    </a:p>
                  </a:txBody>
                  <a:tcPr/>
                </a:tc>
                <a:tc hMerge="1" vMerge="1">
                  <a:txBody>
                    <a:bodyPr/>
                    <a:lstStyle/>
                    <a:p>
                      <a:endParaRPr lang="en-IN"/>
                    </a:p>
                  </a:txBody>
                  <a:tcPr/>
                </a:tc>
                <a:tc>
                  <a:txBody>
                    <a:bodyPr/>
                    <a:lstStyle/>
                    <a:p>
                      <a:pPr algn="l" fontAlgn="t"/>
                      <a:r>
                        <a:rPr lang="en-IN" sz="1400" b="1" u="none" strike="noStrike" dirty="0" err="1">
                          <a:effectLst/>
                          <a:latin typeface="Arial" panose="020B0604020202020204" pitchFamily="34" charset="0"/>
                          <a:cs typeface="Arial" panose="020B0604020202020204" pitchFamily="34" charset="0"/>
                        </a:rPr>
                        <a:t>Pvt.</a:t>
                      </a:r>
                      <a:r>
                        <a:rPr lang="en-IN" sz="1400" b="1" u="none" strike="noStrike" dirty="0">
                          <a:effectLst/>
                          <a:latin typeface="Arial" panose="020B0604020202020204" pitchFamily="34" charset="0"/>
                          <a:cs typeface="Arial" panose="020B0604020202020204" pitchFamily="34" charset="0"/>
                        </a:rPr>
                        <a:t> Mini Hydro</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8.56</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4.41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4.41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2.01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2.01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371476355"/>
                  </a:ext>
                </a:extLst>
              </a:tr>
              <a:tr h="191426">
                <a:tc gridSpan="4">
                  <a:txBody>
                    <a:bodyPr/>
                    <a:lstStyle/>
                    <a:p>
                      <a:pPr algn="ctr" fontAlgn="t"/>
                      <a:r>
                        <a:rPr lang="en-IN" sz="1400" b="1" u="none" strike="noStrike" dirty="0">
                          <a:effectLst/>
                          <a:latin typeface="Arial" panose="020B0604020202020204" pitchFamily="34" charset="0"/>
                          <a:cs typeface="Arial" panose="020B0604020202020204" pitchFamily="34" charset="0"/>
                        </a:rPr>
                        <a:t>Total</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r" fontAlgn="t"/>
                      <a:r>
                        <a:rPr lang="en-IN" sz="1400" b="1" u="none" strike="noStrike" dirty="0">
                          <a:effectLst/>
                          <a:latin typeface="Arial" panose="020B0604020202020204" pitchFamily="34" charset="0"/>
                          <a:cs typeface="Arial" panose="020B0604020202020204" pitchFamily="34" charset="0"/>
                        </a:rPr>
                        <a:t>6597.64</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1140.71</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1140.71</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673.49</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673.49</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extLst>
                  <a:ext uri="{0D108BD9-81ED-4DB2-BD59-A6C34878D82A}">
                    <a16:rowId xmlns:a16="http://schemas.microsoft.com/office/drawing/2014/main" val="1068320740"/>
                  </a:ext>
                </a:extLst>
              </a:tr>
              <a:tr h="191426">
                <a:tc gridSpan="9">
                  <a:txBody>
                    <a:bodyPr/>
                    <a:lstStyle/>
                    <a:p>
                      <a:pPr algn="r" fontAlgn="t"/>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hMerge="1">
                  <a:txBody>
                    <a:bodyPr/>
                    <a:lstStyle/>
                    <a:p>
                      <a:pPr algn="r" fontAlgn="t"/>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pPr algn="l" fontAlgn="t"/>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pPr algn="l" fontAlgn="b"/>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1870567784"/>
                  </a:ext>
                </a:extLst>
              </a:tr>
              <a:tr h="191426">
                <a:tc gridSpan="2">
                  <a:txBody>
                    <a:bodyPr/>
                    <a:lstStyle/>
                    <a:p>
                      <a:pPr algn="r" fontAlgn="t"/>
                      <a:r>
                        <a:rPr lang="en-IN" sz="1400" u="none" strike="noStrike" dirty="0">
                          <a:effectLst/>
                          <a:latin typeface="Arial" panose="020B0604020202020204" pitchFamily="34" charset="0"/>
                          <a:cs typeface="Arial" panose="020B0604020202020204" pitchFamily="34" charset="0"/>
                        </a:rPr>
                        <a:t>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rowSpan="4">
                  <a:txBody>
                    <a:bodyPr/>
                    <a:lstStyle/>
                    <a:p>
                      <a:pPr algn="ctr" fontAlgn="t"/>
                      <a:r>
                        <a:rPr lang="en-IN" sz="1400" b="1" u="none" strike="noStrike" dirty="0">
                          <a:effectLst/>
                          <a:latin typeface="Arial" panose="020B0604020202020204" pitchFamily="34" charset="0"/>
                          <a:cs typeface="Arial" panose="020B0604020202020204" pitchFamily="34" charset="0"/>
                        </a:rPr>
                        <a:t>May-17</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l" fontAlgn="t"/>
                      <a:r>
                        <a:rPr lang="en-IN" sz="1400" b="1" u="none" strike="noStrike" dirty="0">
                          <a:effectLst/>
                          <a:latin typeface="Arial" panose="020B0604020202020204" pitchFamily="34" charset="0"/>
                          <a:cs typeface="Arial" panose="020B0604020202020204" pitchFamily="34" charset="0"/>
                        </a:rPr>
                        <a:t>Wind</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5348.25</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1241.50</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2188.86</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b"/>
                      <a:r>
                        <a:rPr lang="en-IN" sz="1400" u="none" strike="noStrike" dirty="0">
                          <a:effectLst/>
                          <a:latin typeface="Arial" panose="020B0604020202020204" pitchFamily="34" charset="0"/>
                          <a:cs typeface="Arial" panose="020B0604020202020204" pitchFamily="34" charset="0"/>
                        </a:rPr>
                        <a:t>992.25</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tc>
                  <a:txBody>
                    <a:bodyPr/>
                    <a:lstStyle/>
                    <a:p>
                      <a:pPr algn="r" fontAlgn="b"/>
                      <a:r>
                        <a:rPr lang="en-IN" sz="1400" u="none" strike="noStrike" dirty="0">
                          <a:effectLst/>
                          <a:latin typeface="Arial" panose="020B0604020202020204" pitchFamily="34" charset="0"/>
                          <a:cs typeface="Arial" panose="020B0604020202020204" pitchFamily="34" charset="0"/>
                        </a:rPr>
                        <a:t>1492.53</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3464731881"/>
                  </a:ext>
                </a:extLst>
              </a:tr>
              <a:tr h="191426">
                <a:tc gridSpan="2">
                  <a:txBody>
                    <a:bodyPr/>
                    <a:lstStyle/>
                    <a:p>
                      <a:pPr algn="r" fontAlgn="t"/>
                      <a:r>
                        <a:rPr lang="en-IN" sz="1400" u="none" strike="noStrike">
                          <a:effectLst/>
                          <a:latin typeface="Arial" panose="020B0604020202020204" pitchFamily="34" charset="0"/>
                          <a:cs typeface="Arial" panose="020B0604020202020204" pitchFamily="34" charset="0"/>
                        </a:rPr>
                        <a:t>2</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vMerge="1">
                  <a:txBody>
                    <a:bodyPr/>
                    <a:lstStyle/>
                    <a:p>
                      <a:endParaRPr lang="en-IN"/>
                    </a:p>
                  </a:txBody>
                  <a:tcPr/>
                </a:tc>
                <a:tc>
                  <a:txBody>
                    <a:bodyPr/>
                    <a:lstStyle/>
                    <a:p>
                      <a:pPr algn="l" fontAlgn="t"/>
                      <a:r>
                        <a:rPr lang="en-IN" sz="1400" b="1" u="none" strike="noStrike" dirty="0">
                          <a:effectLst/>
                          <a:latin typeface="Arial" panose="020B0604020202020204" pitchFamily="34" charset="0"/>
                          <a:cs typeface="Arial" panose="020B0604020202020204" pitchFamily="34" charset="0"/>
                        </a:rPr>
                        <a:t>Solar</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1229.60</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186.80</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373.05</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b"/>
                      <a:r>
                        <a:rPr lang="en-IN" sz="1400" u="none" strike="noStrike">
                          <a:effectLst/>
                          <a:latin typeface="Arial" panose="020B0604020202020204" pitchFamily="34" charset="0"/>
                          <a:cs typeface="Arial" panose="020B0604020202020204" pitchFamily="34" charset="0"/>
                        </a:rPr>
                        <a:t>165.63</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nchor="b"/>
                </a:tc>
                <a:tc>
                  <a:txBody>
                    <a:bodyPr/>
                    <a:lstStyle/>
                    <a:p>
                      <a:pPr algn="r" fontAlgn="b"/>
                      <a:r>
                        <a:rPr lang="en-IN" sz="1400" u="none" strike="noStrike" dirty="0">
                          <a:effectLst/>
                          <a:latin typeface="Arial" panose="020B0604020202020204" pitchFamily="34" charset="0"/>
                          <a:cs typeface="Arial" panose="020B0604020202020204" pitchFamily="34" charset="0"/>
                        </a:rPr>
                        <a:t>336.60</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1834037975"/>
                  </a:ext>
                </a:extLst>
              </a:tr>
              <a:tr h="191426">
                <a:tc gridSpan="2">
                  <a:txBody>
                    <a:bodyPr/>
                    <a:lstStyle/>
                    <a:p>
                      <a:pPr algn="r" fontAlgn="t"/>
                      <a:r>
                        <a:rPr lang="en-IN" sz="1400" u="none" strike="noStrike">
                          <a:effectLst/>
                          <a:latin typeface="Arial" panose="020B0604020202020204" pitchFamily="34" charset="0"/>
                          <a:cs typeface="Arial" panose="020B0604020202020204" pitchFamily="34" charset="0"/>
                        </a:rPr>
                        <a:t>3</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vMerge="1">
                  <a:txBody>
                    <a:bodyPr/>
                    <a:lstStyle/>
                    <a:p>
                      <a:endParaRPr lang="en-IN"/>
                    </a:p>
                  </a:txBody>
                  <a:tcPr/>
                </a:tc>
                <a:tc>
                  <a:txBody>
                    <a:bodyPr/>
                    <a:lstStyle/>
                    <a:p>
                      <a:pPr algn="l" fontAlgn="t"/>
                      <a:r>
                        <a:rPr lang="en-IN" sz="1400" b="1" u="none" strike="noStrike" dirty="0">
                          <a:effectLst/>
                          <a:latin typeface="Arial" panose="020B0604020202020204" pitchFamily="34" charset="0"/>
                          <a:cs typeface="Arial" panose="020B0604020202020204" pitchFamily="34" charset="0"/>
                        </a:rPr>
                        <a:t>Biomass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41.10</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1.96</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dirty="0">
                          <a:effectLst/>
                          <a:latin typeface="Arial" panose="020B0604020202020204" pitchFamily="34" charset="0"/>
                          <a:cs typeface="Arial" panose="020B0604020202020204" pitchFamily="34" charset="0"/>
                        </a:rPr>
                        <a:t>4.66</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b"/>
                      <a:r>
                        <a:rPr lang="en-IN" sz="1400" u="none" strike="noStrike">
                          <a:effectLst/>
                          <a:latin typeface="Arial" panose="020B0604020202020204" pitchFamily="34" charset="0"/>
                          <a:cs typeface="Arial" panose="020B0604020202020204" pitchFamily="34" charset="0"/>
                        </a:rPr>
                        <a:t>0.06</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nchor="b"/>
                </a:tc>
                <a:tc>
                  <a:txBody>
                    <a:bodyPr/>
                    <a:lstStyle/>
                    <a:p>
                      <a:pPr algn="r" fontAlgn="b"/>
                      <a:r>
                        <a:rPr lang="en-IN" sz="1400" u="none" strike="noStrike" dirty="0">
                          <a:effectLst/>
                          <a:latin typeface="Arial" panose="020B0604020202020204" pitchFamily="34" charset="0"/>
                          <a:cs typeface="Arial" panose="020B0604020202020204" pitchFamily="34" charset="0"/>
                        </a:rPr>
                        <a:t>0.29</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1046227661"/>
                  </a:ext>
                </a:extLst>
              </a:tr>
              <a:tr h="191426">
                <a:tc gridSpan="2">
                  <a:txBody>
                    <a:bodyPr/>
                    <a:lstStyle/>
                    <a:p>
                      <a:pPr algn="r" fontAlgn="t"/>
                      <a:r>
                        <a:rPr lang="en-IN" sz="1400" u="none" strike="noStrike">
                          <a:effectLst/>
                          <a:latin typeface="Arial" panose="020B0604020202020204" pitchFamily="34" charset="0"/>
                          <a:cs typeface="Arial" panose="020B0604020202020204" pitchFamily="34" charset="0"/>
                        </a:rPr>
                        <a:t>4</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vMerge="1">
                  <a:txBody>
                    <a:bodyPr/>
                    <a:lstStyle/>
                    <a:p>
                      <a:endParaRPr lang="en-IN"/>
                    </a:p>
                  </a:txBody>
                  <a:tcPr/>
                </a:tc>
                <a:tc>
                  <a:txBody>
                    <a:bodyPr/>
                    <a:lstStyle/>
                    <a:p>
                      <a:pPr algn="l" fontAlgn="t"/>
                      <a:r>
                        <a:rPr lang="en-IN" sz="1400" b="1" u="none" strike="noStrike" dirty="0" err="1">
                          <a:effectLst/>
                          <a:latin typeface="Arial" panose="020B0604020202020204" pitchFamily="34" charset="0"/>
                          <a:cs typeface="Arial" panose="020B0604020202020204" pitchFamily="34" charset="0"/>
                        </a:rPr>
                        <a:t>Pvt.</a:t>
                      </a:r>
                      <a:r>
                        <a:rPr lang="en-IN" sz="1400" b="1" u="none" strike="noStrike" dirty="0">
                          <a:effectLst/>
                          <a:latin typeface="Arial" panose="020B0604020202020204" pitchFamily="34" charset="0"/>
                          <a:cs typeface="Arial" panose="020B0604020202020204" pitchFamily="34" charset="0"/>
                        </a:rPr>
                        <a:t> Mini Hydro</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8.56</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1.82</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u="none" strike="noStrike">
                          <a:effectLst/>
                          <a:latin typeface="Arial" panose="020B0604020202020204" pitchFamily="34" charset="0"/>
                          <a:cs typeface="Arial" panose="020B0604020202020204" pitchFamily="34" charset="0"/>
                        </a:rPr>
                        <a:t>6.22</a:t>
                      </a:r>
                      <a:endParaRPr lang="en-IN" sz="1400" b="0" i="0" u="none" strike="noStrike">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b"/>
                      <a:r>
                        <a:rPr lang="en-IN" sz="1400" u="none" strike="noStrike" dirty="0">
                          <a:effectLst/>
                          <a:latin typeface="Arial" panose="020B0604020202020204" pitchFamily="34" charset="0"/>
                          <a:cs typeface="Arial" panose="020B0604020202020204" pitchFamily="34" charset="0"/>
                        </a:rPr>
                        <a:t>0.00</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tc>
                  <a:txBody>
                    <a:bodyPr/>
                    <a:lstStyle/>
                    <a:p>
                      <a:pPr algn="r" fontAlgn="b"/>
                      <a:r>
                        <a:rPr lang="en-IN" sz="1400" u="none" strike="noStrike" dirty="0">
                          <a:effectLst/>
                          <a:latin typeface="Arial" panose="020B0604020202020204" pitchFamily="34" charset="0"/>
                          <a:cs typeface="Arial" panose="020B0604020202020204" pitchFamily="34" charset="0"/>
                        </a:rPr>
                        <a:t>2.01</a:t>
                      </a:r>
                      <a:endParaRPr lang="en-IN" sz="1400" b="0"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2603365676"/>
                  </a:ext>
                </a:extLst>
              </a:tr>
              <a:tr h="191426">
                <a:tc gridSpan="4">
                  <a:txBody>
                    <a:bodyPr/>
                    <a:lstStyle/>
                    <a:p>
                      <a:pPr algn="ctr" fontAlgn="t"/>
                      <a:r>
                        <a:rPr lang="en-IN" sz="1400" b="1" u="none" strike="noStrike" dirty="0">
                          <a:effectLst/>
                          <a:latin typeface="Arial" panose="020B0604020202020204" pitchFamily="34" charset="0"/>
                          <a:cs typeface="Arial" panose="020B0604020202020204" pitchFamily="34" charset="0"/>
                        </a:rPr>
                        <a:t>Total</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r" fontAlgn="t"/>
                      <a:r>
                        <a:rPr lang="en-IN" sz="1400" b="1" u="none" strike="noStrike" dirty="0">
                          <a:effectLst/>
                          <a:latin typeface="Arial" panose="020B0604020202020204" pitchFamily="34" charset="0"/>
                          <a:cs typeface="Arial" panose="020B0604020202020204" pitchFamily="34" charset="0"/>
                        </a:rPr>
                        <a:t>6627.51</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1432.08</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2572.79</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t"/>
                      <a:r>
                        <a:rPr lang="en-IN" sz="1400" b="1" u="none" strike="noStrike" dirty="0">
                          <a:effectLst/>
                          <a:latin typeface="Arial" panose="020B0604020202020204" pitchFamily="34" charset="0"/>
                          <a:cs typeface="Arial" panose="020B0604020202020204" pitchFamily="34" charset="0"/>
                        </a:rPr>
                        <a:t>1157.94</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tc>
                <a:tc>
                  <a:txBody>
                    <a:bodyPr/>
                    <a:lstStyle/>
                    <a:p>
                      <a:pPr algn="r" fontAlgn="b"/>
                      <a:r>
                        <a:rPr lang="en-IN" sz="1400" b="1" u="none" strike="noStrike" dirty="0">
                          <a:effectLst/>
                          <a:latin typeface="Arial" panose="020B0604020202020204" pitchFamily="34" charset="0"/>
                          <a:cs typeface="Arial" panose="020B0604020202020204" pitchFamily="34" charset="0"/>
                        </a:rPr>
                        <a:t>1831.42</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460" marR="8460" marT="8460" marB="0" anchor="b"/>
                </a:tc>
                <a:extLst>
                  <a:ext uri="{0D108BD9-81ED-4DB2-BD59-A6C34878D82A}">
                    <a16:rowId xmlns:a16="http://schemas.microsoft.com/office/drawing/2014/main" val="968671188"/>
                  </a:ext>
                </a:extLst>
              </a:tr>
            </a:tbl>
          </a:graphicData>
        </a:graphic>
      </p:graphicFrame>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200400" y="6221220"/>
            <a:ext cx="5943600" cy="369332"/>
          </a:xfrm>
          <a:prstGeom prst="rect">
            <a:avLst/>
          </a:prstGeom>
          <a:noFill/>
        </p:spPr>
        <p:txBody>
          <a:bodyPr wrap="square" rtlCol="0">
            <a:spAutoFit/>
          </a:bodyPr>
          <a:lstStyle/>
          <a:p>
            <a:r>
              <a:rPr lang="en-IN" b="1" dirty="0" smtClean="0"/>
              <a:t>Above RE data is submitting by 10</a:t>
            </a:r>
            <a:r>
              <a:rPr lang="en-IN" b="1" baseline="30000" dirty="0" smtClean="0"/>
              <a:t>th</a:t>
            </a:r>
            <a:r>
              <a:rPr lang="en-IN" b="1" dirty="0" smtClean="0"/>
              <a:t> of every month </a:t>
            </a:r>
            <a:r>
              <a:rPr lang="en-IN" b="1" dirty="0"/>
              <a:t>by SLDC</a:t>
            </a:r>
          </a:p>
        </p:txBody>
      </p:sp>
      <p:sp>
        <p:nvSpPr>
          <p:cNvPr id="8"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a:solidFill>
                  <a:srgbClr val="0070C0"/>
                </a:solidFill>
              </a:rPr>
              <a:t>Monthly Information to CEA</a:t>
            </a:r>
            <a:endParaRPr lang="en-US" altLang="en-US" sz="3200" b="1" i="1" dirty="0">
              <a:solidFill>
                <a:srgbClr val="0070C0"/>
              </a:solidFill>
              <a:latin typeface="Calibri" pitchFamily="34" charset="0"/>
              <a:cs typeface="Arial" pitchFamily="34" charset="0"/>
            </a:endParaRPr>
          </a:p>
        </p:txBody>
      </p:sp>
    </p:spTree>
    <p:extLst>
      <p:ext uri="{BB962C8B-B14F-4D97-AF65-F5344CB8AC3E}">
        <p14:creationId xmlns:p14="http://schemas.microsoft.com/office/powerpoint/2010/main" val="8490284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3276600" y="4698617"/>
            <a:ext cx="5867400" cy="369332"/>
          </a:xfrm>
          <a:prstGeom prst="rect">
            <a:avLst/>
          </a:prstGeom>
          <a:noFill/>
        </p:spPr>
        <p:txBody>
          <a:bodyPr wrap="square" rtlCol="0">
            <a:spAutoFit/>
          </a:bodyPr>
          <a:lstStyle/>
          <a:p>
            <a:r>
              <a:rPr lang="en-IN" b="1" i="1" dirty="0" smtClean="0"/>
              <a:t>Above RE data is submitting by 10</a:t>
            </a:r>
            <a:r>
              <a:rPr lang="en-IN" b="1" i="1" baseline="30000" dirty="0" smtClean="0"/>
              <a:t>th</a:t>
            </a:r>
            <a:r>
              <a:rPr lang="en-IN" b="1" i="1" dirty="0" smtClean="0"/>
              <a:t> of every month </a:t>
            </a:r>
            <a:r>
              <a:rPr lang="en-IN" b="1" i="1" dirty="0"/>
              <a:t>by SLDC</a:t>
            </a:r>
          </a:p>
        </p:txBody>
      </p:sp>
      <p:graphicFrame>
        <p:nvGraphicFramePr>
          <p:cNvPr id="4" name="Table 3"/>
          <p:cNvGraphicFramePr>
            <a:graphicFrameLocks noGrp="1"/>
          </p:cNvGraphicFramePr>
          <p:nvPr>
            <p:extLst>
              <p:ext uri="{D42A27DB-BD31-4B8C-83A1-F6EECF244321}">
                <p14:modId xmlns:p14="http://schemas.microsoft.com/office/powerpoint/2010/main" val="1392613748"/>
              </p:ext>
            </p:extLst>
          </p:nvPr>
        </p:nvGraphicFramePr>
        <p:xfrm>
          <a:off x="-2" y="1371600"/>
          <a:ext cx="9144001" cy="3327017"/>
        </p:xfrm>
        <a:graphic>
          <a:graphicData uri="http://schemas.openxmlformats.org/drawingml/2006/table">
            <a:tbl>
              <a:tblPr>
                <a:tableStyleId>{5C22544A-7EE6-4342-B048-85BDC9FD1C3A}</a:tableStyleId>
              </a:tblPr>
              <a:tblGrid>
                <a:gridCol w="702260">
                  <a:extLst>
                    <a:ext uri="{9D8B030D-6E8A-4147-A177-3AD203B41FA5}">
                      <a16:colId xmlns:a16="http://schemas.microsoft.com/office/drawing/2014/main" val="634060279"/>
                    </a:ext>
                  </a:extLst>
                </a:gridCol>
                <a:gridCol w="702260">
                  <a:extLst>
                    <a:ext uri="{9D8B030D-6E8A-4147-A177-3AD203B41FA5}">
                      <a16:colId xmlns:a16="http://schemas.microsoft.com/office/drawing/2014/main" val="870044440"/>
                    </a:ext>
                  </a:extLst>
                </a:gridCol>
                <a:gridCol w="1414882">
                  <a:extLst>
                    <a:ext uri="{9D8B030D-6E8A-4147-A177-3AD203B41FA5}">
                      <a16:colId xmlns:a16="http://schemas.microsoft.com/office/drawing/2014/main" val="2299631651"/>
                    </a:ext>
                  </a:extLst>
                </a:gridCol>
                <a:gridCol w="838200">
                  <a:extLst>
                    <a:ext uri="{9D8B030D-6E8A-4147-A177-3AD203B41FA5}">
                      <a16:colId xmlns:a16="http://schemas.microsoft.com/office/drawing/2014/main" val="2602960129"/>
                    </a:ext>
                  </a:extLst>
                </a:gridCol>
                <a:gridCol w="1066800">
                  <a:extLst>
                    <a:ext uri="{9D8B030D-6E8A-4147-A177-3AD203B41FA5}">
                      <a16:colId xmlns:a16="http://schemas.microsoft.com/office/drawing/2014/main" val="572806185"/>
                    </a:ext>
                  </a:extLst>
                </a:gridCol>
                <a:gridCol w="1371600">
                  <a:extLst>
                    <a:ext uri="{9D8B030D-6E8A-4147-A177-3AD203B41FA5}">
                      <a16:colId xmlns:a16="http://schemas.microsoft.com/office/drawing/2014/main" val="2432737054"/>
                    </a:ext>
                  </a:extLst>
                </a:gridCol>
                <a:gridCol w="1380133">
                  <a:extLst>
                    <a:ext uri="{9D8B030D-6E8A-4147-A177-3AD203B41FA5}">
                      <a16:colId xmlns:a16="http://schemas.microsoft.com/office/drawing/2014/main" val="3457898710"/>
                    </a:ext>
                  </a:extLst>
                </a:gridCol>
                <a:gridCol w="1667866">
                  <a:extLst>
                    <a:ext uri="{9D8B030D-6E8A-4147-A177-3AD203B41FA5}">
                      <a16:colId xmlns:a16="http://schemas.microsoft.com/office/drawing/2014/main" val="3353386078"/>
                    </a:ext>
                  </a:extLst>
                </a:gridCol>
              </a:tblGrid>
              <a:tr h="400050">
                <a:tc gridSpan="8">
                  <a:txBody>
                    <a:bodyPr/>
                    <a:lstStyle/>
                    <a:p>
                      <a:pPr algn="ctr" fontAlgn="t"/>
                      <a:r>
                        <a:rPr lang="en-IN" sz="1800" b="1" u="none" strike="noStrike" kern="1200" dirty="0">
                          <a:solidFill>
                            <a:srgbClr val="0070C0"/>
                          </a:solidFill>
                          <a:effectLst/>
                          <a:latin typeface="Arial" panose="020B0604020202020204" pitchFamily="34" charset="0"/>
                          <a:ea typeface="+mn-ea"/>
                          <a:cs typeface="Arial" panose="020B0604020202020204" pitchFamily="34" charset="0"/>
                        </a:rPr>
                        <a:t>Installed capacity (MW) and Generation (MUs) from renewable resources </a:t>
                      </a:r>
                      <a:endParaRPr lang="en-IN" sz="1800" b="1" u="none" strike="noStrike" kern="1200" dirty="0" smtClean="0">
                        <a:solidFill>
                          <a:srgbClr val="0070C0"/>
                        </a:solidFill>
                        <a:effectLst/>
                        <a:latin typeface="Arial" panose="020B0604020202020204" pitchFamily="34" charset="0"/>
                        <a:ea typeface="+mn-ea"/>
                        <a:cs typeface="Arial" panose="020B0604020202020204" pitchFamily="34" charset="0"/>
                      </a:endParaRPr>
                    </a:p>
                    <a:p>
                      <a:pPr algn="ctr" fontAlgn="t"/>
                      <a:r>
                        <a:rPr lang="en-IN" sz="1800" b="1" u="none" strike="noStrike" kern="1200" dirty="0" smtClean="0">
                          <a:solidFill>
                            <a:srgbClr val="0070C0"/>
                          </a:solidFill>
                          <a:effectLst/>
                          <a:latin typeface="Arial" panose="020B0604020202020204" pitchFamily="34" charset="0"/>
                          <a:ea typeface="+mn-ea"/>
                          <a:cs typeface="Arial" panose="020B0604020202020204" pitchFamily="34" charset="0"/>
                        </a:rPr>
                        <a:t>(</a:t>
                      </a:r>
                      <a:r>
                        <a:rPr lang="en-IN" sz="1800" b="1" u="none" strike="noStrike" kern="1200" dirty="0">
                          <a:solidFill>
                            <a:srgbClr val="0070C0"/>
                          </a:solidFill>
                          <a:effectLst/>
                          <a:latin typeface="Arial" panose="020B0604020202020204" pitchFamily="34" charset="0"/>
                          <a:ea typeface="+mn-ea"/>
                          <a:cs typeface="Arial" panose="020B0604020202020204" pitchFamily="34" charset="0"/>
                        </a:rPr>
                        <a:t>Injected in to the GRID)</a:t>
                      </a:r>
                    </a:p>
                  </a:txBody>
                  <a:tcPr marL="9525" marR="9525" marT="9525" marB="0"/>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770012920"/>
                  </a:ext>
                </a:extLst>
              </a:tr>
              <a:tr h="1333500">
                <a:tc>
                  <a:txBody>
                    <a:bodyPr/>
                    <a:lstStyle/>
                    <a:p>
                      <a:pPr algn="ctr" fontAlgn="t"/>
                      <a:r>
                        <a:rPr lang="en-IN" sz="1400" b="1" u="none" strike="noStrike" dirty="0">
                          <a:effectLst/>
                          <a:latin typeface="Arial" panose="020B0604020202020204" pitchFamily="34" charset="0"/>
                          <a:cs typeface="Arial" panose="020B0604020202020204" pitchFamily="34" charset="0"/>
                        </a:rPr>
                        <a:t>Sr. No.</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507" marR="8507" marT="8507" marB="0"/>
                </a:tc>
                <a:tc>
                  <a:txBody>
                    <a:bodyPr/>
                    <a:lstStyle/>
                    <a:p>
                      <a:pPr algn="ctr" fontAlgn="t"/>
                      <a:r>
                        <a:rPr lang="en-IN" sz="1400" b="1" u="none" strike="noStrike" dirty="0">
                          <a:effectLst/>
                          <a:latin typeface="Arial" panose="020B0604020202020204" pitchFamily="34" charset="0"/>
                          <a:cs typeface="Arial" panose="020B0604020202020204" pitchFamily="34" charset="0"/>
                        </a:rPr>
                        <a:t>Month</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507" marR="8507" marT="8507" marB="0"/>
                </a:tc>
                <a:tc>
                  <a:txBody>
                    <a:bodyPr/>
                    <a:lstStyle/>
                    <a:p>
                      <a:pPr algn="ctr" fontAlgn="t"/>
                      <a:r>
                        <a:rPr lang="en-IN" sz="1400" b="1" u="none" strike="noStrike" dirty="0">
                          <a:effectLst/>
                          <a:latin typeface="Arial" panose="020B0604020202020204" pitchFamily="34" charset="0"/>
                          <a:cs typeface="Arial" panose="020B0604020202020204" pitchFamily="34" charset="0"/>
                        </a:rPr>
                        <a:t>Renewable energy sources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507" marR="8507" marT="8507" marB="0"/>
                </a:tc>
                <a:tc>
                  <a:txBody>
                    <a:bodyPr/>
                    <a:lstStyle/>
                    <a:p>
                      <a:pPr algn="ctr" fontAlgn="t"/>
                      <a:r>
                        <a:rPr lang="en-IN" sz="1400" b="1" u="none" strike="noStrike" dirty="0">
                          <a:solidFill>
                            <a:srgbClr val="00B050"/>
                          </a:solidFill>
                          <a:effectLst/>
                          <a:latin typeface="Arial" panose="020B0604020202020204" pitchFamily="34" charset="0"/>
                          <a:cs typeface="Arial" panose="020B0604020202020204" pitchFamily="34" charset="0"/>
                        </a:rPr>
                        <a:t>Installed Capacity (MW) </a:t>
                      </a:r>
                      <a:endParaRPr lang="en-IN" sz="1400" b="1" i="0" u="none" strike="noStrike" dirty="0">
                        <a:solidFill>
                          <a:srgbClr val="00B05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solidFill>
                            <a:srgbClr val="00B0F0"/>
                          </a:solidFill>
                          <a:effectLst/>
                          <a:latin typeface="Arial" panose="020B0604020202020204" pitchFamily="34" charset="0"/>
                          <a:cs typeface="Arial" panose="020B0604020202020204" pitchFamily="34" charset="0"/>
                        </a:rPr>
                        <a:t>Generation in Mus during the month</a:t>
                      </a:r>
                      <a:endParaRPr lang="en-IN" sz="1400" b="1" i="0" u="none" strike="noStrike" dirty="0">
                        <a:solidFill>
                          <a:srgbClr val="00B0F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solidFill>
                            <a:srgbClr val="002060"/>
                          </a:solidFill>
                          <a:effectLst/>
                          <a:latin typeface="Arial" panose="020B0604020202020204" pitchFamily="34" charset="0"/>
                          <a:cs typeface="Arial" panose="020B0604020202020204" pitchFamily="34" charset="0"/>
                        </a:rPr>
                        <a:t>Cumulative generation in Mus during the year  (1st April'17 onwards)</a:t>
                      </a:r>
                      <a:endParaRPr lang="en-IN" sz="1400" b="1" i="0" u="none" strike="noStrike" dirty="0">
                        <a:solidFill>
                          <a:srgbClr val="002060"/>
                        </a:solidFill>
                        <a:effectLst/>
                        <a:latin typeface="Arial" panose="020B0604020202020204" pitchFamily="34" charset="0"/>
                        <a:cs typeface="Arial" panose="020B0604020202020204" pitchFamily="34" charset="0"/>
                      </a:endParaRPr>
                    </a:p>
                  </a:txBody>
                  <a:tcPr marL="8460" marR="8460" marT="8460" marB="0"/>
                </a:tc>
                <a:tc>
                  <a:txBody>
                    <a:bodyPr/>
                    <a:lstStyle/>
                    <a:p>
                      <a:pPr algn="ctr" fontAlgn="t"/>
                      <a:r>
                        <a:rPr lang="en-IN" sz="1400" b="1" u="none" strike="noStrike" dirty="0">
                          <a:effectLst/>
                          <a:latin typeface="Arial" panose="020B0604020202020204" pitchFamily="34" charset="0"/>
                          <a:cs typeface="Arial" panose="020B0604020202020204" pitchFamily="34" charset="0"/>
                        </a:rPr>
                        <a:t>Generation in Mus during the corresponding Month of last year </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507" marR="8507" marT="8507" marB="0"/>
                </a:tc>
                <a:tc>
                  <a:txBody>
                    <a:bodyPr/>
                    <a:lstStyle/>
                    <a:p>
                      <a:pPr algn="ctr" fontAlgn="t"/>
                      <a:r>
                        <a:rPr lang="en-IN" sz="1400" b="1" u="none" strike="noStrike" dirty="0">
                          <a:effectLst/>
                          <a:latin typeface="Arial" panose="020B0604020202020204" pitchFamily="34" charset="0"/>
                          <a:cs typeface="Arial" panose="020B0604020202020204" pitchFamily="34" charset="0"/>
                        </a:rPr>
                        <a:t>Cumulative generation in Mus up to  the corresponding month of last year  1st April'16 onwards</a:t>
                      </a:r>
                      <a:endParaRPr lang="en-IN" sz="1400" b="1" i="0" u="none" strike="noStrike" dirty="0">
                        <a:solidFill>
                          <a:srgbClr val="000000"/>
                        </a:solidFill>
                        <a:effectLst/>
                        <a:latin typeface="Arial" panose="020B0604020202020204" pitchFamily="34" charset="0"/>
                        <a:cs typeface="Arial" panose="020B0604020202020204" pitchFamily="34" charset="0"/>
                      </a:endParaRPr>
                    </a:p>
                  </a:txBody>
                  <a:tcPr marL="8507" marR="8507" marT="8507" marB="0"/>
                </a:tc>
                <a:extLst>
                  <a:ext uri="{0D108BD9-81ED-4DB2-BD59-A6C34878D82A}">
                    <a16:rowId xmlns:a16="http://schemas.microsoft.com/office/drawing/2014/main" val="3467448124"/>
                  </a:ext>
                </a:extLst>
              </a:tr>
              <a:tr h="200025">
                <a:tc>
                  <a:txBody>
                    <a:bodyPr/>
                    <a:lstStyle/>
                    <a:p>
                      <a:pPr algn="r" fontAlgn="t"/>
                      <a:r>
                        <a:rPr lang="en-IN" sz="1400" u="none" strike="noStrike" dirty="0">
                          <a:effectLst/>
                        </a:rPr>
                        <a:t>1</a:t>
                      </a:r>
                      <a:endParaRPr lang="en-IN" sz="1400" b="0" i="0" u="none" strike="noStrike" dirty="0">
                        <a:solidFill>
                          <a:srgbClr val="000000"/>
                        </a:solidFill>
                        <a:effectLst/>
                        <a:latin typeface="Arial" panose="020B0604020202020204" pitchFamily="34" charset="0"/>
                      </a:endParaRPr>
                    </a:p>
                  </a:txBody>
                  <a:tcPr marL="9525" marR="9525" marT="9525" marB="0"/>
                </a:tc>
                <a:tc rowSpan="4">
                  <a:txBody>
                    <a:bodyPr/>
                    <a:lstStyle/>
                    <a:p>
                      <a:pPr algn="ctr" fontAlgn="t"/>
                      <a:r>
                        <a:rPr lang="en-IN" sz="1600" b="1" u="none" strike="noStrike" dirty="0" smtClean="0">
                          <a:effectLst/>
                        </a:rPr>
                        <a:t>Mar-18</a:t>
                      </a:r>
                      <a:endParaRPr lang="en-IN" sz="1600" b="1" i="0" u="none" strike="noStrike" dirty="0">
                        <a:solidFill>
                          <a:srgbClr val="000000"/>
                        </a:solidFill>
                        <a:effectLst/>
                        <a:latin typeface="Arial" panose="020B0604020202020204" pitchFamily="34" charset="0"/>
                      </a:endParaRPr>
                    </a:p>
                  </a:txBody>
                  <a:tcPr marL="9525" marR="9525" marT="9525" marB="0"/>
                </a:tc>
                <a:tc>
                  <a:txBody>
                    <a:bodyPr/>
                    <a:lstStyle/>
                    <a:p>
                      <a:pPr algn="l" fontAlgn="t"/>
                      <a:r>
                        <a:rPr lang="en-IN" sz="1600" b="1" u="none" strike="noStrike" dirty="0">
                          <a:effectLst/>
                        </a:rPr>
                        <a:t>Wind</a:t>
                      </a:r>
                      <a:endParaRPr lang="en-IN" sz="1600" b="1" i="0" u="none" strike="noStrike" dirty="0">
                        <a:solidFill>
                          <a:srgbClr val="000000"/>
                        </a:solidFill>
                        <a:effectLst/>
                        <a:latin typeface="Arial" panose="020B0604020202020204" pitchFamily="34" charset="0"/>
                      </a:endParaRP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5574.75</a:t>
                      </a: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672.96</a:t>
                      </a: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9635.62</a:t>
                      </a:r>
                    </a:p>
                  </a:txBody>
                  <a:tcPr marL="9525" marR="9525" marT="9525" marB="0"/>
                </a:tc>
                <a:tc>
                  <a:txBody>
                    <a:bodyPr/>
                    <a:lstStyle/>
                    <a:p>
                      <a:pPr algn="r" fontAlgn="b"/>
                      <a:r>
                        <a:rPr lang="en-IN" sz="1400" b="0" i="0" u="none" strike="noStrike">
                          <a:solidFill>
                            <a:srgbClr val="000000"/>
                          </a:solidFill>
                          <a:effectLst/>
                          <a:latin typeface="Arial" panose="020B0604020202020204" pitchFamily="34" charset="0"/>
                        </a:rPr>
                        <a:t>590.57</a:t>
                      </a:r>
                    </a:p>
                  </a:txBody>
                  <a:tcPr marL="9525" marR="9525" marT="9525" marB="0" anchor="b"/>
                </a:tc>
                <a:tc>
                  <a:txBody>
                    <a:bodyPr/>
                    <a:lstStyle/>
                    <a:p>
                      <a:pPr algn="r" fontAlgn="b"/>
                      <a:r>
                        <a:rPr lang="en-IN" sz="1400" b="0" i="0" u="none" strike="noStrike">
                          <a:solidFill>
                            <a:srgbClr val="000000"/>
                          </a:solidFill>
                          <a:effectLst/>
                          <a:latin typeface="Arial" panose="020B0604020202020204" pitchFamily="34" charset="0"/>
                        </a:rPr>
                        <a:t>7719.99</a:t>
                      </a:r>
                    </a:p>
                  </a:txBody>
                  <a:tcPr marL="9525" marR="9525" marT="9525" marB="0" anchor="b"/>
                </a:tc>
                <a:extLst>
                  <a:ext uri="{0D108BD9-81ED-4DB2-BD59-A6C34878D82A}">
                    <a16:rowId xmlns:a16="http://schemas.microsoft.com/office/drawing/2014/main" val="1830067389"/>
                  </a:ext>
                </a:extLst>
              </a:tr>
              <a:tr h="200025">
                <a:tc>
                  <a:txBody>
                    <a:bodyPr/>
                    <a:lstStyle/>
                    <a:p>
                      <a:pPr algn="r" fontAlgn="t"/>
                      <a:r>
                        <a:rPr lang="en-IN" sz="1400" u="none" strike="noStrike" dirty="0">
                          <a:effectLst/>
                        </a:rPr>
                        <a:t>2</a:t>
                      </a:r>
                      <a:endParaRPr lang="en-IN" sz="1400" b="0" i="0" u="none" strike="noStrike" dirty="0">
                        <a:solidFill>
                          <a:srgbClr val="000000"/>
                        </a:solidFill>
                        <a:effectLst/>
                        <a:latin typeface="Arial" panose="020B0604020202020204" pitchFamily="34" charset="0"/>
                      </a:endParaRPr>
                    </a:p>
                  </a:txBody>
                  <a:tcPr marL="9525" marR="9525" marT="9525" marB="0"/>
                </a:tc>
                <a:tc vMerge="1">
                  <a:txBody>
                    <a:bodyPr/>
                    <a:lstStyle/>
                    <a:p>
                      <a:endParaRPr lang="en-IN"/>
                    </a:p>
                  </a:txBody>
                  <a:tcPr/>
                </a:tc>
                <a:tc>
                  <a:txBody>
                    <a:bodyPr/>
                    <a:lstStyle/>
                    <a:p>
                      <a:pPr algn="l" fontAlgn="t"/>
                      <a:r>
                        <a:rPr lang="en-IN" sz="1600" b="1" u="none" strike="noStrike" dirty="0">
                          <a:effectLst/>
                        </a:rPr>
                        <a:t>Solar</a:t>
                      </a:r>
                      <a:endParaRPr lang="en-IN" sz="1600" b="1" i="0" u="none" strike="noStrike" dirty="0">
                        <a:solidFill>
                          <a:srgbClr val="000000"/>
                        </a:solidFill>
                        <a:effectLst/>
                        <a:latin typeface="Arial" panose="020B0604020202020204" pitchFamily="34" charset="0"/>
                      </a:endParaRP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1493.31</a:t>
                      </a: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230.67</a:t>
                      </a: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2048.39</a:t>
                      </a:r>
                    </a:p>
                  </a:txBody>
                  <a:tcPr marL="9525" marR="9525" marT="9525" marB="0"/>
                </a:tc>
                <a:tc>
                  <a:txBody>
                    <a:bodyPr/>
                    <a:lstStyle/>
                    <a:p>
                      <a:pPr algn="r" fontAlgn="b"/>
                      <a:r>
                        <a:rPr lang="en-IN" sz="1400" b="0" i="0" u="none" strike="noStrike" dirty="0">
                          <a:solidFill>
                            <a:srgbClr val="000000"/>
                          </a:solidFill>
                          <a:effectLst/>
                          <a:latin typeface="Arial" panose="020B0604020202020204" pitchFamily="34" charset="0"/>
                        </a:rPr>
                        <a:t>176.44</a:t>
                      </a:r>
                    </a:p>
                  </a:txBody>
                  <a:tcPr marL="9525" marR="9525" marT="9525" marB="0" anchor="b"/>
                </a:tc>
                <a:tc>
                  <a:txBody>
                    <a:bodyPr/>
                    <a:lstStyle/>
                    <a:p>
                      <a:pPr algn="r" fontAlgn="b"/>
                      <a:r>
                        <a:rPr lang="en-IN" sz="1400" b="0" i="0" u="none" strike="noStrike" dirty="0">
                          <a:solidFill>
                            <a:srgbClr val="000000"/>
                          </a:solidFill>
                          <a:effectLst/>
                          <a:latin typeface="Arial" panose="020B0604020202020204" pitchFamily="34" charset="0"/>
                        </a:rPr>
                        <a:t>1738.27</a:t>
                      </a:r>
                    </a:p>
                  </a:txBody>
                  <a:tcPr marL="9525" marR="9525" marT="9525" marB="0" anchor="b"/>
                </a:tc>
                <a:extLst>
                  <a:ext uri="{0D108BD9-81ED-4DB2-BD59-A6C34878D82A}">
                    <a16:rowId xmlns:a16="http://schemas.microsoft.com/office/drawing/2014/main" val="229833966"/>
                  </a:ext>
                </a:extLst>
              </a:tr>
              <a:tr h="200025">
                <a:tc>
                  <a:txBody>
                    <a:bodyPr/>
                    <a:lstStyle/>
                    <a:p>
                      <a:pPr algn="r" fontAlgn="t"/>
                      <a:r>
                        <a:rPr lang="en-IN" sz="1400" u="none" strike="noStrike">
                          <a:effectLst/>
                        </a:rPr>
                        <a:t>3</a:t>
                      </a:r>
                      <a:endParaRPr lang="en-IN" sz="1400" b="0" i="0" u="none" strike="noStrike">
                        <a:solidFill>
                          <a:srgbClr val="000000"/>
                        </a:solidFill>
                        <a:effectLst/>
                        <a:latin typeface="Arial" panose="020B0604020202020204" pitchFamily="34" charset="0"/>
                      </a:endParaRPr>
                    </a:p>
                  </a:txBody>
                  <a:tcPr marL="9525" marR="9525" marT="9525" marB="0"/>
                </a:tc>
                <a:tc vMerge="1">
                  <a:txBody>
                    <a:bodyPr/>
                    <a:lstStyle/>
                    <a:p>
                      <a:endParaRPr lang="en-IN"/>
                    </a:p>
                  </a:txBody>
                  <a:tcPr/>
                </a:tc>
                <a:tc>
                  <a:txBody>
                    <a:bodyPr/>
                    <a:lstStyle/>
                    <a:p>
                      <a:pPr algn="l" fontAlgn="t"/>
                      <a:r>
                        <a:rPr lang="en-IN" sz="1600" b="1" u="none" strike="noStrike" dirty="0">
                          <a:effectLst/>
                        </a:rPr>
                        <a:t>Biomass</a:t>
                      </a:r>
                      <a:endParaRPr lang="en-IN" sz="1600" b="1" i="0" u="none" strike="noStrike" dirty="0">
                        <a:solidFill>
                          <a:srgbClr val="000000"/>
                        </a:solidFill>
                        <a:effectLst/>
                        <a:latin typeface="Arial" panose="020B0604020202020204" pitchFamily="34" charset="0"/>
                      </a:endParaRP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41.10</a:t>
                      </a: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4.21</a:t>
                      </a: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32.66</a:t>
                      </a:r>
                    </a:p>
                  </a:txBody>
                  <a:tcPr marL="9525" marR="9525" marT="9525" marB="0"/>
                </a:tc>
                <a:tc>
                  <a:txBody>
                    <a:bodyPr/>
                    <a:lstStyle/>
                    <a:p>
                      <a:pPr algn="r" fontAlgn="b"/>
                      <a:r>
                        <a:rPr lang="en-IN" sz="1400" b="0" i="0" u="none" strike="noStrike" dirty="0">
                          <a:solidFill>
                            <a:srgbClr val="000000"/>
                          </a:solidFill>
                          <a:effectLst/>
                          <a:latin typeface="Arial" panose="020B0604020202020204" pitchFamily="34" charset="0"/>
                        </a:rPr>
                        <a:t>2.08</a:t>
                      </a:r>
                    </a:p>
                  </a:txBody>
                  <a:tcPr marL="9525" marR="9525" marT="9525" marB="0" anchor="b"/>
                </a:tc>
                <a:tc>
                  <a:txBody>
                    <a:bodyPr/>
                    <a:lstStyle/>
                    <a:p>
                      <a:pPr algn="r" fontAlgn="b"/>
                      <a:r>
                        <a:rPr lang="en-IN" sz="1400" b="0" i="0" u="none" strike="noStrike" dirty="0">
                          <a:solidFill>
                            <a:srgbClr val="000000"/>
                          </a:solidFill>
                          <a:effectLst/>
                          <a:latin typeface="Arial" panose="020B0604020202020204" pitchFamily="34" charset="0"/>
                        </a:rPr>
                        <a:t>12.20</a:t>
                      </a:r>
                    </a:p>
                  </a:txBody>
                  <a:tcPr marL="9525" marR="9525" marT="9525" marB="0" anchor="b"/>
                </a:tc>
                <a:extLst>
                  <a:ext uri="{0D108BD9-81ED-4DB2-BD59-A6C34878D82A}">
                    <a16:rowId xmlns:a16="http://schemas.microsoft.com/office/drawing/2014/main" val="2721575893"/>
                  </a:ext>
                </a:extLst>
              </a:tr>
              <a:tr h="227713">
                <a:tc>
                  <a:txBody>
                    <a:bodyPr/>
                    <a:lstStyle/>
                    <a:p>
                      <a:pPr algn="r" fontAlgn="t"/>
                      <a:r>
                        <a:rPr lang="en-IN" sz="1400" u="none" strike="noStrike">
                          <a:effectLst/>
                        </a:rPr>
                        <a:t>4</a:t>
                      </a:r>
                      <a:endParaRPr lang="en-IN" sz="1400" b="0" i="0" u="none" strike="noStrike">
                        <a:solidFill>
                          <a:srgbClr val="000000"/>
                        </a:solidFill>
                        <a:effectLst/>
                        <a:latin typeface="Arial" panose="020B0604020202020204" pitchFamily="34" charset="0"/>
                      </a:endParaRPr>
                    </a:p>
                  </a:txBody>
                  <a:tcPr marL="9525" marR="9525" marT="9525" marB="0"/>
                </a:tc>
                <a:tc vMerge="1">
                  <a:txBody>
                    <a:bodyPr/>
                    <a:lstStyle/>
                    <a:p>
                      <a:endParaRPr lang="en-IN"/>
                    </a:p>
                  </a:txBody>
                  <a:tcPr/>
                </a:tc>
                <a:tc>
                  <a:txBody>
                    <a:bodyPr/>
                    <a:lstStyle/>
                    <a:p>
                      <a:pPr algn="l" fontAlgn="t"/>
                      <a:r>
                        <a:rPr lang="en-IN" sz="1600" b="1" u="none" strike="noStrike" dirty="0" err="1">
                          <a:effectLst/>
                        </a:rPr>
                        <a:t>Pvt.</a:t>
                      </a:r>
                      <a:r>
                        <a:rPr lang="en-IN" sz="1600" b="1" u="none" strike="noStrike" dirty="0">
                          <a:effectLst/>
                        </a:rPr>
                        <a:t> Mini Hydro</a:t>
                      </a:r>
                      <a:endParaRPr lang="en-IN" sz="1600" b="1" i="0" u="none" strike="noStrike" dirty="0">
                        <a:solidFill>
                          <a:srgbClr val="000000"/>
                        </a:solidFill>
                        <a:effectLst/>
                        <a:latin typeface="Arial" panose="020B0604020202020204" pitchFamily="34" charset="0"/>
                      </a:endParaRP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20.56</a:t>
                      </a:r>
                    </a:p>
                  </a:txBody>
                  <a:tcPr marL="9525" marR="9525" marT="9525" marB="0"/>
                </a:tc>
                <a:tc>
                  <a:txBody>
                    <a:bodyPr/>
                    <a:lstStyle/>
                    <a:p>
                      <a:pPr algn="r" fontAlgn="t"/>
                      <a:r>
                        <a:rPr lang="en-IN" sz="1400" b="0" i="0" u="none" strike="noStrike">
                          <a:solidFill>
                            <a:srgbClr val="000000"/>
                          </a:solidFill>
                          <a:effectLst/>
                          <a:latin typeface="Arial" panose="020B0604020202020204" pitchFamily="34" charset="0"/>
                        </a:rPr>
                        <a:t>4.84</a:t>
                      </a:r>
                    </a:p>
                  </a:txBody>
                  <a:tcPr marL="9525" marR="9525" marT="9525" marB="0"/>
                </a:tc>
                <a:tc>
                  <a:txBody>
                    <a:bodyPr/>
                    <a:lstStyle/>
                    <a:p>
                      <a:pPr algn="r" fontAlgn="t"/>
                      <a:r>
                        <a:rPr lang="en-IN" sz="1400" b="0" i="0" u="none" strike="noStrike" dirty="0">
                          <a:solidFill>
                            <a:srgbClr val="000000"/>
                          </a:solidFill>
                          <a:effectLst/>
                          <a:latin typeface="Arial" panose="020B0604020202020204" pitchFamily="34" charset="0"/>
                        </a:rPr>
                        <a:t>42.92</a:t>
                      </a:r>
                    </a:p>
                  </a:txBody>
                  <a:tcPr marL="9525" marR="9525" marT="9525" marB="0"/>
                </a:tc>
                <a:tc>
                  <a:txBody>
                    <a:bodyPr/>
                    <a:lstStyle/>
                    <a:p>
                      <a:pPr marL="0" algn="r" defTabSz="914400" rtl="0" eaLnBrk="1" fontAlgn="t" latinLnBrk="0" hangingPunct="1"/>
                      <a:r>
                        <a:rPr lang="en-IN" sz="1400" b="0" i="0" u="none" strike="noStrike" kern="1200" dirty="0">
                          <a:solidFill>
                            <a:srgbClr val="000000"/>
                          </a:solidFill>
                          <a:effectLst/>
                          <a:latin typeface="Arial" panose="020B0604020202020204" pitchFamily="34" charset="0"/>
                          <a:ea typeface="+mn-ea"/>
                          <a:cs typeface="+mn-cs"/>
                        </a:rPr>
                        <a:t>3.92</a:t>
                      </a:r>
                    </a:p>
                  </a:txBody>
                  <a:tcPr marL="9525" marR="9525" marT="9525" marB="0" anchor="b"/>
                </a:tc>
                <a:tc>
                  <a:txBody>
                    <a:bodyPr/>
                    <a:lstStyle/>
                    <a:p>
                      <a:pPr marL="0" algn="r" defTabSz="914400" rtl="0" eaLnBrk="1" fontAlgn="t" latinLnBrk="0" hangingPunct="1"/>
                      <a:r>
                        <a:rPr lang="en-IN" sz="1400" b="0" i="0" u="none" strike="noStrike" kern="1200" dirty="0">
                          <a:solidFill>
                            <a:srgbClr val="000000"/>
                          </a:solidFill>
                          <a:effectLst/>
                          <a:latin typeface="Arial" panose="020B0604020202020204" pitchFamily="34" charset="0"/>
                          <a:ea typeface="+mn-ea"/>
                          <a:cs typeface="+mn-cs"/>
                        </a:rPr>
                        <a:t>27.55</a:t>
                      </a:r>
                    </a:p>
                  </a:txBody>
                  <a:tcPr marL="9525" marR="9525" marT="9525" marB="0" anchor="b"/>
                </a:tc>
                <a:extLst>
                  <a:ext uri="{0D108BD9-81ED-4DB2-BD59-A6C34878D82A}">
                    <a16:rowId xmlns:a16="http://schemas.microsoft.com/office/drawing/2014/main" val="2014699620"/>
                  </a:ext>
                </a:extLst>
              </a:tr>
              <a:tr h="200025">
                <a:tc gridSpan="3">
                  <a:txBody>
                    <a:bodyPr/>
                    <a:lstStyle/>
                    <a:p>
                      <a:pPr algn="ctr" fontAlgn="t"/>
                      <a:r>
                        <a:rPr lang="en-IN" sz="1600" b="1" u="none" strike="noStrike" dirty="0">
                          <a:effectLst/>
                        </a:rPr>
                        <a:t>Total</a:t>
                      </a:r>
                      <a:endParaRPr lang="en-IN" sz="1600" b="1" i="0" u="none" strike="noStrike" dirty="0">
                        <a:solidFill>
                          <a:srgbClr val="000000"/>
                        </a:solidFill>
                        <a:effectLst/>
                        <a:latin typeface="Arial" panose="020B0604020202020204" pitchFamily="34" charset="0"/>
                      </a:endParaRPr>
                    </a:p>
                  </a:txBody>
                  <a:tcPr marL="9525" marR="9525" marT="9525" marB="0"/>
                </a:tc>
                <a:tc hMerge="1">
                  <a:txBody>
                    <a:bodyPr/>
                    <a:lstStyle/>
                    <a:p>
                      <a:endParaRPr lang="en-IN"/>
                    </a:p>
                  </a:txBody>
                  <a:tcPr/>
                </a:tc>
                <a:tc hMerge="1">
                  <a:txBody>
                    <a:bodyPr/>
                    <a:lstStyle/>
                    <a:p>
                      <a:endParaRPr lang="en-IN"/>
                    </a:p>
                  </a:txBody>
                  <a:tcPr/>
                </a:tc>
                <a:tc>
                  <a:txBody>
                    <a:bodyPr/>
                    <a:lstStyle/>
                    <a:p>
                      <a:pPr algn="r" fontAlgn="t"/>
                      <a:r>
                        <a:rPr lang="en-IN" sz="1600" b="1" i="0" u="none" strike="noStrike">
                          <a:solidFill>
                            <a:srgbClr val="000000"/>
                          </a:solidFill>
                          <a:effectLst/>
                          <a:latin typeface="Arial" panose="020B0604020202020204" pitchFamily="34" charset="0"/>
                        </a:rPr>
                        <a:t>7129.72</a:t>
                      </a:r>
                    </a:p>
                  </a:txBody>
                  <a:tcPr marL="9525" marR="9525" marT="9525" marB="0"/>
                </a:tc>
                <a:tc>
                  <a:txBody>
                    <a:bodyPr/>
                    <a:lstStyle/>
                    <a:p>
                      <a:pPr algn="r" fontAlgn="t"/>
                      <a:r>
                        <a:rPr lang="en-IN" sz="1600" b="1" i="0" u="none" strike="noStrike">
                          <a:solidFill>
                            <a:srgbClr val="000000"/>
                          </a:solidFill>
                          <a:effectLst/>
                          <a:latin typeface="Arial" panose="020B0604020202020204" pitchFamily="34" charset="0"/>
                        </a:rPr>
                        <a:t>912.67</a:t>
                      </a:r>
                    </a:p>
                  </a:txBody>
                  <a:tcPr marL="9525" marR="9525" marT="9525" marB="0"/>
                </a:tc>
                <a:tc>
                  <a:txBody>
                    <a:bodyPr/>
                    <a:lstStyle/>
                    <a:p>
                      <a:pPr algn="r" fontAlgn="t"/>
                      <a:r>
                        <a:rPr lang="en-IN" sz="1600" b="1" i="0" u="none" strike="noStrike" dirty="0">
                          <a:solidFill>
                            <a:srgbClr val="000000"/>
                          </a:solidFill>
                          <a:effectLst/>
                          <a:latin typeface="Arial" panose="020B0604020202020204" pitchFamily="34" charset="0"/>
                        </a:rPr>
                        <a:t>11759.60</a:t>
                      </a:r>
                    </a:p>
                  </a:txBody>
                  <a:tcPr marL="9525" marR="9525" marT="9525" marB="0"/>
                </a:tc>
                <a:tc>
                  <a:txBody>
                    <a:bodyPr/>
                    <a:lstStyle/>
                    <a:p>
                      <a:pPr algn="r" fontAlgn="t"/>
                      <a:r>
                        <a:rPr lang="en-IN" sz="1600" b="1" i="0" u="none" strike="noStrike">
                          <a:solidFill>
                            <a:srgbClr val="000000"/>
                          </a:solidFill>
                          <a:effectLst/>
                          <a:latin typeface="Arial" panose="020B0604020202020204" pitchFamily="34" charset="0"/>
                        </a:rPr>
                        <a:t>773.01</a:t>
                      </a:r>
                    </a:p>
                  </a:txBody>
                  <a:tcPr marL="9525" marR="9525" marT="9525" marB="0"/>
                </a:tc>
                <a:tc>
                  <a:txBody>
                    <a:bodyPr/>
                    <a:lstStyle/>
                    <a:p>
                      <a:pPr algn="r" fontAlgn="b"/>
                      <a:r>
                        <a:rPr lang="en-IN" sz="1600" b="1" i="0" u="none" strike="noStrike" dirty="0">
                          <a:solidFill>
                            <a:srgbClr val="000000"/>
                          </a:solidFill>
                          <a:effectLst/>
                          <a:latin typeface="Arial" panose="020B0604020202020204" pitchFamily="34" charset="0"/>
                        </a:rPr>
                        <a:t>9498.01</a:t>
                      </a:r>
                    </a:p>
                  </a:txBody>
                  <a:tcPr marL="9525" marR="9525" marT="9525" marB="0" anchor="b"/>
                </a:tc>
                <a:extLst>
                  <a:ext uri="{0D108BD9-81ED-4DB2-BD59-A6C34878D82A}">
                    <a16:rowId xmlns:a16="http://schemas.microsoft.com/office/drawing/2014/main" val="767222762"/>
                  </a:ext>
                </a:extLst>
              </a:tr>
            </a:tbl>
          </a:graphicData>
        </a:graphic>
      </p:graphicFrame>
      <p:sp>
        <p:nvSpPr>
          <p:cNvPr id="9" name="Rectangle 2"/>
          <p:cNvSpPr txBox="1">
            <a:spLocks noChangeArrowheads="1"/>
          </p:cNvSpPr>
          <p:nvPr/>
        </p:nvSpPr>
        <p:spPr>
          <a:xfrm>
            <a:off x="0" y="533400"/>
            <a:ext cx="9144000" cy="5334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IN" sz="3200" b="1" dirty="0">
                <a:solidFill>
                  <a:srgbClr val="0070C0"/>
                </a:solidFill>
              </a:rPr>
              <a:t>Monthly Information to CEA</a:t>
            </a:r>
            <a:endParaRPr lang="en-US" altLang="en-US" sz="3200" b="1" i="1" dirty="0">
              <a:solidFill>
                <a:srgbClr val="0070C0"/>
              </a:solidFill>
              <a:latin typeface="Calibri" pitchFamily="34" charset="0"/>
              <a:cs typeface="Arial" pitchFamily="34" charset="0"/>
            </a:endParaRPr>
          </a:p>
        </p:txBody>
      </p:sp>
    </p:spTree>
    <p:extLst>
      <p:ext uri="{BB962C8B-B14F-4D97-AF65-F5344CB8AC3E}">
        <p14:creationId xmlns:p14="http://schemas.microsoft.com/office/powerpoint/2010/main" val="10824234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995301-C09E-4C06-A5B0-1411FD870D6F}" type="slidenum">
              <a:rPr lang="en-US" smtClean="0"/>
              <a:pPr>
                <a:defRPr/>
              </a:pPr>
              <a:t>9</a:t>
            </a:fld>
            <a:endParaRPr lang="en-US"/>
          </a:p>
        </p:txBody>
      </p:sp>
      <p:sp>
        <p:nvSpPr>
          <p:cNvPr id="6" name="Title 1"/>
          <p:cNvSpPr txBox="1">
            <a:spLocks/>
          </p:cNvSpPr>
          <p:nvPr/>
        </p:nvSpPr>
        <p:spPr>
          <a:xfrm>
            <a:off x="381000" y="2819400"/>
            <a:ext cx="8534400" cy="762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Monthly RE Generation </a:t>
            </a:r>
          </a:p>
          <a:p>
            <a:pPr marL="393700" lvl="2" indent="-393700" algn="ctr">
              <a:tabLst>
                <a:tab pos="231775" algn="l"/>
              </a:tabLst>
            </a:pPr>
            <a:r>
              <a:rPr lang="en-US" altLang="en-US" sz="4400" b="1" dirty="0" smtClean="0">
                <a:solidFill>
                  <a:srgbClr val="002060"/>
                </a:solidFill>
                <a:latin typeface="Calibri" pitchFamily="34" charset="0"/>
                <a:ea typeface="SMA Futura Global"/>
                <a:cs typeface="SMA Futura Global"/>
              </a:rPr>
              <a:t>Accounting Data</a:t>
            </a:r>
            <a:endParaRPr lang="en-US" altLang="en-US" sz="4400" b="1" dirty="0">
              <a:solidFill>
                <a:srgbClr val="002060"/>
              </a:solidFill>
              <a:latin typeface="Calibri" pitchFamily="34" charset="0"/>
              <a:ea typeface="SMA Futura Global"/>
              <a:cs typeface="SMA Futura Global"/>
            </a:endParaRPr>
          </a:p>
        </p:txBody>
      </p:sp>
      <p:pic>
        <p:nvPicPr>
          <p:cNvPr id="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0" y="0"/>
            <a:ext cx="762000" cy="8269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5095875"/>
            <a:ext cx="9144000"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126756"/>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4809</TotalTime>
  <Words>2041</Words>
  <Application>Microsoft Office PowerPoint</Application>
  <PresentationFormat>On-screen Show (4:3)</PresentationFormat>
  <Paragraphs>673</Paragraphs>
  <Slides>29</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29</vt:i4>
      </vt:variant>
    </vt:vector>
  </HeadingPairs>
  <TitlesOfParts>
    <vt:vector size="38" baseType="lpstr">
      <vt:lpstr>Arial</vt:lpstr>
      <vt:lpstr>Calibri</vt:lpstr>
      <vt:lpstr>Calibri (Headings)</vt:lpstr>
      <vt:lpstr>Courier New</vt:lpstr>
      <vt:lpstr>Pristina</vt:lpstr>
      <vt:lpstr>SMA Futura Global</vt:lpstr>
      <vt:lpstr>Times New Roman</vt:lpstr>
      <vt:lpstr>Wingdings</vt:lpstr>
      <vt:lpstr>Office Theme</vt:lpstr>
      <vt:lpstr>Receipt of Real-time / Daily RE Generation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SchedualOffline</dc:creator>
  <cp:lastModifiedBy>ashok rajput</cp:lastModifiedBy>
  <cp:revision>622</cp:revision>
  <dcterms:created xsi:type="dcterms:W3CDTF">2006-08-16T00:00:00Z</dcterms:created>
  <dcterms:modified xsi:type="dcterms:W3CDTF">2018-05-06T17:43:32Z</dcterms:modified>
</cp:coreProperties>
</file>