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6" r:id="rId2"/>
    <p:sldId id="277" r:id="rId3"/>
    <p:sldId id="271" r:id="rId4"/>
    <p:sldId id="265" r:id="rId5"/>
    <p:sldId id="262" r:id="rId6"/>
    <p:sldId id="266" r:id="rId7"/>
    <p:sldId id="267" r:id="rId8"/>
    <p:sldId id="273" r:id="rId9"/>
    <p:sldId id="263" r:id="rId10"/>
    <p:sldId id="261" r:id="rId11"/>
    <p:sldId id="256" r:id="rId12"/>
    <p:sldId id="260" r:id="rId13"/>
    <p:sldId id="259" r:id="rId14"/>
    <p:sldId id="268" r:id="rId15"/>
    <p:sldId id="258" r:id="rId16"/>
    <p:sldId id="269" r:id="rId17"/>
    <p:sldId id="257" r:id="rId18"/>
    <p:sldId id="270" r:id="rId19"/>
    <p:sldId id="275" r:id="rId20"/>
    <p:sldId id="274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182" autoAdjust="0"/>
  </p:normalViewPr>
  <p:slideViewPr>
    <p:cSldViewPr snapToGrid="0">
      <p:cViewPr varScale="1">
        <p:scale>
          <a:sx n="73" d="100"/>
          <a:sy n="73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.R&amp;D\Graph%20Member\Graph%20Memb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.R&amp;D\Graph%20Member\Graph%20Memb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.R&amp;D\Graph%20Member\Graph%20Memb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.R&amp;D\Graph%20Member\Graph%20Memb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.R&amp;D\Graph%20Member\Graph%20Member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E9C-414E-89EE-042EFAE6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E9C-414E-89EE-042EFAE6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E9C-414E-89EE-042EFAE68316}"/>
              </c:ext>
            </c:extLst>
          </c:dPt>
          <c:dLbls>
            <c:dLbl>
              <c:idx val="0"/>
              <c:layout>
                <c:manualLayout>
                  <c:x val="-8.605150918635171E-2"/>
                  <c:y val="0.1582899126210656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9 Projects,</a:t>
                    </a:r>
                  </a:p>
                  <a:p>
                    <a:r>
                      <a:rPr lang="en-US" dirty="0" smtClean="0"/>
                      <a:t>13%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E9C-414E-89EE-042EFAE6831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</a:t>
                    </a:r>
                    <a:r>
                      <a:rPr lang="en-US" baseline="0" dirty="0" smtClean="0"/>
                      <a:t> Projects,</a:t>
                    </a:r>
                  </a:p>
                  <a:p>
                    <a:r>
                      <a:rPr lang="en-US" baseline="0" dirty="0" smtClean="0"/>
                      <a:t>43%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E9C-414E-89EE-042EFAE68316}"/>
                </c:ext>
              </c:extLst>
            </c:dLbl>
            <c:dLbl>
              <c:idx val="2"/>
              <c:layout>
                <c:manualLayout>
                  <c:x val="0.10702632874015747"/>
                  <c:y val="5.62282167737437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 Projects,</a:t>
                    </a:r>
                  </a:p>
                  <a:p>
                    <a:r>
                      <a:rPr lang="en-US" dirty="0" smtClean="0"/>
                      <a:t>44%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E9C-414E-89EE-042EFAE6831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Schemees!$D$1:$F$1</c:f>
              <c:strCache>
                <c:ptCount val="3"/>
                <c:pt idx="0">
                  <c:v>National Perspective Plan (NPP)</c:v>
                </c:pt>
                <c:pt idx="1">
                  <c:v>Research Scheme on Power (RSOP)</c:v>
                </c:pt>
                <c:pt idx="2">
                  <c:v>In House Research &amp; Development (IHRD)</c:v>
                </c:pt>
              </c:strCache>
            </c:strRef>
          </c:cat>
          <c:val>
            <c:numRef>
              <c:f>Schemees!$D$2:$F$2</c:f>
              <c:numCache>
                <c:formatCode>General</c:formatCode>
                <c:ptCount val="3"/>
                <c:pt idx="0">
                  <c:v>9</c:v>
                </c:pt>
                <c:pt idx="1">
                  <c:v>29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9C-414E-89EE-042EFAE6831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840214895013128"/>
          <c:y val="0.1498540720219636"/>
          <c:w val="0.32326451771653542"/>
          <c:h val="0.5083000798557735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400"/>
              <a:t>Allocation of funds (lacs.)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7C2-42B3-835C-EAA7842C85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7C2-42B3-835C-EAA7842C85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7C2-42B3-835C-EAA7842C8583}"/>
              </c:ext>
            </c:extLst>
          </c:dPt>
          <c:dLbls>
            <c:dLbl>
              <c:idx val="0"/>
              <c:layout>
                <c:manualLayout>
                  <c:x val="-0.22354765419947506"/>
                  <c:y val="5.7265820939049285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Rs</a:t>
                    </a:r>
                    <a:r>
                      <a:rPr lang="en-US" dirty="0" smtClean="0"/>
                      <a:t>. </a:t>
                    </a:r>
                    <a:fld id="{4318D14F-093A-40DE-B861-C74AD50B6A1E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 Lacs.</a:t>
                    </a:r>
                    <a:r>
                      <a:rPr lang="en-US" baseline="0" dirty="0" smtClean="0"/>
                      <a:t>, </a:t>
                    </a:r>
                  </a:p>
                  <a:p>
                    <a:fld id="{DCCC17CF-7556-4610-B3A1-77ECDFD58379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7C2-42B3-835C-EAA7842C8583}"/>
                </c:ext>
              </c:extLst>
            </c:dLbl>
            <c:dLbl>
              <c:idx val="1"/>
              <c:layout>
                <c:manualLayout>
                  <c:x val="5.3624261811023623E-2"/>
                  <c:y val="-0.20866375036453777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Rs</a:t>
                    </a:r>
                    <a:r>
                      <a:rPr lang="en-US" dirty="0" smtClean="0"/>
                      <a:t>. </a:t>
                    </a:r>
                    <a:fld id="{41E67E51-25C0-4156-B233-C1C5735C6B4D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 Lacs.</a:t>
                    </a:r>
                    <a:r>
                      <a:rPr lang="en-US" baseline="0" dirty="0" smtClean="0"/>
                      <a:t>, </a:t>
                    </a:r>
                  </a:p>
                  <a:p>
                    <a:fld id="{59034A3E-C0C7-4D3D-AABE-0FE30249BA37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7C2-42B3-835C-EAA7842C8583}"/>
                </c:ext>
              </c:extLst>
            </c:dLbl>
            <c:dLbl>
              <c:idx val="2"/>
              <c:layout>
                <c:manualLayout>
                  <c:x val="0.10933439960629922"/>
                  <c:y val="7.5340915718868473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Rs</a:t>
                    </a:r>
                    <a:r>
                      <a:rPr lang="en-US" dirty="0" smtClean="0"/>
                      <a:t>. </a:t>
                    </a:r>
                    <a:fld id="{798A7DE3-1238-4653-9DA5-CF5F4F65E0E9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 Lacs.</a:t>
                    </a:r>
                    <a:r>
                      <a:rPr lang="en-US" baseline="0" dirty="0" smtClean="0"/>
                      <a:t>, </a:t>
                    </a:r>
                  </a:p>
                  <a:p>
                    <a:fld id="{53973AE4-4531-48D7-B51C-F2CB85283879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7C2-42B3-835C-EAA7842C8583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Schemees!$D$3:$F$3</c:f>
              <c:strCache>
                <c:ptCount val="3"/>
                <c:pt idx="0">
                  <c:v>National Perspective Plan (NPP)</c:v>
                </c:pt>
                <c:pt idx="1">
                  <c:v>Research Scheme on Power (RSOP)</c:v>
                </c:pt>
                <c:pt idx="2">
                  <c:v>In House Research &amp; Development (IHRD)</c:v>
                </c:pt>
              </c:strCache>
            </c:strRef>
          </c:cat>
          <c:val>
            <c:numRef>
              <c:f>Schemees!$D$4:$F$4</c:f>
              <c:numCache>
                <c:formatCode>General</c:formatCode>
                <c:ptCount val="3"/>
                <c:pt idx="0">
                  <c:v>1706</c:v>
                </c:pt>
                <c:pt idx="1">
                  <c:v>902</c:v>
                </c:pt>
                <c:pt idx="2">
                  <c:v>1560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C2-42B3-835C-EAA7842C8583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76714238845135"/>
          <c:y val="0.24614887722368037"/>
          <c:w val="0.3336419783464567"/>
          <c:h val="0.6127634878973461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400" dirty="0" smtClean="0"/>
              <a:t>National</a:t>
            </a:r>
            <a:r>
              <a:rPr lang="en-US" sz="4400" baseline="0" dirty="0" smtClean="0"/>
              <a:t> </a:t>
            </a:r>
            <a:r>
              <a:rPr lang="en-US" sz="4400" dirty="0" smtClean="0"/>
              <a:t>Perspective</a:t>
            </a:r>
            <a:r>
              <a:rPr lang="en-US" sz="4400" baseline="0" dirty="0" smtClean="0"/>
              <a:t> </a:t>
            </a:r>
            <a:r>
              <a:rPr lang="en-US" sz="4400" dirty="0" smtClean="0"/>
              <a:t>Plan (NPP)</a:t>
            </a:r>
            <a:endParaRPr lang="en-US" sz="4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Schemees!$H$8</c:f>
              <c:strCache>
                <c:ptCount val="1"/>
                <c:pt idx="0">
                  <c:v>National Perspective Plan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D06-4725-915C-B37AEFF792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D06-4725-915C-B37AEFF792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D06-4725-915C-B37AEFF792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D06-4725-915C-B37AEFF792B9}"/>
              </c:ext>
            </c:extLst>
          </c:dPt>
          <c:dLbls>
            <c:dLbl>
              <c:idx val="0"/>
              <c:layout>
                <c:manualLayout>
                  <c:x val="-0.11636983267716536"/>
                  <c:y val="0.19215858823522619"/>
                </c:manualLayout>
              </c:layout>
              <c:tx>
                <c:rich>
                  <a:bodyPr/>
                  <a:lstStyle/>
                  <a:p>
                    <a:fld id="{90C15715-56D4-4CDF-B7CC-6FEEB760260D}" type="CELLRANGE">
                      <a:rPr lang="en-US" smtClean="0"/>
                      <a:pPr/>
                      <a:t>[CELLRANGE]</a:t>
                    </a:fld>
                    <a:r>
                      <a:rPr lang="en-US" baseline="0" dirty="0" smtClean="0"/>
                      <a:t> Project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2F203DB6-5AC5-41FE-AD36-00A33BDC12C5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</a:t>
                    </a:r>
                  </a:p>
                  <a:p>
                    <a:r>
                      <a:rPr lang="en-US" baseline="0" dirty="0" smtClean="0"/>
                      <a:t>17%.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DD06-4725-915C-B37AEFF792B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879BA22-1FE8-4214-AF0A-275905FD3878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</a:t>
                    </a:r>
                    <a:r>
                      <a:rPr lang="en-US" baseline="0" dirty="0" smtClean="0"/>
                      <a:t>, 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D11AF41F-8777-485D-9B4F-1ACFD14DD9F6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lacs.</a:t>
                    </a:r>
                  </a:p>
                  <a:p>
                    <a:r>
                      <a:rPr lang="en-US" baseline="0" dirty="0" smtClean="0"/>
                      <a:t>12%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D06-4725-915C-B37AEFF792B9}"/>
                </c:ext>
              </c:extLst>
            </c:dLbl>
            <c:dLbl>
              <c:idx val="2"/>
              <c:layout>
                <c:manualLayout>
                  <c:x val="-9.9885744750656175E-2"/>
                  <c:y val="-0.1345822519193339"/>
                </c:manualLayout>
              </c:layout>
              <c:tx>
                <c:rich>
                  <a:bodyPr/>
                  <a:lstStyle/>
                  <a:p>
                    <a:fld id="{4ADC6D45-8B72-4618-97BA-86EC59F2D85E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Projects</a:t>
                    </a:r>
                    <a:r>
                      <a:rPr lang="en-US" baseline="0" dirty="0" smtClean="0"/>
                      <a:t>, 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5805D11B-CA82-4703-BDF8-0C445510F003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lacs.</a:t>
                    </a:r>
                  </a:p>
                  <a:p>
                    <a:r>
                      <a:rPr lang="en-US" baseline="0" dirty="0" smtClean="0"/>
                      <a:t>29%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DD06-4725-915C-B37AEFF792B9}"/>
                </c:ext>
              </c:extLst>
            </c:dLbl>
            <c:dLbl>
              <c:idx val="3"/>
              <c:layout>
                <c:manualLayout>
                  <c:x val="0.13618914041994751"/>
                  <c:y val="6.1936926695396521E-2"/>
                </c:manualLayout>
              </c:layout>
              <c:tx>
                <c:rich>
                  <a:bodyPr/>
                  <a:lstStyle/>
                  <a:p>
                    <a:fld id="{5436596F-F657-4579-9815-00779F9841B7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Projects</a:t>
                    </a:r>
                    <a:r>
                      <a:rPr lang="en-US" baseline="0" dirty="0" smtClean="0"/>
                      <a:t>, 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2090AFB9-C53F-4306-8D7C-F2FEA3B013B2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lacs.</a:t>
                    </a:r>
                  </a:p>
                  <a:p>
                    <a:r>
                      <a:rPr lang="en-US" baseline="0" dirty="0" smtClean="0"/>
                      <a:t>42%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D06-4725-915C-B37AEFF792B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Schemees!$A$9:$A$12</c:f>
              <c:strCache>
                <c:ptCount val="4"/>
                <c:pt idx="0">
                  <c:v>Hydro </c:v>
                </c:pt>
                <c:pt idx="1">
                  <c:v>thermal </c:v>
                </c:pt>
                <c:pt idx="2">
                  <c:v>transmission </c:v>
                </c:pt>
                <c:pt idx="3">
                  <c:v>Grid, Distribution &amp; Energy Conservation</c:v>
                </c:pt>
              </c:strCache>
            </c:strRef>
          </c:cat>
          <c:val>
            <c:numRef>
              <c:f>Schemees!$H$9:$H$12</c:f>
              <c:numCache>
                <c:formatCode>General</c:formatCode>
                <c:ptCount val="4"/>
                <c:pt idx="0">
                  <c:v>289.2</c:v>
                </c:pt>
                <c:pt idx="1">
                  <c:v>208</c:v>
                </c:pt>
                <c:pt idx="2">
                  <c:v>488.4</c:v>
                </c:pt>
                <c:pt idx="3">
                  <c:v>721.18999999999994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Schemees!$D$9:$D$12</c15:f>
                <c15:dlblRangeCache>
                  <c:ptCount val="4"/>
                  <c:pt idx="0">
                    <c:v>1</c:v>
                  </c:pt>
                  <c:pt idx="1">
                    <c:v>1</c:v>
                  </c:pt>
                  <c:pt idx="2">
                    <c:v>3</c:v>
                  </c:pt>
                  <c:pt idx="3">
                    <c:v>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DD06-4725-915C-B37AEFF792B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400" dirty="0" smtClean="0"/>
              <a:t>Research Scheme On Power (RSOP)</a:t>
            </a:r>
            <a:endParaRPr lang="en-US" sz="4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441-4719-BBF2-97BED8B70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441-4719-BBF2-97BED8B70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441-4719-BBF2-97BED8B70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441-4719-BBF2-97BED8B70316}"/>
              </c:ext>
            </c:extLst>
          </c:dPt>
          <c:dLbls>
            <c:dLbl>
              <c:idx val="0"/>
              <c:layout>
                <c:manualLayout>
                  <c:x val="-4.0029190375573828E-2"/>
                  <c:y val="0.15691411490230389"/>
                </c:manualLayout>
              </c:layout>
              <c:tx>
                <c:rich>
                  <a:bodyPr/>
                  <a:lstStyle/>
                  <a:p>
                    <a:fld id="{E2657123-0991-44DD-88E7-B340E064F87B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</a:t>
                    </a:r>
                    <a:r>
                      <a:rPr lang="en-US" baseline="0" dirty="0" smtClean="0"/>
                      <a:t>, 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59367DC2-4AEB-4E1A-BF40-92803FE6DC1E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Lacs.</a:t>
                    </a:r>
                  </a:p>
                  <a:p>
                    <a:r>
                      <a:rPr lang="en-US" baseline="0" dirty="0" smtClean="0"/>
                      <a:t>4%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441-4719-BBF2-97BED8B70316}"/>
                </c:ext>
              </c:extLst>
            </c:dLbl>
            <c:dLbl>
              <c:idx val="1"/>
              <c:layout>
                <c:manualLayout>
                  <c:x val="-6.3406391188472174E-4"/>
                  <c:y val="0.15835228929717118"/>
                </c:manualLayout>
              </c:layout>
              <c:tx>
                <c:rich>
                  <a:bodyPr/>
                  <a:lstStyle/>
                  <a:p>
                    <a:fld id="{63ACF5DF-ACA0-4B14-BE9E-716721B9E972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</a:t>
                    </a:r>
                    <a:r>
                      <a:rPr lang="en-US" baseline="0" dirty="0" smtClean="0"/>
                      <a:t>, 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9CED3C46-80BC-4340-A7BF-602EEC8DB6A6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Lacs.</a:t>
                    </a:r>
                  </a:p>
                  <a:p>
                    <a:r>
                      <a:rPr lang="en-US" baseline="0" dirty="0" smtClean="0"/>
                      <a:t>5%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8441-4719-BBF2-97BED8B70316}"/>
                </c:ext>
              </c:extLst>
            </c:dLbl>
            <c:dLbl>
              <c:idx val="2"/>
              <c:layout>
                <c:manualLayout>
                  <c:x val="-0.15953998467895877"/>
                  <c:y val="-0.2433935549722951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1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E3FA5C2-340A-45AB-B634-C9CF87C93DD0}" type="CELLRANGE">
                      <a:rPr lang="en-US" sz="2000" smtClean="0"/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solidFill>
                            <a:prstClr val="white"/>
                          </a:solidFill>
                        </a:defRPr>
                      </a:pPr>
                      <a:t>[CELLRANGE]</a:t>
                    </a:fld>
                    <a:r>
                      <a:rPr lang="en-US" sz="2000" dirty="0" smtClean="0"/>
                      <a:t> </a:t>
                    </a:r>
                    <a:r>
                      <a:rPr lang="en-US" sz="2000" b="1" i="0" u="none" strike="noStrike" kern="1200" baseline="0" dirty="0" smtClean="0">
                        <a:solidFill>
                          <a:prstClr val="white"/>
                        </a:solidFill>
                      </a:rPr>
                      <a:t>Projects</a:t>
                    </a:r>
                    <a:r>
                      <a:rPr lang="en-US" sz="2000" baseline="0" dirty="0" smtClean="0"/>
                      <a:t>, 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>
                        <a:solidFill>
                          <a:prstClr val="white"/>
                        </a:solidFill>
                      </a:defRPr>
                    </a:pPr>
                    <a:r>
                      <a:rPr lang="en-US" sz="2000" baseline="0" dirty="0" err="1" smtClean="0"/>
                      <a:t>Rs</a:t>
                    </a:r>
                    <a:r>
                      <a:rPr lang="en-US" sz="2000" baseline="0" dirty="0" smtClean="0"/>
                      <a:t>. </a:t>
                    </a:r>
                    <a:fld id="{11ECAFCD-7B15-40E0-87F6-D241B100510F}" type="VALUE">
                      <a:rPr lang="en-US" sz="2000" baseline="0" smtClean="0"/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solidFill>
                            <a:prstClr val="white"/>
                          </a:solidFill>
                        </a:defRPr>
                      </a:pPr>
                      <a:t>[VALUE]</a:t>
                    </a:fld>
                    <a:r>
                      <a:rPr lang="en-US" sz="2000" baseline="0" dirty="0" smtClean="0"/>
                      <a:t> Lacs.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>
                        <a:solidFill>
                          <a:prstClr val="white"/>
                        </a:solidFill>
                      </a:defRPr>
                    </a:pPr>
                    <a:r>
                      <a:rPr lang="en-US" sz="2000" baseline="0" dirty="0" smtClean="0"/>
                      <a:t>59%</a:t>
                    </a:r>
                  </a:p>
                </c:rich>
              </c:tx>
              <c:spPr>
                <a:pattFill prst="pct75">
                  <a:fgClr>
                    <a:sysClr val="windowText" lastClr="000000">
                      <a:lumMod val="75000"/>
                      <a:lumOff val="25000"/>
                    </a:sysClr>
                  </a:fgClr>
                  <a:bgClr>
                    <a:sysClr val="windowText" lastClr="000000">
                      <a:lumMod val="65000"/>
                      <a:lumOff val="35000"/>
                    </a:sys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2000" b="1" i="0" u="none" strike="noStrike" kern="1200" baseline="0"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8441-4719-BBF2-97BED8B7031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C93C19DC-C02C-4D0D-A137-CD4DC6DA4F35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Projects</a:t>
                    </a:r>
                    <a:r>
                      <a:rPr lang="en-US" baseline="0" dirty="0" smtClean="0"/>
                      <a:t>, 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CE9F865F-7C0A-44C1-A91C-88E76B0A8BFA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</a:t>
                    </a:r>
                  </a:p>
                  <a:p>
                    <a:r>
                      <a:rPr lang="en-US" baseline="0" dirty="0" smtClean="0"/>
                      <a:t>32%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8441-4719-BBF2-97BED8B70316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Schemees!$A$9:$A$12</c:f>
              <c:strCache>
                <c:ptCount val="4"/>
                <c:pt idx="0">
                  <c:v>Hydro </c:v>
                </c:pt>
                <c:pt idx="1">
                  <c:v>thermal </c:v>
                </c:pt>
                <c:pt idx="2">
                  <c:v>transmission </c:v>
                </c:pt>
                <c:pt idx="3">
                  <c:v>Grid, Distribution &amp; Energy Conservation</c:v>
                </c:pt>
              </c:strCache>
            </c:strRef>
          </c:cat>
          <c:val>
            <c:numRef>
              <c:f>Schemees!$I$9:$I$12</c:f>
              <c:numCache>
                <c:formatCode>General</c:formatCode>
                <c:ptCount val="4"/>
                <c:pt idx="0">
                  <c:v>40</c:v>
                </c:pt>
                <c:pt idx="1">
                  <c:v>42</c:v>
                </c:pt>
                <c:pt idx="2">
                  <c:v>529.74</c:v>
                </c:pt>
                <c:pt idx="3">
                  <c:v>290.60000000000002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Schemees!$E$9:$E$12</c15:f>
                <c15:dlblRangeCache>
                  <c:ptCount val="4"/>
                  <c:pt idx="0">
                    <c:v>1</c:v>
                  </c:pt>
                  <c:pt idx="1">
                    <c:v>1</c:v>
                  </c:pt>
                  <c:pt idx="2">
                    <c:v>16</c:v>
                  </c:pt>
                  <c:pt idx="3">
                    <c:v>11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8441-4719-BBF2-97BED8B7031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 House Research &amp; </a:t>
            </a:r>
            <a:r>
              <a:rPr lang="en-US" dirty="0" smtClean="0"/>
              <a:t>Development (IHRD)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Schemees!$J$8</c:f>
              <c:strCache>
                <c:ptCount val="1"/>
                <c:pt idx="0">
                  <c:v>In House Research &amp; Development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116-4C73-BFDC-F7B95CAC8F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116-4C73-BFDC-F7B95CAC8F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116-4C73-BFDC-F7B95CAC8FA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116-4C73-BFDC-F7B95CAC8FAB}"/>
              </c:ext>
            </c:extLst>
          </c:dPt>
          <c:dLbls>
            <c:dLbl>
              <c:idx val="0"/>
              <c:layout>
                <c:manualLayout>
                  <c:x val="-4.3827759500308393E-2"/>
                  <c:y val="0.11529325099055859"/>
                </c:manualLayout>
              </c:layout>
              <c:tx>
                <c:rich>
                  <a:bodyPr/>
                  <a:lstStyle/>
                  <a:p>
                    <a:fld id="{82396CE3-EF56-461D-8C27-72296929318F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</a:t>
                    </a:r>
                    <a:r>
                      <a:rPr lang="en-US" baseline="0" dirty="0" smtClean="0"/>
                      <a:t>, 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18ADF159-37F7-49B7-A491-36A57274E1F8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Lacs.</a:t>
                    </a:r>
                  </a:p>
                  <a:p>
                    <a:r>
                      <a:rPr lang="en-US" baseline="0" dirty="0" smtClean="0"/>
                      <a:t>6%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3116-4C73-BFDC-F7B95CAC8FAB}"/>
                </c:ext>
              </c:extLst>
            </c:dLbl>
            <c:dLbl>
              <c:idx val="1"/>
              <c:layout>
                <c:manualLayout>
                  <c:x val="-8.1157486971578652E-2"/>
                  <c:y val="0.20283700828769444"/>
                </c:manualLayout>
              </c:layout>
              <c:tx>
                <c:rich>
                  <a:bodyPr/>
                  <a:lstStyle/>
                  <a:p>
                    <a:fld id="{1866A7B2-35DC-420E-A469-666C946A6ABC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projects</a:t>
                    </a:r>
                    <a:r>
                      <a:rPr lang="en-US" baseline="0" dirty="0" smtClean="0"/>
                      <a:t>,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AE0D4EDF-5FBD-43CA-B9E4-1E2958B6ABC2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Lacs.</a:t>
                    </a:r>
                  </a:p>
                  <a:p>
                    <a:r>
                      <a:rPr lang="en-US" baseline="0" dirty="0" smtClean="0"/>
                      <a:t>5%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3116-4C73-BFDC-F7B95CAC8FAB}"/>
                </c:ext>
              </c:extLst>
            </c:dLbl>
            <c:dLbl>
              <c:idx val="2"/>
              <c:layout>
                <c:manualLayout>
                  <c:x val="-0.13279873136472542"/>
                  <c:y val="-0.18618944097250512"/>
                </c:manualLayout>
              </c:layout>
              <c:tx>
                <c:rich>
                  <a:bodyPr/>
                  <a:lstStyle/>
                  <a:p>
                    <a:fld id="{62426A36-3AD2-476B-B27C-CDD6C6D2FB49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Projects</a:t>
                    </a:r>
                    <a:r>
                      <a:rPr lang="en-US" baseline="0" dirty="0" smtClean="0"/>
                      <a:t>,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3A784C1F-5CBB-485F-ACA4-2C2D72385D24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Lacs.</a:t>
                    </a:r>
                  </a:p>
                  <a:p>
                    <a:r>
                      <a:rPr lang="en-US" baseline="0" dirty="0" smtClean="0"/>
                      <a:t>53%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3116-4C73-BFDC-F7B95CAC8FA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D339267E-652D-4328-B218-B0B5A83365BC}" type="CELLRANGE">
                      <a:rPr lang="en-US" smtClean="0"/>
                      <a:pPr/>
                      <a:t>[CELLRANGE]</a:t>
                    </a:fld>
                    <a:r>
                      <a:rPr lang="en-US" dirty="0" smtClean="0"/>
                      <a:t> Projects</a:t>
                    </a:r>
                    <a:r>
                      <a:rPr lang="en-US" baseline="0" dirty="0" smtClean="0"/>
                      <a:t>, </a:t>
                    </a:r>
                  </a:p>
                  <a:p>
                    <a:r>
                      <a:rPr lang="en-US" baseline="0" dirty="0" err="1" smtClean="0"/>
                      <a:t>Rs</a:t>
                    </a:r>
                    <a:r>
                      <a:rPr lang="en-US" baseline="0" dirty="0" smtClean="0"/>
                      <a:t>. </a:t>
                    </a:r>
                    <a:fld id="{8945A496-F916-461D-AB1F-5CCD8811F0FA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Lacs.</a:t>
                    </a:r>
                  </a:p>
                  <a:p>
                    <a:r>
                      <a:rPr lang="en-US" baseline="0" dirty="0" smtClean="0"/>
                      <a:t>36%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3116-4C73-BFDC-F7B95CAC8FA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Schemees!$A$9:$A$12</c:f>
              <c:strCache>
                <c:ptCount val="4"/>
                <c:pt idx="0">
                  <c:v>Hydro </c:v>
                </c:pt>
                <c:pt idx="1">
                  <c:v>thermal </c:v>
                </c:pt>
                <c:pt idx="2">
                  <c:v>transmission </c:v>
                </c:pt>
                <c:pt idx="3">
                  <c:v>Grid, Distribution &amp; Energy Conservation</c:v>
                </c:pt>
              </c:strCache>
            </c:strRef>
          </c:cat>
          <c:val>
            <c:numRef>
              <c:f>Schemees!$J$9:$J$12</c:f>
              <c:numCache>
                <c:formatCode>General</c:formatCode>
                <c:ptCount val="4"/>
                <c:pt idx="0">
                  <c:v>93.5</c:v>
                </c:pt>
                <c:pt idx="1">
                  <c:v>83</c:v>
                </c:pt>
                <c:pt idx="2">
                  <c:v>826.9</c:v>
                </c:pt>
                <c:pt idx="3">
                  <c:v>557.53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Schemees!$F$9:$F$12</c15:f>
                <c15:dlblRangeCache>
                  <c:ptCount val="4"/>
                  <c:pt idx="0">
                    <c:v>1</c:v>
                  </c:pt>
                  <c:pt idx="1">
                    <c:v>2</c:v>
                  </c:pt>
                  <c:pt idx="2">
                    <c:v>16</c:v>
                  </c:pt>
                  <c:pt idx="3">
                    <c:v>11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3116-4C73-BFDC-F7B95CAC8FA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1788A-DACB-4F6D-926A-1C1BD971E84C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BC8D5-6685-427E-A361-611DAB4F1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47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BC8D5-6685-427E-A361-611DAB4F13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39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9BC8D5-6685-427E-A361-611DAB4F13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15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BC8D5-6685-427E-A361-611DAB4F13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21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BC8D5-6685-427E-A361-611DAB4F13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10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BC8D5-6685-427E-A361-611DAB4F13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26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BC8D5-6685-427E-A361-611DAB4F13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44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BC8D5-6685-427E-A361-611DAB4F13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93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BC8D5-6685-427E-A361-611DAB4F13A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13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BC8D5-6685-427E-A361-611DAB4F13A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66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BC8D5-6685-427E-A361-611DAB4F13A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1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4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2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5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5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5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5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2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8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8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08EA0-F56A-427B-919D-907F192B85C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500B-E42C-4998-B245-272E64FA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3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9553" y="1380582"/>
            <a:ext cx="9508645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Research and Development schemes under </a:t>
            </a:r>
            <a:endParaRPr lang="en-US" sz="54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en-US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Ministry </a:t>
            </a:r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of Power</a:t>
            </a:r>
            <a:endParaRPr lang="en-US" sz="6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1160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764" y="166745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/>
              <a:t>	</a:t>
            </a:r>
            <a:br>
              <a:rPr lang="en-US" sz="5300" dirty="0" smtClean="0"/>
            </a:br>
            <a:r>
              <a:rPr lang="en-US" sz="5300" dirty="0"/>
              <a:t/>
            </a:r>
            <a:br>
              <a:rPr lang="en-US" sz="5300" dirty="0"/>
            </a:b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b="1" dirty="0" smtClean="0"/>
              <a:t>Research Projects </a:t>
            </a:r>
            <a:r>
              <a:rPr lang="en-US" sz="5300" b="1" dirty="0"/>
              <a:t>During 12th </a:t>
            </a:r>
            <a:r>
              <a:rPr lang="en-US" sz="5300" b="1" dirty="0" smtClean="0"/>
              <a:t>Plan </a:t>
            </a:r>
            <a:r>
              <a:rPr lang="en-US" sz="5300" b="1" dirty="0"/>
              <a:t/>
            </a:r>
            <a:br>
              <a:rPr lang="en-US" sz="5300" b="1" dirty="0"/>
            </a:b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/>
              <a:t/>
            </a:r>
            <a:br>
              <a:rPr lang="en-US" sz="5300" b="1" dirty="0"/>
            </a:br>
            <a:r>
              <a:rPr lang="en-US" sz="5300" b="1" dirty="0" smtClean="0"/>
              <a:t>(2012-17)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578934"/>
              </p:ext>
            </p:extLst>
          </p:nvPr>
        </p:nvGraphicFramePr>
        <p:xfrm>
          <a:off x="0" y="0"/>
          <a:ext cx="12192000" cy="6747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873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27041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53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290425"/>
              </p:ext>
            </p:extLst>
          </p:nvPr>
        </p:nvGraphicFramePr>
        <p:xfrm>
          <a:off x="0" y="-166256"/>
          <a:ext cx="12192000" cy="6927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26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 projects under </a:t>
            </a:r>
            <a:br>
              <a:rPr lang="en-US" dirty="0" smtClean="0"/>
            </a:br>
            <a:r>
              <a:rPr lang="en-US" b="1" u="sng" dirty="0" smtClean="0"/>
              <a:t>National Perspective Plan (NPP)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6979"/>
            <a:ext cx="10515600" cy="3688910"/>
          </a:xfrm>
        </p:spPr>
        <p:txBody>
          <a:bodyPr/>
          <a:lstStyle/>
          <a:p>
            <a:r>
              <a:rPr lang="en-US" dirty="0"/>
              <a:t>Development of polymer </a:t>
            </a:r>
            <a:r>
              <a:rPr lang="en-US" dirty="0" err="1"/>
              <a:t>nano</a:t>
            </a:r>
            <a:r>
              <a:rPr lang="en-US" dirty="0"/>
              <a:t>-composites for EHVDC Lines and diagnostics adopting laser induced breakdown spectroscopy (LIBS</a:t>
            </a:r>
            <a:r>
              <a:rPr lang="en-US" dirty="0" smtClean="0"/>
              <a:t>).</a:t>
            </a:r>
          </a:p>
          <a:p>
            <a:r>
              <a:rPr lang="en-US" dirty="0"/>
              <a:t>Low cost silicon rubber </a:t>
            </a:r>
            <a:r>
              <a:rPr lang="en-US" dirty="0" smtClean="0"/>
              <a:t>insulator.</a:t>
            </a:r>
          </a:p>
          <a:p>
            <a:r>
              <a:rPr lang="en-US" dirty="0"/>
              <a:t>Development of a selection methodology for road header and tunnel boring machine in different geological conditions for rapid </a:t>
            </a:r>
            <a:r>
              <a:rPr lang="en-US" dirty="0" smtClean="0"/>
              <a:t>tunneling.</a:t>
            </a:r>
          </a:p>
          <a:p>
            <a:r>
              <a:rPr lang="en-US" dirty="0" smtClean="0"/>
              <a:t>Large bed PV smart system for dust mitigation and reliability.</a:t>
            </a:r>
          </a:p>
        </p:txBody>
      </p:sp>
    </p:spTree>
    <p:extLst>
      <p:ext uri="{BB962C8B-B14F-4D97-AF65-F5344CB8AC3E}">
        <p14:creationId xmlns:p14="http://schemas.microsoft.com/office/powerpoint/2010/main" val="343966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3525185"/>
              </p:ext>
            </p:extLst>
          </p:nvPr>
        </p:nvGraphicFramePr>
        <p:xfrm>
          <a:off x="0" y="0"/>
          <a:ext cx="1228898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2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 </a:t>
            </a:r>
            <a:r>
              <a:rPr lang="en-US" dirty="0"/>
              <a:t>projects under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Research Scheme On Power(RSOP)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Hydrogen Fuel Generation by splitting of water using Nano sized Metal Doped layered </a:t>
            </a:r>
            <a:r>
              <a:rPr lang="en-US" dirty="0" err="1" smtClean="0"/>
              <a:t>titanates</a:t>
            </a:r>
            <a:r>
              <a:rPr lang="en-US" dirty="0" smtClean="0"/>
              <a:t> for Fuel Cell Applications.</a:t>
            </a:r>
          </a:p>
          <a:p>
            <a:r>
              <a:rPr lang="en-US" dirty="0" smtClean="0"/>
              <a:t>Design and Optimization of Feedback Controller for Boost type dc-dc Converters using Artificial Immune System.</a:t>
            </a:r>
          </a:p>
          <a:p>
            <a:r>
              <a:rPr lang="en-US" dirty="0" smtClean="0"/>
              <a:t>Studies on Development of Guidelines for Best practices in Water and Water Usage in Coal Based Thermal Power Plants.</a:t>
            </a:r>
          </a:p>
          <a:p>
            <a:r>
              <a:rPr lang="en-US" dirty="0" smtClean="0"/>
              <a:t>Compilation of Data on Latest Technologies in Geological and Geo Technical Investigation and problems faced and mitigation Measures adopted during Execution of Hydro Electric Projects.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569867"/>
              </p:ext>
            </p:extLst>
          </p:nvPr>
        </p:nvGraphicFramePr>
        <p:xfrm>
          <a:off x="0" y="0"/>
          <a:ext cx="12191999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143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Sample projects under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In House Research &amp; Development (IHRD)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Studies on stability of Various insulating Liquids under electrical discharge.</a:t>
            </a:r>
          </a:p>
          <a:p>
            <a:r>
              <a:rPr lang="en-US" dirty="0" smtClean="0"/>
              <a:t>Assessment of low cycle thermal Fatigue damage in steam turbine during transients. </a:t>
            </a:r>
          </a:p>
          <a:p>
            <a:r>
              <a:rPr lang="en-US" dirty="0" smtClean="0"/>
              <a:t>Smart Inverter with E meter and IOT.</a:t>
            </a:r>
          </a:p>
          <a:p>
            <a:r>
              <a:rPr lang="en-US" dirty="0" smtClean="0"/>
              <a:t>Run-of-the-river Low head micro hydroelectric system for off grid </a:t>
            </a:r>
            <a:r>
              <a:rPr lang="en-US" dirty="0" err="1" smtClean="0"/>
              <a:t>Microgrid</a:t>
            </a:r>
            <a:r>
              <a:rPr lang="en-US" dirty="0" smtClean="0"/>
              <a:t> operation.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631" y="387458"/>
            <a:ext cx="10515600" cy="1611823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	</a:t>
            </a:r>
            <a:br>
              <a:rPr lang="en-US" sz="4000" dirty="0" smtClean="0"/>
            </a:br>
            <a:r>
              <a:rPr lang="en-IN" sz="3200" b="1" u="sng" dirty="0" smtClean="0"/>
              <a:t>Constitution of committee for assessment &amp; review of R&amp;D activities of Organizations/PSUs under the Ministry of Power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193370" y="2557220"/>
            <a:ext cx="104148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To </a:t>
            </a:r>
            <a:r>
              <a:rPr lang="en-US" sz="2400" dirty="0"/>
              <a:t>review R&amp;D works being carried out by various organizations/PSUs under the </a:t>
            </a:r>
            <a:r>
              <a:rPr lang="en-US" sz="2400" dirty="0" smtClean="0"/>
              <a:t>Ministry;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Identifying</a:t>
            </a:r>
            <a:r>
              <a:rPr lang="en-US" sz="2400" dirty="0" smtClean="0"/>
              <a:t> </a:t>
            </a:r>
            <a:r>
              <a:rPr lang="en-US" sz="2400" b="1" u="sng" dirty="0"/>
              <a:t>thrust areas</a:t>
            </a:r>
            <a:r>
              <a:rPr lang="en-US" sz="2400" dirty="0"/>
              <a:t> for R&amp;D and ensuring that the same is undertaken by the Organizations/PSUs under </a:t>
            </a:r>
            <a:r>
              <a:rPr lang="en-US" sz="2400" dirty="0" err="1"/>
              <a:t>MoP</a:t>
            </a:r>
            <a:r>
              <a:rPr lang="en-US" sz="2400" dirty="0"/>
              <a:t> in a</a:t>
            </a:r>
            <a:r>
              <a:rPr lang="hi-IN" sz="2400" dirty="0"/>
              <a:t> </a:t>
            </a:r>
            <a:r>
              <a:rPr lang="en-US" sz="2400" dirty="0"/>
              <a:t>coordinated manner; </a:t>
            </a:r>
            <a:r>
              <a:rPr lang="en-US" sz="2400" dirty="0" smtClean="0"/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/>
              <a:t>To </a:t>
            </a:r>
            <a:r>
              <a:rPr lang="en-IN" sz="2400" dirty="0"/>
              <a:t>coordinate the R&amp;D activities of the Organizations/ PSUs under </a:t>
            </a:r>
            <a:r>
              <a:rPr lang="en-IN" sz="2400" dirty="0" err="1"/>
              <a:t>MoP</a:t>
            </a:r>
            <a:r>
              <a:rPr lang="en-IN" sz="2400" dirty="0"/>
              <a:t> so that proper monitoring is done and duplicity can be avoided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137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u="sng" dirty="0" smtClean="0"/>
              <a:t>Schemes</a:t>
            </a:r>
            <a:r>
              <a:rPr lang="en-US" b="1" u="sng" dirty="0" smtClean="0"/>
              <a:t> at Present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0025"/>
            <a:ext cx="10515600" cy="306993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National Perspective Plan(NPP)</a:t>
            </a:r>
          </a:p>
          <a:p>
            <a:r>
              <a:rPr lang="en-US" sz="3600" dirty="0" smtClean="0"/>
              <a:t>Research Scheme on Power(RSOP)</a:t>
            </a:r>
          </a:p>
          <a:p>
            <a:r>
              <a:rPr lang="en-US" sz="3600" dirty="0" smtClean="0"/>
              <a:t>In House Research and Development(IHRD)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1563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IN" b="1" dirty="0"/>
              <a:t>C</a:t>
            </a:r>
            <a:r>
              <a:rPr lang="en-IN" b="1" dirty="0" smtClean="0"/>
              <a:t>ommittee </a:t>
            </a:r>
            <a:r>
              <a:rPr lang="en-IN" b="1" dirty="0"/>
              <a:t>for </a:t>
            </a:r>
            <a:r>
              <a:rPr lang="en-IN" b="1" dirty="0" smtClean="0"/>
              <a:t>Assessment </a:t>
            </a:r>
            <a:r>
              <a:rPr lang="en-IN" b="1" dirty="0"/>
              <a:t>&amp; </a:t>
            </a:r>
            <a:r>
              <a:rPr lang="en-IN" b="1" dirty="0" smtClean="0"/>
              <a:t>Review </a:t>
            </a:r>
            <a:r>
              <a:rPr lang="en-IN" b="1" dirty="0"/>
              <a:t>of R&amp;D </a:t>
            </a:r>
            <a:r>
              <a:rPr lang="en-IN" b="1" dirty="0" smtClean="0"/>
              <a:t>Activities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901941"/>
              </p:ext>
            </p:extLst>
          </p:nvPr>
        </p:nvGraphicFramePr>
        <p:xfrm>
          <a:off x="1008681" y="1527041"/>
          <a:ext cx="10515600" cy="448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83286">
                  <a:extLst>
                    <a:ext uri="{9D8B030D-6E8A-4147-A177-3AD203B41FA5}">
                      <a16:colId xmlns:a16="http://schemas.microsoft.com/office/drawing/2014/main" val="2293746364"/>
                    </a:ext>
                  </a:extLst>
                </a:gridCol>
                <a:gridCol w="2732314">
                  <a:extLst>
                    <a:ext uri="{9D8B030D-6E8A-4147-A177-3AD203B41FA5}">
                      <a16:colId xmlns:a16="http://schemas.microsoft.com/office/drawing/2014/main" val="4022083695"/>
                    </a:ext>
                  </a:extLst>
                </a:gridCol>
              </a:tblGrid>
              <a:tr h="414914">
                <a:tc>
                  <a:txBody>
                    <a:bodyPr/>
                    <a:lstStyle/>
                    <a:p>
                      <a:r>
                        <a:rPr lang="en-IN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Secretary, </a:t>
                      </a:r>
                      <a:r>
                        <a:rPr lang="en-IN" sz="2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MoP</a:t>
                      </a:r>
                      <a:r>
                        <a:rPr lang="en-IN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172336"/>
                  </a:ext>
                </a:extLst>
              </a:tr>
              <a:tr h="24854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SS/AS (In-charge of T&amp;R Division, </a:t>
                      </a:r>
                      <a:r>
                        <a:rPr lang="en-IN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MoP</a:t>
                      </a:r>
                      <a:r>
                        <a:rPr lang="en-IN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349657"/>
                  </a:ext>
                </a:extLst>
              </a:tr>
              <a:tr h="193271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Chairman, CEA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149587"/>
                  </a:ext>
                </a:extLst>
              </a:tr>
              <a:tr h="24648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AS, </a:t>
                      </a:r>
                      <a:r>
                        <a:rPr lang="en-IN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53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DG, CPRI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440918"/>
                  </a:ext>
                </a:extLst>
              </a:tr>
              <a:tr h="228917">
                <a:tc>
                  <a:txBody>
                    <a:bodyPr/>
                    <a:lstStyle/>
                    <a:p>
                      <a:pPr lvl="0"/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DG, BEE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40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JS/EA (In-charge of CPRI, </a:t>
                      </a:r>
                      <a:r>
                        <a:rPr lang="en-IN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MoP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Secretary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095063"/>
                  </a:ext>
                </a:extLst>
              </a:tr>
              <a:tr h="195854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JS and FA, </a:t>
                      </a:r>
                      <a:r>
                        <a:rPr lang="en-IN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927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 In-charge of R&amp;D, NTPC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713707"/>
                  </a:ext>
                </a:extLst>
              </a:tr>
              <a:tr h="224784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 In-charge of R&amp;D, POWERGRID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381214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 In-charge of R&amp;D, NHPC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17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62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631" y="387458"/>
            <a:ext cx="10515600" cy="1611823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	</a:t>
            </a:r>
            <a:br>
              <a:rPr lang="en-US" sz="4000" dirty="0" smtClean="0"/>
            </a:br>
            <a:r>
              <a:rPr lang="en-IN" sz="3200" b="1" u="sng" dirty="0" smtClean="0"/>
              <a:t>Constitution of </a:t>
            </a:r>
            <a:r>
              <a:rPr lang="en-IN" sz="3200" b="1" u="sng" dirty="0"/>
              <a:t> </a:t>
            </a:r>
            <a:r>
              <a:rPr lang="en-IN" sz="3200" b="1" u="sng" dirty="0" smtClean="0"/>
              <a:t>Sub - Committee to identify Major Thrust Areas in R&amp;D activities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193370" y="2557220"/>
            <a:ext cx="104148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Assist the main Committee in meeting the objectives of the </a:t>
            </a:r>
            <a:r>
              <a:rPr lang="en-US" sz="2400" dirty="0" smtClean="0"/>
              <a:t>Committee set </a:t>
            </a:r>
            <a:r>
              <a:rPr lang="en-US" sz="2400" dirty="0"/>
              <a:t>under Terms of </a:t>
            </a:r>
            <a:r>
              <a:rPr lang="en-US" sz="2400" dirty="0" smtClean="0"/>
              <a:t>reference;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Assist </a:t>
            </a:r>
            <a:r>
              <a:rPr lang="en-US" sz="2400" dirty="0"/>
              <a:t>the main Committee in coordinating the </a:t>
            </a:r>
            <a:r>
              <a:rPr lang="en-US" sz="2400" dirty="0" smtClean="0"/>
              <a:t>R&amp;D </a:t>
            </a:r>
            <a:r>
              <a:rPr lang="en-US" sz="2400" dirty="0"/>
              <a:t>activities in </a:t>
            </a:r>
            <a:r>
              <a:rPr lang="en-US" sz="2400" dirty="0" smtClean="0"/>
              <a:t>respect of </a:t>
            </a:r>
            <a:r>
              <a:rPr lang="en-US" sz="2400" dirty="0"/>
              <a:t>the Organizations/ PSUs under Ministry of </a:t>
            </a:r>
            <a:r>
              <a:rPr lang="en-US" sz="2400" dirty="0" smtClean="0"/>
              <a:t>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Identifying </a:t>
            </a:r>
            <a:r>
              <a:rPr lang="en-US" sz="2400" dirty="0"/>
              <a:t>the thrust areas for </a:t>
            </a:r>
            <a:r>
              <a:rPr lang="en-US" sz="2400" dirty="0" smtClean="0"/>
              <a:t>R&amp;D </a:t>
            </a:r>
            <a:r>
              <a:rPr lang="en-US" sz="2400" dirty="0"/>
              <a:t>relevant to Power Sector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60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55" y="64008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sz="3600" b="1" dirty="0" smtClean="0"/>
              <a:t>Sub Committee </a:t>
            </a:r>
            <a:r>
              <a:rPr lang="en-IN" sz="3600" b="1" dirty="0"/>
              <a:t>for </a:t>
            </a:r>
            <a:r>
              <a:rPr lang="en-US" sz="3600" b="1" dirty="0"/>
              <a:t>Assessment of R&amp;D activities of various Organizations/PSUs under Ministry of Power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738939"/>
              </p:ext>
            </p:extLst>
          </p:nvPr>
        </p:nvGraphicFramePr>
        <p:xfrm>
          <a:off x="982555" y="2402253"/>
          <a:ext cx="10515600" cy="2103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83286">
                  <a:extLst>
                    <a:ext uri="{9D8B030D-6E8A-4147-A177-3AD203B41FA5}">
                      <a16:colId xmlns:a16="http://schemas.microsoft.com/office/drawing/2014/main" val="2293746364"/>
                    </a:ext>
                  </a:extLst>
                </a:gridCol>
                <a:gridCol w="2732314">
                  <a:extLst>
                    <a:ext uri="{9D8B030D-6E8A-4147-A177-3AD203B41FA5}">
                      <a16:colId xmlns:a16="http://schemas.microsoft.com/office/drawing/2014/main" val="4022083695"/>
                    </a:ext>
                  </a:extLst>
                </a:gridCol>
              </a:tblGrid>
              <a:tr h="414914">
                <a:tc>
                  <a:txBody>
                    <a:bodyPr/>
                    <a:lstStyle/>
                    <a:p>
                      <a:r>
                        <a:rPr lang="en-IN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Chairman, CEA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172336"/>
                  </a:ext>
                </a:extLst>
              </a:tr>
              <a:tr h="24854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Executive Director,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 NETRA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349657"/>
                  </a:ext>
                </a:extLst>
              </a:tr>
              <a:tr h="193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Executive Director,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Powergrid</a:t>
                      </a:r>
                      <a:endParaRPr lang="en-US" sz="200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149587"/>
                  </a:ext>
                </a:extLst>
              </a:tr>
              <a:tr h="2464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Executive Director,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 NHPC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53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DG, CPRI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Secretary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440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2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262" y="196192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/>
              <a:t>	</a:t>
            </a:r>
            <a:br>
              <a:rPr lang="en-US" sz="5300" dirty="0" smtClean="0"/>
            </a:br>
            <a:r>
              <a:rPr lang="en-US" sz="5300" dirty="0"/>
              <a:t/>
            </a:r>
            <a:br>
              <a:rPr lang="en-US" sz="5300" dirty="0"/>
            </a:b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b="1" dirty="0" smtClean="0"/>
              <a:t>Technical Committees for Granting Approval to projects under the schemes</a:t>
            </a:r>
            <a:r>
              <a:rPr lang="en-US" sz="5300" b="1" dirty="0"/>
              <a:t/>
            </a:r>
            <a:br>
              <a:rPr lang="en-US" sz="5300" b="1" dirty="0"/>
            </a:b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/>
              <a:t/>
            </a:r>
            <a:br>
              <a:rPr lang="en-US" sz="5300" b="1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7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381" y="397687"/>
            <a:ext cx="10515600" cy="1325563"/>
          </a:xfrm>
        </p:spPr>
        <p:txBody>
          <a:bodyPr>
            <a:normAutofit/>
          </a:bodyPr>
          <a:lstStyle/>
          <a:p>
            <a:r>
              <a:rPr lang="en-IN" dirty="0"/>
              <a:t>Technical Committee on </a:t>
            </a:r>
            <a:r>
              <a:rPr lang="en-IN" b="1" u="sng" dirty="0"/>
              <a:t>Hydro</a:t>
            </a:r>
            <a:r>
              <a:rPr lang="en-IN" dirty="0"/>
              <a:t> Research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903627"/>
              </p:ext>
            </p:extLst>
          </p:nvPr>
        </p:nvGraphicFramePr>
        <p:xfrm>
          <a:off x="1041008" y="1723250"/>
          <a:ext cx="10466363" cy="41801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554352">
                  <a:extLst>
                    <a:ext uri="{9D8B030D-6E8A-4147-A177-3AD203B41FA5}">
                      <a16:colId xmlns:a16="http://schemas.microsoft.com/office/drawing/2014/main" val="1209488812"/>
                    </a:ext>
                  </a:extLst>
                </a:gridCol>
                <a:gridCol w="2912011">
                  <a:extLst>
                    <a:ext uri="{9D8B030D-6E8A-4147-A177-3AD203B41FA5}">
                      <a16:colId xmlns:a16="http://schemas.microsoft.com/office/drawing/2014/main" val="3956325142"/>
                    </a:ext>
                  </a:extLst>
                </a:gridCol>
              </a:tblGrid>
              <a:tr h="527581">
                <a:tc>
                  <a:txBody>
                    <a:bodyPr/>
                    <a:lstStyle/>
                    <a:p>
                      <a:pPr lvl="0"/>
                      <a:r>
                        <a:rPr lang="en-US" sz="2400" kern="1200" dirty="0" smtClean="0">
                          <a:effectLst/>
                        </a:rPr>
                        <a:t>Professor from IIT / </a:t>
                      </a:r>
                      <a:r>
                        <a:rPr lang="en-US" sz="2400" kern="1200" dirty="0" err="1" smtClean="0">
                          <a:effectLst/>
                        </a:rPr>
                        <a:t>IISc</a:t>
                      </a:r>
                      <a:r>
                        <a:rPr lang="en-US" sz="2400" kern="1200" dirty="0" smtClean="0">
                          <a:effectLst/>
                        </a:rPr>
                        <a:t>. or industry expert</a:t>
                      </a:r>
                      <a:endParaRPr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Chairman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587849"/>
                  </a:ext>
                </a:extLst>
              </a:tr>
              <a:tr h="436141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Executive Director (Hydro Expert), BHEL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641244"/>
                  </a:ext>
                </a:extLst>
              </a:tr>
              <a:tr h="407963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Executive Director (Hydro Expert), NHPC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99448"/>
                  </a:ext>
                </a:extLst>
              </a:tr>
              <a:tr h="485000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Executive Director (Hydro Expert), SJVNL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25001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Engineer, CWC	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081911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 (HETD), CEA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207319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CPRI representative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27050"/>
                  </a:ext>
                </a:extLst>
              </a:tr>
              <a:tr h="443132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Chief Engineer (R&amp;D) / Director (R&amp;D), CEA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effectLst/>
                        </a:rPr>
                        <a:t>Permanent Invitee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5032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effectLst/>
                        </a:rPr>
                        <a:t>Head of R&amp;D, CPRI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effectLst/>
                        </a:rPr>
                        <a:t>Member Convener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22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6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314" y="397687"/>
            <a:ext cx="10515600" cy="1325563"/>
          </a:xfrm>
        </p:spPr>
        <p:txBody>
          <a:bodyPr/>
          <a:lstStyle/>
          <a:p>
            <a:r>
              <a:rPr lang="en-IN" dirty="0"/>
              <a:t>Technical Committee on </a:t>
            </a:r>
            <a:r>
              <a:rPr lang="en-IN" b="1" u="sng" dirty="0"/>
              <a:t>Thermal</a:t>
            </a:r>
            <a:r>
              <a:rPr lang="en-IN" dirty="0"/>
              <a:t> Research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188362"/>
              </p:ext>
            </p:extLst>
          </p:nvPr>
        </p:nvGraphicFramePr>
        <p:xfrm>
          <a:off x="1041008" y="1723250"/>
          <a:ext cx="10466363" cy="36951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554352">
                  <a:extLst>
                    <a:ext uri="{9D8B030D-6E8A-4147-A177-3AD203B41FA5}">
                      <a16:colId xmlns:a16="http://schemas.microsoft.com/office/drawing/2014/main" val="1209488812"/>
                    </a:ext>
                  </a:extLst>
                </a:gridCol>
                <a:gridCol w="2912011">
                  <a:extLst>
                    <a:ext uri="{9D8B030D-6E8A-4147-A177-3AD203B41FA5}">
                      <a16:colId xmlns:a16="http://schemas.microsoft.com/office/drawing/2014/main" val="3956325142"/>
                    </a:ext>
                  </a:extLst>
                </a:gridCol>
              </a:tblGrid>
              <a:tr h="527581">
                <a:tc>
                  <a:txBody>
                    <a:bodyPr/>
                    <a:lstStyle/>
                    <a:p>
                      <a:pPr lvl="0"/>
                      <a:r>
                        <a:rPr lang="en-US" sz="2400" kern="1200" dirty="0" smtClean="0">
                          <a:effectLst/>
                        </a:rPr>
                        <a:t>Professor from IIT / </a:t>
                      </a:r>
                      <a:r>
                        <a:rPr lang="en-US" sz="2400" kern="1200" dirty="0" err="1" smtClean="0">
                          <a:effectLst/>
                        </a:rPr>
                        <a:t>IISc</a:t>
                      </a:r>
                      <a:r>
                        <a:rPr lang="en-US" sz="2400" kern="1200" dirty="0" smtClean="0">
                          <a:effectLst/>
                        </a:rPr>
                        <a:t>. or industry expert</a:t>
                      </a:r>
                      <a:endParaRPr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Chairman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587849"/>
                  </a:ext>
                </a:extLst>
              </a:tr>
              <a:tr h="436141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Executive Director, NTPC Energy Technology Research Alliance (NETRA)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641244"/>
                  </a:ext>
                </a:extLst>
              </a:tr>
              <a:tr h="407963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Executive Director (Thermal Expert), BHEL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99448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Chief Engineer (TETD), CEA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25001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Representative of Generating Company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081911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CPRI representative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27050"/>
                  </a:ext>
                </a:extLst>
              </a:tr>
              <a:tr h="443132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Chief Engineer (R&amp;D) / Director (R&amp;D), CEA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effectLst/>
                        </a:rPr>
                        <a:t>Permanent Invitee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5032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effectLst/>
                        </a:rPr>
                        <a:t>Head of R&amp;D, CPRI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effectLst/>
                        </a:rPr>
                        <a:t>Member Convener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22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0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7823" y="3976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IN" dirty="0"/>
              <a:t>Technical Committee on </a:t>
            </a:r>
            <a:r>
              <a:rPr lang="en-IN" b="1" u="sng" dirty="0"/>
              <a:t>Transmission</a:t>
            </a:r>
            <a:r>
              <a:rPr lang="en-IN" dirty="0"/>
              <a:t> </a:t>
            </a:r>
            <a:r>
              <a:rPr lang="en-IN" dirty="0" smtClean="0"/>
              <a:t> </a:t>
            </a:r>
            <a:r>
              <a:rPr lang="en-IN" dirty="0"/>
              <a:t>Research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014889"/>
              </p:ext>
            </p:extLst>
          </p:nvPr>
        </p:nvGraphicFramePr>
        <p:xfrm>
          <a:off x="1041008" y="1723250"/>
          <a:ext cx="10466363" cy="40913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580478">
                  <a:extLst>
                    <a:ext uri="{9D8B030D-6E8A-4147-A177-3AD203B41FA5}">
                      <a16:colId xmlns:a16="http://schemas.microsoft.com/office/drawing/2014/main" val="1209488812"/>
                    </a:ext>
                  </a:extLst>
                </a:gridCol>
                <a:gridCol w="2885885">
                  <a:extLst>
                    <a:ext uri="{9D8B030D-6E8A-4147-A177-3AD203B41FA5}">
                      <a16:colId xmlns:a16="http://schemas.microsoft.com/office/drawing/2014/main" val="3956325142"/>
                    </a:ext>
                  </a:extLst>
                </a:gridCol>
              </a:tblGrid>
              <a:tr h="527581">
                <a:tc>
                  <a:txBody>
                    <a:bodyPr/>
                    <a:lstStyle/>
                    <a:p>
                      <a:pPr lvl="0"/>
                      <a:r>
                        <a:rPr lang="en-US" sz="2400" b="0" kern="1200" dirty="0" smtClean="0">
                          <a:effectLst/>
                          <a:latin typeface="+mn-lt"/>
                        </a:rPr>
                        <a:t>Professor from IIT / </a:t>
                      </a:r>
                      <a:r>
                        <a:rPr lang="en-US" sz="2400" b="0" kern="1200" dirty="0" err="1" smtClean="0">
                          <a:effectLst/>
                          <a:latin typeface="+mn-lt"/>
                        </a:rPr>
                        <a:t>IISc</a:t>
                      </a:r>
                      <a:r>
                        <a:rPr lang="en-US" sz="2400" b="0" kern="1200" dirty="0" smtClean="0">
                          <a:effectLst/>
                          <a:latin typeface="+mn-lt"/>
                        </a:rPr>
                        <a:t>. or industry expert</a:t>
                      </a:r>
                      <a:endParaRPr lang="en-US" sz="2400" b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 smtClean="0">
                          <a:effectLst/>
                          <a:latin typeface="+mn-lt"/>
                        </a:rPr>
                        <a:t>Chairman</a:t>
                      </a:r>
                    </a:p>
                    <a:p>
                      <a:endParaRPr lang="en-US" sz="24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587849"/>
                  </a:ext>
                </a:extLst>
              </a:tr>
              <a:tr h="436141">
                <a:tc>
                  <a:txBody>
                    <a:bodyPr/>
                    <a:lstStyle/>
                    <a:p>
                      <a:r>
                        <a:rPr lang="en-IN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Executive Director (Transmission Expert), BHEL 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Member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641244"/>
                  </a:ext>
                </a:extLst>
              </a:tr>
              <a:tr h="407963">
                <a:tc>
                  <a:txBody>
                    <a:bodyPr/>
                    <a:lstStyle/>
                    <a:p>
                      <a:r>
                        <a:rPr lang="en-IN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Executive Director, POWERGRID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Member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99448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IN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 (SETD), CEA	</a:t>
                      </a:r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	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Member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25001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IN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Representative of State TRANSCO (KPTCL)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Member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081911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IN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Representative of IEEMA	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Member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766059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CPRI representative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Member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27050"/>
                  </a:ext>
                </a:extLst>
              </a:tr>
              <a:tr h="443132"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Chief Engineer (R&amp;D) / Director (R&amp;D), CEA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effectLst/>
                          <a:latin typeface="+mn-lt"/>
                        </a:rPr>
                        <a:t>Permanent Invitee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5032"/>
                  </a:ext>
                </a:extLst>
              </a:tr>
              <a:tr h="394041">
                <a:tc>
                  <a:txBody>
                    <a:bodyPr/>
                    <a:lstStyle/>
                    <a:p>
                      <a:r>
                        <a:rPr lang="en-IN" sz="2000" b="0" kern="1200" dirty="0" smtClean="0">
                          <a:effectLst/>
                          <a:latin typeface="+mn-lt"/>
                        </a:rPr>
                        <a:t>Head of R&amp;D, CPRI	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0" kern="1200" dirty="0" smtClean="0">
                          <a:effectLst/>
                          <a:latin typeface="+mn-lt"/>
                        </a:rPr>
                        <a:t>Member Convener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22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16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314" y="3976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dirty="0" smtClean="0"/>
              <a:t>Technical </a:t>
            </a:r>
            <a:r>
              <a:rPr lang="en-IN" dirty="0"/>
              <a:t>Committee on </a:t>
            </a:r>
            <a:r>
              <a:rPr lang="en-IN" b="1" u="sng" dirty="0"/>
              <a:t>Grid, Distribution &amp; Energy Conservation</a:t>
            </a:r>
            <a:r>
              <a:rPr lang="en-IN" u="sng" dirty="0"/>
              <a:t> </a:t>
            </a:r>
            <a:r>
              <a:rPr lang="en-IN" dirty="0"/>
              <a:t>Research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10839"/>
              </p:ext>
            </p:extLst>
          </p:nvPr>
        </p:nvGraphicFramePr>
        <p:xfrm>
          <a:off x="1019236" y="2028050"/>
          <a:ext cx="10650250" cy="43354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87077">
                  <a:extLst>
                    <a:ext uri="{9D8B030D-6E8A-4147-A177-3AD203B41FA5}">
                      <a16:colId xmlns:a16="http://schemas.microsoft.com/office/drawing/2014/main" val="1209488812"/>
                    </a:ext>
                  </a:extLst>
                </a:gridCol>
                <a:gridCol w="2963173">
                  <a:extLst>
                    <a:ext uri="{9D8B030D-6E8A-4147-A177-3AD203B41FA5}">
                      <a16:colId xmlns:a16="http://schemas.microsoft.com/office/drawing/2014/main" val="3956325142"/>
                    </a:ext>
                  </a:extLst>
                </a:gridCol>
              </a:tblGrid>
              <a:tr h="872045">
                <a:tc>
                  <a:txBody>
                    <a:bodyPr/>
                    <a:lstStyle/>
                    <a:p>
                      <a:pPr lvl="0"/>
                      <a:r>
                        <a:rPr lang="en-US" sz="2400" kern="1200" dirty="0" smtClean="0">
                          <a:effectLst/>
                        </a:rPr>
                        <a:t>Professor from IIT / </a:t>
                      </a:r>
                      <a:r>
                        <a:rPr lang="en-US" sz="2400" kern="1200" dirty="0" err="1" smtClean="0">
                          <a:effectLst/>
                        </a:rPr>
                        <a:t>IISc</a:t>
                      </a:r>
                      <a:r>
                        <a:rPr lang="en-US" sz="2400" kern="1200" dirty="0" smtClean="0">
                          <a:effectLst/>
                        </a:rPr>
                        <a:t>. or industry expert</a:t>
                      </a:r>
                      <a:endParaRPr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Chairman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587849"/>
                  </a:ext>
                </a:extLst>
              </a:tr>
              <a:tr h="462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Representative from Bureau of Energy Efficiency (BEE)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641244"/>
                  </a:ext>
                </a:extLst>
              </a:tr>
              <a:tr h="4322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 (DP&amp;D), CEA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99448"/>
                  </a:ext>
                </a:extLst>
              </a:tr>
              <a:tr h="419873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Representative from MNRE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25001"/>
                  </a:ext>
                </a:extLst>
              </a:tr>
              <a:tr h="419873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Representative of DISCOM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520013"/>
                  </a:ext>
                </a:extLst>
              </a:tr>
              <a:tr h="419873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Representative from IEEMA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081911"/>
                  </a:ext>
                </a:extLst>
              </a:tr>
              <a:tr h="419873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CPRI representative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27050"/>
                  </a:ext>
                </a:extLst>
              </a:tr>
              <a:tr h="469562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Chief Engineer (R&amp;D) / Director (R&amp;D), CEA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effectLst/>
                        </a:rPr>
                        <a:t>Permanent Invitee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5032"/>
                  </a:ext>
                </a:extLst>
              </a:tr>
              <a:tr h="419873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effectLst/>
                        </a:rPr>
                        <a:t>Head of R&amp;D, CPRI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effectLst/>
                        </a:rPr>
                        <a:t>Member Convener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22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79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764" y="166745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/>
              <a:t>	</a:t>
            </a:r>
            <a:br>
              <a:rPr lang="en-US" sz="5300" dirty="0" smtClean="0"/>
            </a:br>
            <a:r>
              <a:rPr lang="en-US" sz="5300" dirty="0"/>
              <a:t/>
            </a:r>
            <a:br>
              <a:rPr lang="en-US" sz="5300" dirty="0"/>
            </a:b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b="1" dirty="0" smtClean="0"/>
              <a:t>Final Approval and review of projects under the scheme</a:t>
            </a:r>
            <a:r>
              <a:rPr lang="en-US" sz="5300" b="1" dirty="0"/>
              <a:t/>
            </a:r>
            <a:br>
              <a:rPr lang="en-US" sz="5300" b="1" dirty="0"/>
            </a:b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/>
              <a:t/>
            </a:r>
            <a:br>
              <a:rPr lang="en-US" sz="5300" b="1" dirty="0"/>
            </a:br>
            <a:r>
              <a:rPr lang="en-US" b="1" dirty="0"/>
              <a:t>(2012-17)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3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IN" b="1" u="sng" dirty="0"/>
              <a:t>Standing </a:t>
            </a:r>
            <a:r>
              <a:rPr lang="en-IN" sz="4000" b="1" u="sng" dirty="0"/>
              <a:t>Committee</a:t>
            </a:r>
            <a:r>
              <a:rPr lang="en-IN" b="1" u="sng" dirty="0"/>
              <a:t> on Research &amp; </a:t>
            </a:r>
            <a:r>
              <a:rPr lang="en-IN" b="1" u="sng" dirty="0" smtClean="0"/>
              <a:t>Development (SCRD)</a:t>
            </a:r>
            <a:endParaRPr lang="en-US" b="1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181170"/>
              </p:ext>
            </p:extLst>
          </p:nvPr>
        </p:nvGraphicFramePr>
        <p:xfrm>
          <a:off x="838200" y="1325563"/>
          <a:ext cx="10515600" cy="472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83286">
                  <a:extLst>
                    <a:ext uri="{9D8B030D-6E8A-4147-A177-3AD203B41FA5}">
                      <a16:colId xmlns:a16="http://schemas.microsoft.com/office/drawing/2014/main" val="2293746364"/>
                    </a:ext>
                  </a:extLst>
                </a:gridCol>
                <a:gridCol w="2732314">
                  <a:extLst>
                    <a:ext uri="{9D8B030D-6E8A-4147-A177-3AD203B41FA5}">
                      <a16:colId xmlns:a16="http://schemas.microsoft.com/office/drawing/2014/main" val="4022083695"/>
                    </a:ext>
                  </a:extLst>
                </a:gridCol>
              </a:tblGrid>
              <a:tr h="414914">
                <a:tc>
                  <a:txBody>
                    <a:bodyPr/>
                    <a:lstStyle/>
                    <a:p>
                      <a:r>
                        <a:rPr lang="en-IN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Chairperson, Central Electricity Authority 	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172336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Joint Secretary &amp; FA, Ministry of Power, Govt. of India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349657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Joint Secretary (I/c) of R&amp;D, Ministry of Power, Govt. of India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149587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 of Technical Committee on Hydro Research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53540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 of Technical Committee on Transmission Research	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440918"/>
                  </a:ext>
                </a:extLst>
              </a:tr>
              <a:tr h="636202">
                <a:tc>
                  <a:txBody>
                    <a:bodyPr/>
                    <a:lstStyle/>
                    <a:p>
                      <a:pPr lv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 of Technical Committee on Grid, Distribution &amp; 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Grid, Distribution &amp; Energy Conservation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40313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Chairman of Technical Committee on Thermal Research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095063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 of Scientific &amp; Industrial Research – Scientist ‘G’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927005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Deptt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of </a:t>
                      </a:r>
                      <a:r>
                        <a:rPr lang="en-IN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Industl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Policy Promotion – Intellectual Property Rights Expert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713707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 (R&amp;D), CEA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381214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 General, CPRI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Member-Convener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17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04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1032</Words>
  <Application>Microsoft Office PowerPoint</Application>
  <PresentationFormat>Widescreen</PresentationFormat>
  <Paragraphs>225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Mangal</vt:lpstr>
      <vt:lpstr>Times New Roman</vt:lpstr>
      <vt:lpstr>Office Theme</vt:lpstr>
      <vt:lpstr>PowerPoint Presentation</vt:lpstr>
      <vt:lpstr>Schemes at Present </vt:lpstr>
      <vt:lpstr>    Technical Committees for Granting Approval to projects under the schemes    </vt:lpstr>
      <vt:lpstr>Technical Committee on Hydro Research </vt:lpstr>
      <vt:lpstr>Technical Committee on Thermal Research </vt:lpstr>
      <vt:lpstr>Technical Committee on Transmission  Research </vt:lpstr>
      <vt:lpstr>Technical Committee on Grid, Distribution &amp; Energy Conservation Research</vt:lpstr>
      <vt:lpstr>    Final Approval and review of projects under the scheme   (2012-17) </vt:lpstr>
      <vt:lpstr>Standing Committee on Research &amp; Development (SCRD)</vt:lpstr>
      <vt:lpstr>    Research Projects During 12th Plan    (2012-17) </vt:lpstr>
      <vt:lpstr>PowerPoint Presentation</vt:lpstr>
      <vt:lpstr>PowerPoint Presentation</vt:lpstr>
      <vt:lpstr>PowerPoint Presentation</vt:lpstr>
      <vt:lpstr>Sample projects under  National Perspective Plan (NPP)</vt:lpstr>
      <vt:lpstr>PowerPoint Presentation</vt:lpstr>
      <vt:lpstr>Sample projects under  Research Scheme On Power(RSOP)</vt:lpstr>
      <vt:lpstr>PowerPoint Presentation</vt:lpstr>
      <vt:lpstr>Sample projects under  In House Research &amp; Development (IHRD)</vt:lpstr>
      <vt:lpstr>  Constitution of committee for assessment &amp; review of R&amp;D activities of Organizations/PSUs under the Ministry of Power  </vt:lpstr>
      <vt:lpstr>Committee for Assessment &amp; Review of R&amp;D Activities</vt:lpstr>
      <vt:lpstr>  Constitution of  Sub - Committee to identify Major Thrust Areas in R&amp;D activities </vt:lpstr>
      <vt:lpstr>Sub Committee for Assessment of R&amp;D activities of various Organizations/PSUs under Ministry of Power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Deepak Sharma</dc:creator>
  <cp:lastModifiedBy>admin</cp:lastModifiedBy>
  <cp:revision>25</cp:revision>
  <dcterms:created xsi:type="dcterms:W3CDTF">2017-01-30T08:35:38Z</dcterms:created>
  <dcterms:modified xsi:type="dcterms:W3CDTF">2017-05-25T09:34:28Z</dcterms:modified>
</cp:coreProperties>
</file>